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342" r:id="rId3"/>
    <p:sldId id="269" r:id="rId4"/>
    <p:sldId id="343" r:id="rId5"/>
    <p:sldId id="340" r:id="rId6"/>
    <p:sldId id="344" r:id="rId7"/>
    <p:sldId id="341" r:id="rId8"/>
    <p:sldId id="345" r:id="rId9"/>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35ADD-F597-4511-9A7E-A3C5E747F05B}" v="2" dt="2025-09-18T13:12:00.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3" autoAdjust="0"/>
    <p:restoredTop sz="74205" autoAdjust="0"/>
  </p:normalViewPr>
  <p:slideViewPr>
    <p:cSldViewPr snapToGrid="0">
      <p:cViewPr varScale="1">
        <p:scale>
          <a:sx n="73" d="100"/>
          <a:sy n="73" d="100"/>
        </p:scale>
        <p:origin x="678"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hra Hasan" userId="d68fd394-e804-4194-b96e-5fa7ee767638" providerId="ADAL" clId="{3704BDAB-48D9-4FA1-A025-8ED609EB93B7}"/>
    <pc:docChg chg="undo custSel modSld">
      <pc:chgData name="Zahra Hasan" userId="d68fd394-e804-4194-b96e-5fa7ee767638" providerId="ADAL" clId="{3704BDAB-48D9-4FA1-A025-8ED609EB93B7}" dt="2025-09-18T13:14:30.940" v="129" actId="6549"/>
      <pc:docMkLst>
        <pc:docMk/>
      </pc:docMkLst>
      <pc:sldChg chg="modSp mod">
        <pc:chgData name="Zahra Hasan" userId="d68fd394-e804-4194-b96e-5fa7ee767638" providerId="ADAL" clId="{3704BDAB-48D9-4FA1-A025-8ED609EB93B7}" dt="2025-09-18T13:10:20.986" v="9" actId="6549"/>
        <pc:sldMkLst>
          <pc:docMk/>
          <pc:sldMk cId="1960946858" sldId="257"/>
        </pc:sldMkLst>
        <pc:spChg chg="mod">
          <ac:chgData name="Zahra Hasan" userId="d68fd394-e804-4194-b96e-5fa7ee767638" providerId="ADAL" clId="{3704BDAB-48D9-4FA1-A025-8ED609EB93B7}" dt="2025-09-18T13:10:20.986" v="9" actId="6549"/>
          <ac:spMkLst>
            <pc:docMk/>
            <pc:sldMk cId="1960946858" sldId="257"/>
            <ac:spMk id="3" creationId="{F2D45DAF-F73B-16B5-9BCF-967C7967C681}"/>
          </ac:spMkLst>
        </pc:spChg>
      </pc:sldChg>
      <pc:sldChg chg="modSp mod">
        <pc:chgData name="Zahra Hasan" userId="d68fd394-e804-4194-b96e-5fa7ee767638" providerId="ADAL" clId="{3704BDAB-48D9-4FA1-A025-8ED609EB93B7}" dt="2025-09-18T13:10:25.239" v="10" actId="6549"/>
        <pc:sldMkLst>
          <pc:docMk/>
          <pc:sldMk cId="2410466088" sldId="269"/>
        </pc:sldMkLst>
        <pc:spChg chg="mod">
          <ac:chgData name="Zahra Hasan" userId="d68fd394-e804-4194-b96e-5fa7ee767638" providerId="ADAL" clId="{3704BDAB-48D9-4FA1-A025-8ED609EB93B7}" dt="2025-09-18T13:10:25.239" v="10" actId="6549"/>
          <ac:spMkLst>
            <pc:docMk/>
            <pc:sldMk cId="2410466088" sldId="269"/>
            <ac:spMk id="2" creationId="{ECF47989-6C79-FA4F-2508-073B140C7E46}"/>
          </ac:spMkLst>
        </pc:spChg>
      </pc:sldChg>
      <pc:sldChg chg="modSp mod">
        <pc:chgData name="Zahra Hasan" userId="d68fd394-e804-4194-b96e-5fa7ee767638" providerId="ADAL" clId="{3704BDAB-48D9-4FA1-A025-8ED609EB93B7}" dt="2025-09-18T13:12:39.192" v="65" actId="6549"/>
        <pc:sldMkLst>
          <pc:docMk/>
          <pc:sldMk cId="1438780725" sldId="340"/>
        </pc:sldMkLst>
        <pc:spChg chg="mod">
          <ac:chgData name="Zahra Hasan" userId="d68fd394-e804-4194-b96e-5fa7ee767638" providerId="ADAL" clId="{3704BDAB-48D9-4FA1-A025-8ED609EB93B7}" dt="2025-09-18T13:12:39.192" v="65" actId="6549"/>
          <ac:spMkLst>
            <pc:docMk/>
            <pc:sldMk cId="1438780725" sldId="340"/>
            <ac:spMk id="2" creationId="{D5E672B5-5806-DFEC-4B24-AB2A2059E649}"/>
          </ac:spMkLst>
        </pc:spChg>
      </pc:sldChg>
      <pc:sldChg chg="modSp mod">
        <pc:chgData name="Zahra Hasan" userId="d68fd394-e804-4194-b96e-5fa7ee767638" providerId="ADAL" clId="{3704BDAB-48D9-4FA1-A025-8ED609EB93B7}" dt="2025-09-18T13:13:50.654" v="110" actId="255"/>
        <pc:sldMkLst>
          <pc:docMk/>
          <pc:sldMk cId="740542892" sldId="341"/>
        </pc:sldMkLst>
        <pc:spChg chg="mod">
          <ac:chgData name="Zahra Hasan" userId="d68fd394-e804-4194-b96e-5fa7ee767638" providerId="ADAL" clId="{3704BDAB-48D9-4FA1-A025-8ED609EB93B7}" dt="2025-09-18T13:13:50.654" v="110" actId="255"/>
          <ac:spMkLst>
            <pc:docMk/>
            <pc:sldMk cId="740542892" sldId="341"/>
            <ac:spMk id="2" creationId="{50132D60-8A79-967F-8F1D-5E66DF0EE7D2}"/>
          </ac:spMkLst>
        </pc:spChg>
      </pc:sldChg>
      <pc:sldChg chg="modSp mod">
        <pc:chgData name="Zahra Hasan" userId="d68fd394-e804-4194-b96e-5fa7ee767638" providerId="ADAL" clId="{3704BDAB-48D9-4FA1-A025-8ED609EB93B7}" dt="2025-09-18T13:09:55.688" v="8" actId="20577"/>
        <pc:sldMkLst>
          <pc:docMk/>
          <pc:sldMk cId="1383783797" sldId="342"/>
        </pc:sldMkLst>
        <pc:spChg chg="mod">
          <ac:chgData name="Zahra Hasan" userId="d68fd394-e804-4194-b96e-5fa7ee767638" providerId="ADAL" clId="{3704BDAB-48D9-4FA1-A025-8ED609EB93B7}" dt="2025-09-18T13:09:55.688" v="8" actId="20577"/>
          <ac:spMkLst>
            <pc:docMk/>
            <pc:sldMk cId="1383783797" sldId="342"/>
            <ac:spMk id="6" creationId="{3008A2B2-1C32-ECA5-6AAF-A1469C2ADF05}"/>
          </ac:spMkLst>
        </pc:spChg>
      </pc:sldChg>
      <pc:sldChg chg="modSp mod">
        <pc:chgData name="Zahra Hasan" userId="d68fd394-e804-4194-b96e-5fa7ee767638" providerId="ADAL" clId="{3704BDAB-48D9-4FA1-A025-8ED609EB93B7}" dt="2025-09-18T13:12:30.530" v="64" actId="6549"/>
        <pc:sldMkLst>
          <pc:docMk/>
          <pc:sldMk cId="2366597090" sldId="343"/>
        </pc:sldMkLst>
        <pc:spChg chg="mod">
          <ac:chgData name="Zahra Hasan" userId="d68fd394-e804-4194-b96e-5fa7ee767638" providerId="ADAL" clId="{3704BDAB-48D9-4FA1-A025-8ED609EB93B7}" dt="2025-09-18T13:12:30.530" v="64" actId="6549"/>
          <ac:spMkLst>
            <pc:docMk/>
            <pc:sldMk cId="2366597090" sldId="343"/>
            <ac:spMk id="3" creationId="{5F7AC29F-FC7A-5F24-3AAA-1C541698E781}"/>
          </ac:spMkLst>
        </pc:spChg>
      </pc:sldChg>
      <pc:sldChg chg="modSp mod">
        <pc:chgData name="Zahra Hasan" userId="d68fd394-e804-4194-b96e-5fa7ee767638" providerId="ADAL" clId="{3704BDAB-48D9-4FA1-A025-8ED609EB93B7}" dt="2025-09-18T13:13:31.839" v="107" actId="6549"/>
        <pc:sldMkLst>
          <pc:docMk/>
          <pc:sldMk cId="3038609140" sldId="344"/>
        </pc:sldMkLst>
        <pc:spChg chg="mod">
          <ac:chgData name="Zahra Hasan" userId="d68fd394-e804-4194-b96e-5fa7ee767638" providerId="ADAL" clId="{3704BDAB-48D9-4FA1-A025-8ED609EB93B7}" dt="2025-09-18T13:13:31.839" v="107" actId="6549"/>
          <ac:spMkLst>
            <pc:docMk/>
            <pc:sldMk cId="3038609140" sldId="344"/>
            <ac:spMk id="3" creationId="{E3E10A05-BA9C-C795-1598-19FBF18BB826}"/>
          </ac:spMkLst>
        </pc:spChg>
      </pc:sldChg>
      <pc:sldChg chg="modSp mod">
        <pc:chgData name="Zahra Hasan" userId="d68fd394-e804-4194-b96e-5fa7ee767638" providerId="ADAL" clId="{3704BDAB-48D9-4FA1-A025-8ED609EB93B7}" dt="2025-09-18T13:14:30.940" v="129" actId="6549"/>
        <pc:sldMkLst>
          <pc:docMk/>
          <pc:sldMk cId="220955583" sldId="345"/>
        </pc:sldMkLst>
        <pc:spChg chg="mod">
          <ac:chgData name="Zahra Hasan" userId="d68fd394-e804-4194-b96e-5fa7ee767638" providerId="ADAL" clId="{3704BDAB-48D9-4FA1-A025-8ED609EB93B7}" dt="2025-09-18T13:14:30.940" v="129" actId="6549"/>
          <ac:spMkLst>
            <pc:docMk/>
            <pc:sldMk cId="220955583" sldId="345"/>
            <ac:spMk id="3" creationId="{CC2E748C-4068-3E9B-7C6C-A2D21C04DBE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1BCDE-1B5F-490B-81C7-CA689FD52C92}" type="datetimeFigureOut">
              <a:rPr lang="en-PK" smtClean="0"/>
              <a:t>18/09/2025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9555F-38FA-4E0D-B397-73F102F705A4}" type="slidenum">
              <a:rPr lang="en-PK" smtClean="0"/>
              <a:t>‹#›</a:t>
            </a:fld>
            <a:endParaRPr lang="en-PK"/>
          </a:p>
        </p:txBody>
      </p:sp>
    </p:spTree>
    <p:extLst>
      <p:ext uri="{BB962C8B-B14F-4D97-AF65-F5344CB8AC3E}">
        <p14:creationId xmlns:p14="http://schemas.microsoft.com/office/powerpoint/2010/main" val="204229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CC1A20D0-3FC0-4314-A792-9DFD0B956BD8}" type="slidenum">
              <a:rPr lang="en-PK" smtClean="0"/>
              <a:t>1</a:t>
            </a:fld>
            <a:endParaRPr lang="en-PK"/>
          </a:p>
        </p:txBody>
      </p:sp>
    </p:spTree>
    <p:extLst>
      <p:ext uri="{BB962C8B-B14F-4D97-AF65-F5344CB8AC3E}">
        <p14:creationId xmlns:p14="http://schemas.microsoft.com/office/powerpoint/2010/main" val="397989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78BA9DAB-67FB-4C9C-93A6-F702A244FB20}" type="slidenum">
              <a:rPr lang="en-PK" smtClean="0"/>
              <a:t>3</a:t>
            </a:fld>
            <a:endParaRPr lang="en-PK"/>
          </a:p>
        </p:txBody>
      </p:sp>
    </p:spTree>
    <p:extLst>
      <p:ext uri="{BB962C8B-B14F-4D97-AF65-F5344CB8AC3E}">
        <p14:creationId xmlns:p14="http://schemas.microsoft.com/office/powerpoint/2010/main" val="395307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3DFC4-FE2E-7BF6-76C3-826B80391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A8B7AC-A4B7-546B-B815-8F7396270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1F1E28-613B-DDE1-651F-1DA3C3A022D2}"/>
              </a:ext>
            </a:extLst>
          </p:cNvPr>
          <p:cNvSpPr>
            <a:spLocks noGrp="1"/>
          </p:cNvSpPr>
          <p:nvPr>
            <p:ph type="body" idx="1"/>
          </p:nvPr>
        </p:nvSpPr>
        <p:spPr/>
        <p:txBody>
          <a:bodyPr/>
          <a:lstStyle/>
          <a:p>
            <a:endParaRPr lang="en-US" dirty="0"/>
          </a:p>
          <a:p>
            <a:endParaRPr lang="en-US" dirty="0"/>
          </a:p>
          <a:p>
            <a:endParaRPr lang="en-US" dirty="0">
              <a:latin typeface="Calibri"/>
              <a:cs typeface="Calibri"/>
            </a:endParaRPr>
          </a:p>
        </p:txBody>
      </p:sp>
      <p:sp>
        <p:nvSpPr>
          <p:cNvPr id="4" name="Slide Number Placeholder 3">
            <a:extLst>
              <a:ext uri="{FF2B5EF4-FFF2-40B4-BE49-F238E27FC236}">
                <a16:creationId xmlns:a16="http://schemas.microsoft.com/office/drawing/2014/main" id="{DD6BEB86-D79B-74B1-3C0F-2E0C0BBE7D98}"/>
              </a:ext>
            </a:extLst>
          </p:cNvPr>
          <p:cNvSpPr>
            <a:spLocks noGrp="1"/>
          </p:cNvSpPr>
          <p:nvPr>
            <p:ph type="sldNum" sz="quarter" idx="5"/>
          </p:nvPr>
        </p:nvSpPr>
        <p:spPr/>
        <p:txBody>
          <a:bodyPr/>
          <a:lstStyle/>
          <a:p>
            <a:fld id="{78BA9DAB-67FB-4C9C-93A6-F702A244FB20}" type="slidenum">
              <a:rPr lang="en-PK" smtClean="0"/>
              <a:t>5</a:t>
            </a:fld>
            <a:endParaRPr lang="en-PK"/>
          </a:p>
        </p:txBody>
      </p:sp>
    </p:spTree>
    <p:extLst>
      <p:ext uri="{BB962C8B-B14F-4D97-AF65-F5344CB8AC3E}">
        <p14:creationId xmlns:p14="http://schemas.microsoft.com/office/powerpoint/2010/main" val="2652283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8BA9DAB-67FB-4C9C-93A6-F702A244FB20}" type="slidenum">
              <a:rPr lang="en-PK" smtClean="0"/>
              <a:t>7</a:t>
            </a:fld>
            <a:endParaRPr lang="en-PK"/>
          </a:p>
        </p:txBody>
      </p:sp>
    </p:spTree>
    <p:extLst>
      <p:ext uri="{BB962C8B-B14F-4D97-AF65-F5344CB8AC3E}">
        <p14:creationId xmlns:p14="http://schemas.microsoft.com/office/powerpoint/2010/main" val="147904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D301-582C-5517-DE7F-B67CC1C6E4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C26805AD-FA1D-BF14-29DD-840181FAD6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41A6183A-CACD-F29A-13F8-CE60FA2D2CB3}"/>
              </a:ext>
            </a:extLst>
          </p:cNvPr>
          <p:cNvSpPr>
            <a:spLocks noGrp="1"/>
          </p:cNvSpPr>
          <p:nvPr>
            <p:ph type="dt" sz="half" idx="10"/>
          </p:nvPr>
        </p:nvSpPr>
        <p:spPr/>
        <p:txBody>
          <a:bodyPr/>
          <a:lstStyle/>
          <a:p>
            <a:fld id="{EFA32CCA-773E-4DD2-8410-064A11909A87}" type="datetime8">
              <a:rPr lang="en-PK" smtClean="0"/>
              <a:t>18/09/2025 6:09 pm</a:t>
            </a:fld>
            <a:endParaRPr lang="en-PK"/>
          </a:p>
        </p:txBody>
      </p:sp>
      <p:sp>
        <p:nvSpPr>
          <p:cNvPr id="5" name="Footer Placeholder 4">
            <a:extLst>
              <a:ext uri="{FF2B5EF4-FFF2-40B4-BE49-F238E27FC236}">
                <a16:creationId xmlns:a16="http://schemas.microsoft.com/office/drawing/2014/main" id="{39CF780C-DD1C-9B2C-01C4-09F6F43B812D}"/>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EB140568-D4BE-EE6A-95E3-DC980269CC73}"/>
              </a:ext>
            </a:extLst>
          </p:cNvPr>
          <p:cNvSpPr>
            <a:spLocks noGrp="1"/>
          </p:cNvSpPr>
          <p:nvPr>
            <p:ph type="sldNum" sz="quarter" idx="12"/>
          </p:nvPr>
        </p:nvSpPr>
        <p:spPr/>
        <p:txBody>
          <a:bodyPr/>
          <a:lstStyle/>
          <a:p>
            <a:fld id="{BE550F99-C2D8-4329-94D3-4B34BA703001}" type="slidenum">
              <a:rPr lang="en-PK" smtClean="0"/>
              <a:t>‹#›</a:t>
            </a:fld>
            <a:endParaRPr lang="en-PK"/>
          </a:p>
        </p:txBody>
      </p:sp>
    </p:spTree>
    <p:extLst>
      <p:ext uri="{BB962C8B-B14F-4D97-AF65-F5344CB8AC3E}">
        <p14:creationId xmlns:p14="http://schemas.microsoft.com/office/powerpoint/2010/main" val="45022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778C-C800-3F76-1BD1-81139C5D7739}"/>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E563467A-2D2B-FFBC-9314-8FE7866582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972D752E-27D4-9413-B86B-2238982D4D93}"/>
              </a:ext>
            </a:extLst>
          </p:cNvPr>
          <p:cNvSpPr>
            <a:spLocks noGrp="1"/>
          </p:cNvSpPr>
          <p:nvPr>
            <p:ph type="dt" sz="half" idx="10"/>
          </p:nvPr>
        </p:nvSpPr>
        <p:spPr/>
        <p:txBody>
          <a:bodyPr/>
          <a:lstStyle/>
          <a:p>
            <a:fld id="{47C192F1-9744-4A41-8504-EDCAD5C02DB5}" type="datetime8">
              <a:rPr lang="en-PK" smtClean="0"/>
              <a:t>18/09/2025 6:09 pm</a:t>
            </a:fld>
            <a:endParaRPr lang="en-PK"/>
          </a:p>
        </p:txBody>
      </p:sp>
      <p:sp>
        <p:nvSpPr>
          <p:cNvPr id="5" name="Footer Placeholder 4">
            <a:extLst>
              <a:ext uri="{FF2B5EF4-FFF2-40B4-BE49-F238E27FC236}">
                <a16:creationId xmlns:a16="http://schemas.microsoft.com/office/drawing/2014/main" id="{F7670D3E-0FEF-E9E7-0A6B-78C9BACC6C31}"/>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D81F0E77-2F92-F94B-E774-5D6A748C19B5}"/>
              </a:ext>
            </a:extLst>
          </p:cNvPr>
          <p:cNvSpPr>
            <a:spLocks noGrp="1"/>
          </p:cNvSpPr>
          <p:nvPr>
            <p:ph type="sldNum" sz="quarter" idx="12"/>
          </p:nvPr>
        </p:nvSpPr>
        <p:spPr/>
        <p:txBody>
          <a:bodyPr/>
          <a:lstStyle/>
          <a:p>
            <a:fld id="{BE550F99-C2D8-4329-94D3-4B34BA703001}" type="slidenum">
              <a:rPr lang="en-PK" smtClean="0"/>
              <a:t>‹#›</a:t>
            </a:fld>
            <a:endParaRPr lang="en-PK"/>
          </a:p>
        </p:txBody>
      </p:sp>
    </p:spTree>
    <p:extLst>
      <p:ext uri="{BB962C8B-B14F-4D97-AF65-F5344CB8AC3E}">
        <p14:creationId xmlns:p14="http://schemas.microsoft.com/office/powerpoint/2010/main" val="130099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0B916-29BB-99E7-7814-7BFC58C1B4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3FC4F086-70F7-6059-F12C-A78F84DD84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BFAA43DE-0F58-990A-56B6-6E4A360FA8C4}"/>
              </a:ext>
            </a:extLst>
          </p:cNvPr>
          <p:cNvSpPr>
            <a:spLocks noGrp="1"/>
          </p:cNvSpPr>
          <p:nvPr>
            <p:ph type="dt" sz="half" idx="10"/>
          </p:nvPr>
        </p:nvSpPr>
        <p:spPr/>
        <p:txBody>
          <a:bodyPr/>
          <a:lstStyle/>
          <a:p>
            <a:fld id="{40204EF2-FACC-4038-A78A-99B52EE52340}" type="datetime8">
              <a:rPr lang="en-PK" smtClean="0"/>
              <a:t>18/09/2025 6:09 pm</a:t>
            </a:fld>
            <a:endParaRPr lang="en-PK"/>
          </a:p>
        </p:txBody>
      </p:sp>
      <p:sp>
        <p:nvSpPr>
          <p:cNvPr id="5" name="Footer Placeholder 4">
            <a:extLst>
              <a:ext uri="{FF2B5EF4-FFF2-40B4-BE49-F238E27FC236}">
                <a16:creationId xmlns:a16="http://schemas.microsoft.com/office/drawing/2014/main" id="{782F3551-D678-9096-BE52-904F2BA7833B}"/>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DA83867A-8A82-04DB-3FCC-76C91E276998}"/>
              </a:ext>
            </a:extLst>
          </p:cNvPr>
          <p:cNvSpPr>
            <a:spLocks noGrp="1"/>
          </p:cNvSpPr>
          <p:nvPr>
            <p:ph type="sldNum" sz="quarter" idx="12"/>
          </p:nvPr>
        </p:nvSpPr>
        <p:spPr/>
        <p:txBody>
          <a:bodyPr/>
          <a:lstStyle/>
          <a:p>
            <a:fld id="{BE550F99-C2D8-4329-94D3-4B34BA703001}" type="slidenum">
              <a:rPr lang="en-PK" smtClean="0"/>
              <a:t>‹#›</a:t>
            </a:fld>
            <a:endParaRPr lang="en-PK"/>
          </a:p>
        </p:txBody>
      </p:sp>
    </p:spTree>
    <p:extLst>
      <p:ext uri="{BB962C8B-B14F-4D97-AF65-F5344CB8AC3E}">
        <p14:creationId xmlns:p14="http://schemas.microsoft.com/office/powerpoint/2010/main" val="419494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FC0B-D7A0-0F8F-5C00-FAD9CD7BF2F7}"/>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C85F87A2-CEB0-D781-CF3A-81F76CBFE0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07F1050D-8354-6EB9-CAA8-32AE35578196}"/>
              </a:ext>
            </a:extLst>
          </p:cNvPr>
          <p:cNvSpPr>
            <a:spLocks noGrp="1"/>
          </p:cNvSpPr>
          <p:nvPr>
            <p:ph type="dt" sz="half" idx="10"/>
          </p:nvPr>
        </p:nvSpPr>
        <p:spPr/>
        <p:txBody>
          <a:bodyPr/>
          <a:lstStyle/>
          <a:p>
            <a:fld id="{067D7D31-C345-44DE-8124-CAFB5E8DBDC4}" type="datetime8">
              <a:rPr lang="en-PK" smtClean="0"/>
              <a:t>18/09/2025 6:09 pm</a:t>
            </a:fld>
            <a:endParaRPr lang="en-PK"/>
          </a:p>
        </p:txBody>
      </p:sp>
      <p:sp>
        <p:nvSpPr>
          <p:cNvPr id="5" name="Footer Placeholder 4">
            <a:extLst>
              <a:ext uri="{FF2B5EF4-FFF2-40B4-BE49-F238E27FC236}">
                <a16:creationId xmlns:a16="http://schemas.microsoft.com/office/drawing/2014/main" id="{C9C80231-18A1-8982-41F6-C3E87A54C10F}"/>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718DF8CA-93E9-45FC-C05E-4EDBF729FD91}"/>
              </a:ext>
            </a:extLst>
          </p:cNvPr>
          <p:cNvSpPr>
            <a:spLocks noGrp="1"/>
          </p:cNvSpPr>
          <p:nvPr>
            <p:ph type="sldNum" sz="quarter" idx="12"/>
          </p:nvPr>
        </p:nvSpPr>
        <p:spPr/>
        <p:txBody>
          <a:bodyPr/>
          <a:lstStyle/>
          <a:p>
            <a:fld id="{BE550F99-C2D8-4329-94D3-4B34BA703001}" type="slidenum">
              <a:rPr lang="en-PK" smtClean="0"/>
              <a:t>‹#›</a:t>
            </a:fld>
            <a:endParaRPr lang="en-PK"/>
          </a:p>
        </p:txBody>
      </p:sp>
    </p:spTree>
    <p:extLst>
      <p:ext uri="{BB962C8B-B14F-4D97-AF65-F5344CB8AC3E}">
        <p14:creationId xmlns:p14="http://schemas.microsoft.com/office/powerpoint/2010/main" val="155223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2C7F-DFD0-5AB6-E52E-FE0D12BDA3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1E6D67BC-9759-0349-0F00-E7F64A40F6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285FE0-8DC5-DC68-7591-116154D4B014}"/>
              </a:ext>
            </a:extLst>
          </p:cNvPr>
          <p:cNvSpPr>
            <a:spLocks noGrp="1"/>
          </p:cNvSpPr>
          <p:nvPr>
            <p:ph type="dt" sz="half" idx="10"/>
          </p:nvPr>
        </p:nvSpPr>
        <p:spPr/>
        <p:txBody>
          <a:bodyPr/>
          <a:lstStyle/>
          <a:p>
            <a:fld id="{BB735714-8CA8-4052-B0D8-5CE9B4C940F5}" type="datetime8">
              <a:rPr lang="en-PK" smtClean="0"/>
              <a:t>18/09/2025 6:09 pm</a:t>
            </a:fld>
            <a:endParaRPr lang="en-PK"/>
          </a:p>
        </p:txBody>
      </p:sp>
      <p:sp>
        <p:nvSpPr>
          <p:cNvPr id="5" name="Footer Placeholder 4">
            <a:extLst>
              <a:ext uri="{FF2B5EF4-FFF2-40B4-BE49-F238E27FC236}">
                <a16:creationId xmlns:a16="http://schemas.microsoft.com/office/drawing/2014/main" id="{1F8F15D3-744F-7E47-10AE-08FDAAD388BD}"/>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4188E351-F257-45DF-1330-ADF1EF5B357E}"/>
              </a:ext>
            </a:extLst>
          </p:cNvPr>
          <p:cNvSpPr>
            <a:spLocks noGrp="1"/>
          </p:cNvSpPr>
          <p:nvPr>
            <p:ph type="sldNum" sz="quarter" idx="12"/>
          </p:nvPr>
        </p:nvSpPr>
        <p:spPr/>
        <p:txBody>
          <a:bodyPr/>
          <a:lstStyle/>
          <a:p>
            <a:fld id="{BE550F99-C2D8-4329-94D3-4B34BA703001}" type="slidenum">
              <a:rPr lang="en-PK" smtClean="0"/>
              <a:t>‹#›</a:t>
            </a:fld>
            <a:endParaRPr lang="en-PK"/>
          </a:p>
        </p:txBody>
      </p:sp>
    </p:spTree>
    <p:extLst>
      <p:ext uri="{BB962C8B-B14F-4D97-AF65-F5344CB8AC3E}">
        <p14:creationId xmlns:p14="http://schemas.microsoft.com/office/powerpoint/2010/main" val="335349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D22D-A733-78E9-4E38-7C84802837D1}"/>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15E096F8-E2F0-C6D8-C23A-4A5B16DB10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18EA2543-2934-8844-AD1A-9A574B45AC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C6586D72-5731-547C-FFA3-FFB76834FD58}"/>
              </a:ext>
            </a:extLst>
          </p:cNvPr>
          <p:cNvSpPr>
            <a:spLocks noGrp="1"/>
          </p:cNvSpPr>
          <p:nvPr>
            <p:ph type="dt" sz="half" idx="10"/>
          </p:nvPr>
        </p:nvSpPr>
        <p:spPr/>
        <p:txBody>
          <a:bodyPr/>
          <a:lstStyle/>
          <a:p>
            <a:fld id="{3F841EB2-91FB-45AA-91B0-A07CE22A88D7}" type="datetime8">
              <a:rPr lang="en-PK" smtClean="0"/>
              <a:t>18/09/2025 6:09 pm</a:t>
            </a:fld>
            <a:endParaRPr lang="en-PK"/>
          </a:p>
        </p:txBody>
      </p:sp>
      <p:sp>
        <p:nvSpPr>
          <p:cNvPr id="6" name="Footer Placeholder 5">
            <a:extLst>
              <a:ext uri="{FF2B5EF4-FFF2-40B4-BE49-F238E27FC236}">
                <a16:creationId xmlns:a16="http://schemas.microsoft.com/office/drawing/2014/main" id="{55E34B53-A757-1C71-BD21-6467E96F58D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342C05AF-86A7-0F26-FE17-69DE58007BF3}"/>
              </a:ext>
            </a:extLst>
          </p:cNvPr>
          <p:cNvSpPr>
            <a:spLocks noGrp="1"/>
          </p:cNvSpPr>
          <p:nvPr>
            <p:ph type="sldNum" sz="quarter" idx="12"/>
          </p:nvPr>
        </p:nvSpPr>
        <p:spPr/>
        <p:txBody>
          <a:bodyPr/>
          <a:lstStyle/>
          <a:p>
            <a:fld id="{BE550F99-C2D8-4329-94D3-4B34BA703001}" type="slidenum">
              <a:rPr lang="en-PK" smtClean="0"/>
              <a:t>‹#›</a:t>
            </a:fld>
            <a:endParaRPr lang="en-PK"/>
          </a:p>
        </p:txBody>
      </p:sp>
    </p:spTree>
    <p:extLst>
      <p:ext uri="{BB962C8B-B14F-4D97-AF65-F5344CB8AC3E}">
        <p14:creationId xmlns:p14="http://schemas.microsoft.com/office/powerpoint/2010/main" val="2341453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FA788-F452-762D-5ED0-B2C7517D6731}"/>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A3E0103A-E184-BAC5-254B-91E003523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D5CFA2-62BA-4A27-A21E-17FAE5E9BF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C44BD82B-D44F-0F5A-D9E3-D936EDF0C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FDA963-7BF5-16F7-2D22-2CCC4D9757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FC5AD024-D7A9-9331-69F1-0B96C08F41EB}"/>
              </a:ext>
            </a:extLst>
          </p:cNvPr>
          <p:cNvSpPr>
            <a:spLocks noGrp="1"/>
          </p:cNvSpPr>
          <p:nvPr>
            <p:ph type="dt" sz="half" idx="10"/>
          </p:nvPr>
        </p:nvSpPr>
        <p:spPr/>
        <p:txBody>
          <a:bodyPr/>
          <a:lstStyle/>
          <a:p>
            <a:fld id="{B0F4F2C3-72CB-49AB-97F5-C0FD6B9533C8}" type="datetime8">
              <a:rPr lang="en-PK" smtClean="0"/>
              <a:t>18/09/2025 6:09 pm</a:t>
            </a:fld>
            <a:endParaRPr lang="en-PK"/>
          </a:p>
        </p:txBody>
      </p:sp>
      <p:sp>
        <p:nvSpPr>
          <p:cNvPr id="8" name="Footer Placeholder 7">
            <a:extLst>
              <a:ext uri="{FF2B5EF4-FFF2-40B4-BE49-F238E27FC236}">
                <a16:creationId xmlns:a16="http://schemas.microsoft.com/office/drawing/2014/main" id="{E47506F9-28B2-2294-28C7-F5405B94ECD5}"/>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870F0702-E3FD-1757-810F-50AFFD690ED4}"/>
              </a:ext>
            </a:extLst>
          </p:cNvPr>
          <p:cNvSpPr>
            <a:spLocks noGrp="1"/>
          </p:cNvSpPr>
          <p:nvPr>
            <p:ph type="sldNum" sz="quarter" idx="12"/>
          </p:nvPr>
        </p:nvSpPr>
        <p:spPr/>
        <p:txBody>
          <a:bodyPr/>
          <a:lstStyle/>
          <a:p>
            <a:fld id="{BE550F99-C2D8-4329-94D3-4B34BA703001}" type="slidenum">
              <a:rPr lang="en-PK" smtClean="0"/>
              <a:t>‹#›</a:t>
            </a:fld>
            <a:endParaRPr lang="en-PK"/>
          </a:p>
        </p:txBody>
      </p:sp>
    </p:spTree>
    <p:extLst>
      <p:ext uri="{BB962C8B-B14F-4D97-AF65-F5344CB8AC3E}">
        <p14:creationId xmlns:p14="http://schemas.microsoft.com/office/powerpoint/2010/main" val="388200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25EC-D805-BCA0-A9E9-44B3913B7C7E}"/>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81CA8043-316E-1E6A-B288-669244AD5630}"/>
              </a:ext>
            </a:extLst>
          </p:cNvPr>
          <p:cNvSpPr>
            <a:spLocks noGrp="1"/>
          </p:cNvSpPr>
          <p:nvPr>
            <p:ph type="dt" sz="half" idx="10"/>
          </p:nvPr>
        </p:nvSpPr>
        <p:spPr/>
        <p:txBody>
          <a:bodyPr/>
          <a:lstStyle/>
          <a:p>
            <a:fld id="{114EC7DE-9923-45B9-A70C-E70F035A43EE}" type="datetime8">
              <a:rPr lang="en-PK" smtClean="0"/>
              <a:t>18/09/2025 6:09 pm</a:t>
            </a:fld>
            <a:endParaRPr lang="en-PK"/>
          </a:p>
        </p:txBody>
      </p:sp>
      <p:sp>
        <p:nvSpPr>
          <p:cNvPr id="4" name="Footer Placeholder 3">
            <a:extLst>
              <a:ext uri="{FF2B5EF4-FFF2-40B4-BE49-F238E27FC236}">
                <a16:creationId xmlns:a16="http://schemas.microsoft.com/office/drawing/2014/main" id="{6DCE0625-A9DE-8F24-A9CF-989963830F9F}"/>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72EAE94D-FDF8-DFA8-74E3-07760BFA3FDE}"/>
              </a:ext>
            </a:extLst>
          </p:cNvPr>
          <p:cNvSpPr>
            <a:spLocks noGrp="1"/>
          </p:cNvSpPr>
          <p:nvPr>
            <p:ph type="sldNum" sz="quarter" idx="12"/>
          </p:nvPr>
        </p:nvSpPr>
        <p:spPr/>
        <p:txBody>
          <a:bodyPr/>
          <a:lstStyle/>
          <a:p>
            <a:fld id="{BE550F99-C2D8-4329-94D3-4B34BA703001}" type="slidenum">
              <a:rPr lang="en-PK" smtClean="0"/>
              <a:t>‹#›</a:t>
            </a:fld>
            <a:endParaRPr lang="en-PK"/>
          </a:p>
        </p:txBody>
      </p:sp>
    </p:spTree>
    <p:extLst>
      <p:ext uri="{BB962C8B-B14F-4D97-AF65-F5344CB8AC3E}">
        <p14:creationId xmlns:p14="http://schemas.microsoft.com/office/powerpoint/2010/main" val="2515090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65FFA6-7480-3617-1678-ED3A91546F6F}"/>
              </a:ext>
            </a:extLst>
          </p:cNvPr>
          <p:cNvSpPr>
            <a:spLocks noGrp="1"/>
          </p:cNvSpPr>
          <p:nvPr>
            <p:ph type="dt" sz="half" idx="10"/>
          </p:nvPr>
        </p:nvSpPr>
        <p:spPr/>
        <p:txBody>
          <a:bodyPr/>
          <a:lstStyle/>
          <a:p>
            <a:fld id="{B91ACFC6-2550-40DE-87C7-9BF03DAC74C1}" type="datetime8">
              <a:rPr lang="en-PK" smtClean="0"/>
              <a:t>18/09/2025 6:09 pm</a:t>
            </a:fld>
            <a:endParaRPr lang="en-PK"/>
          </a:p>
        </p:txBody>
      </p:sp>
      <p:sp>
        <p:nvSpPr>
          <p:cNvPr id="3" name="Footer Placeholder 2">
            <a:extLst>
              <a:ext uri="{FF2B5EF4-FFF2-40B4-BE49-F238E27FC236}">
                <a16:creationId xmlns:a16="http://schemas.microsoft.com/office/drawing/2014/main" id="{E0178884-6D6F-735F-46CA-38B3315FF505}"/>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37EAE49A-F513-20AF-8D88-B6FD3A3FA6FF}"/>
              </a:ext>
            </a:extLst>
          </p:cNvPr>
          <p:cNvSpPr>
            <a:spLocks noGrp="1"/>
          </p:cNvSpPr>
          <p:nvPr>
            <p:ph type="sldNum" sz="quarter" idx="12"/>
          </p:nvPr>
        </p:nvSpPr>
        <p:spPr/>
        <p:txBody>
          <a:bodyPr/>
          <a:lstStyle/>
          <a:p>
            <a:fld id="{BE550F99-C2D8-4329-94D3-4B34BA703001}" type="slidenum">
              <a:rPr lang="en-PK" smtClean="0"/>
              <a:t>‹#›</a:t>
            </a:fld>
            <a:endParaRPr lang="en-PK"/>
          </a:p>
        </p:txBody>
      </p:sp>
    </p:spTree>
    <p:extLst>
      <p:ext uri="{BB962C8B-B14F-4D97-AF65-F5344CB8AC3E}">
        <p14:creationId xmlns:p14="http://schemas.microsoft.com/office/powerpoint/2010/main" val="350666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D28BF-4645-B70F-D4E1-31FF7F57DF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28AD1337-D5C6-CD88-A68F-3D66632286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AB46FC93-F1EF-5958-6A58-6A41B0DBF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302CDC-1754-30AF-DAC8-CB8D2BA7E7F4}"/>
              </a:ext>
            </a:extLst>
          </p:cNvPr>
          <p:cNvSpPr>
            <a:spLocks noGrp="1"/>
          </p:cNvSpPr>
          <p:nvPr>
            <p:ph type="dt" sz="half" idx="10"/>
          </p:nvPr>
        </p:nvSpPr>
        <p:spPr/>
        <p:txBody>
          <a:bodyPr/>
          <a:lstStyle/>
          <a:p>
            <a:fld id="{4E882EE5-98C4-4033-A570-51D5BC1A888C}" type="datetime8">
              <a:rPr lang="en-PK" smtClean="0"/>
              <a:t>18/09/2025 6:09 pm</a:t>
            </a:fld>
            <a:endParaRPr lang="en-PK"/>
          </a:p>
        </p:txBody>
      </p:sp>
      <p:sp>
        <p:nvSpPr>
          <p:cNvPr id="6" name="Footer Placeholder 5">
            <a:extLst>
              <a:ext uri="{FF2B5EF4-FFF2-40B4-BE49-F238E27FC236}">
                <a16:creationId xmlns:a16="http://schemas.microsoft.com/office/drawing/2014/main" id="{D620283C-D0D6-E820-0824-4179AC9F05E2}"/>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9E8042D7-A610-22C5-E9EE-86049D2C1E65}"/>
              </a:ext>
            </a:extLst>
          </p:cNvPr>
          <p:cNvSpPr>
            <a:spLocks noGrp="1"/>
          </p:cNvSpPr>
          <p:nvPr>
            <p:ph type="sldNum" sz="quarter" idx="12"/>
          </p:nvPr>
        </p:nvSpPr>
        <p:spPr/>
        <p:txBody>
          <a:bodyPr/>
          <a:lstStyle/>
          <a:p>
            <a:fld id="{BE550F99-C2D8-4329-94D3-4B34BA703001}" type="slidenum">
              <a:rPr lang="en-PK" smtClean="0"/>
              <a:t>‹#›</a:t>
            </a:fld>
            <a:endParaRPr lang="en-PK"/>
          </a:p>
        </p:txBody>
      </p:sp>
    </p:spTree>
    <p:extLst>
      <p:ext uri="{BB962C8B-B14F-4D97-AF65-F5344CB8AC3E}">
        <p14:creationId xmlns:p14="http://schemas.microsoft.com/office/powerpoint/2010/main" val="2848123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7B904-DA47-999A-E90F-6EA346CEE5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2F01529F-B294-C94E-B8AB-76CC6AEE61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A68FC8BD-7187-D83B-14C9-3FB450A54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4F3070-EF72-55E7-A89C-244B4B85E1A7}"/>
              </a:ext>
            </a:extLst>
          </p:cNvPr>
          <p:cNvSpPr>
            <a:spLocks noGrp="1"/>
          </p:cNvSpPr>
          <p:nvPr>
            <p:ph type="dt" sz="half" idx="10"/>
          </p:nvPr>
        </p:nvSpPr>
        <p:spPr/>
        <p:txBody>
          <a:bodyPr/>
          <a:lstStyle/>
          <a:p>
            <a:fld id="{7ED75249-FD10-4736-9646-010B616183DC}" type="datetime8">
              <a:rPr lang="en-PK" smtClean="0"/>
              <a:t>18/09/2025 6:09 pm</a:t>
            </a:fld>
            <a:endParaRPr lang="en-PK"/>
          </a:p>
        </p:txBody>
      </p:sp>
      <p:sp>
        <p:nvSpPr>
          <p:cNvPr id="6" name="Footer Placeholder 5">
            <a:extLst>
              <a:ext uri="{FF2B5EF4-FFF2-40B4-BE49-F238E27FC236}">
                <a16:creationId xmlns:a16="http://schemas.microsoft.com/office/drawing/2014/main" id="{5286A0E4-9079-AB78-3C74-E3359AA12B4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EC26ADDD-36AC-469C-BD30-74C88D0E6B91}"/>
              </a:ext>
            </a:extLst>
          </p:cNvPr>
          <p:cNvSpPr>
            <a:spLocks noGrp="1"/>
          </p:cNvSpPr>
          <p:nvPr>
            <p:ph type="sldNum" sz="quarter" idx="12"/>
          </p:nvPr>
        </p:nvSpPr>
        <p:spPr/>
        <p:txBody>
          <a:bodyPr/>
          <a:lstStyle/>
          <a:p>
            <a:fld id="{BE550F99-C2D8-4329-94D3-4B34BA703001}" type="slidenum">
              <a:rPr lang="en-PK" smtClean="0"/>
              <a:t>‹#›</a:t>
            </a:fld>
            <a:endParaRPr lang="en-PK"/>
          </a:p>
        </p:txBody>
      </p:sp>
    </p:spTree>
    <p:extLst>
      <p:ext uri="{BB962C8B-B14F-4D97-AF65-F5344CB8AC3E}">
        <p14:creationId xmlns:p14="http://schemas.microsoft.com/office/powerpoint/2010/main" val="304006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62A7E-E0D1-35CD-311F-49585FB876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057AFCB6-A86F-0763-9933-BCE30FADC6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62D414EF-D4A4-C1BE-7955-3E9DFB6542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757A3A-8866-4219-936C-F6400D0861C1}" type="datetime8">
              <a:rPr lang="en-PK" smtClean="0"/>
              <a:t>18/09/2025 6:09 pm</a:t>
            </a:fld>
            <a:endParaRPr lang="en-PK"/>
          </a:p>
        </p:txBody>
      </p:sp>
      <p:sp>
        <p:nvSpPr>
          <p:cNvPr id="5" name="Footer Placeholder 4">
            <a:extLst>
              <a:ext uri="{FF2B5EF4-FFF2-40B4-BE49-F238E27FC236}">
                <a16:creationId xmlns:a16="http://schemas.microsoft.com/office/drawing/2014/main" id="{02DE0ADA-42D7-B195-B72D-52B1F4E36E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id="{62970A49-9613-E640-DFBE-16EE2B5449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550F99-C2D8-4329-94D3-4B34BA703001}" type="slidenum">
              <a:rPr lang="en-PK" smtClean="0"/>
              <a:t>‹#›</a:t>
            </a:fld>
            <a:endParaRPr lang="en-PK"/>
          </a:p>
        </p:txBody>
      </p:sp>
    </p:spTree>
    <p:extLst>
      <p:ext uri="{BB962C8B-B14F-4D97-AF65-F5344CB8AC3E}">
        <p14:creationId xmlns:p14="http://schemas.microsoft.com/office/powerpoint/2010/main" val="3820185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image" Target="../media/image3.jpeg"/><Relationship Id="rId10" Type="http://schemas.microsoft.com/office/2007/relationships/hdphoto" Target="../media/hdphoto1.wdp"/><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5883A-6E3C-6D5B-4D60-03F01D9CB16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C99FB61-C9A0-EA67-17FA-7E7BA83DCA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0216" y="3831273"/>
            <a:ext cx="1861116" cy="1484952"/>
          </a:xfrm>
          <a:prstGeom prst="rect">
            <a:avLst/>
          </a:prstGeom>
        </p:spPr>
      </p:pic>
      <p:grpSp>
        <p:nvGrpSpPr>
          <p:cNvPr id="6" name="Group 5">
            <a:extLst>
              <a:ext uri="{FF2B5EF4-FFF2-40B4-BE49-F238E27FC236}">
                <a16:creationId xmlns:a16="http://schemas.microsoft.com/office/drawing/2014/main" id="{88BF64A4-A77D-9B64-876D-83BD858C5249}"/>
              </a:ext>
            </a:extLst>
          </p:cNvPr>
          <p:cNvGrpSpPr/>
          <p:nvPr/>
        </p:nvGrpSpPr>
        <p:grpSpPr>
          <a:xfrm>
            <a:off x="4179536" y="2279616"/>
            <a:ext cx="1985077" cy="1176338"/>
            <a:chOff x="5742059" y="700893"/>
            <a:chExt cx="1452284" cy="900954"/>
          </a:xfrm>
        </p:grpSpPr>
        <p:pic>
          <p:nvPicPr>
            <p:cNvPr id="7" name="Picture 2" descr="https://ars.els-cdn.com/content/image/1-s2.0-S2666379120302135-fx1.jpg">
              <a:extLst>
                <a:ext uri="{FF2B5EF4-FFF2-40B4-BE49-F238E27FC236}">
                  <a16:creationId xmlns:a16="http://schemas.microsoft.com/office/drawing/2014/main" id="{1EFCC10C-2BDC-6809-CE1C-1A1A54B644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770" t="4632" r="37687" b="79522"/>
            <a:stretch/>
          </p:blipFill>
          <p:spPr bwMode="auto">
            <a:xfrm>
              <a:off x="5742059" y="700893"/>
              <a:ext cx="1452284" cy="9009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ars.els-cdn.com/content/image/1-s2.0-S1074761320301837-gr6.jpg">
              <a:extLst>
                <a:ext uri="{FF2B5EF4-FFF2-40B4-BE49-F238E27FC236}">
                  <a16:creationId xmlns:a16="http://schemas.microsoft.com/office/drawing/2014/main" id="{EBE2995E-8BB9-72D8-C8CE-3125622AE3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246" t="3159" r="85926" b="87864"/>
            <a:stretch/>
          </p:blipFill>
          <p:spPr bwMode="auto">
            <a:xfrm rot="915343">
              <a:off x="6653256" y="1299198"/>
              <a:ext cx="249393" cy="1959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ars.els-cdn.com/content/image/1-s2.0-S2666379120300999-fx1.jpg">
              <a:extLst>
                <a:ext uri="{FF2B5EF4-FFF2-40B4-BE49-F238E27FC236}">
                  <a16:creationId xmlns:a16="http://schemas.microsoft.com/office/drawing/2014/main" id="{D61D097C-97EE-B510-ED5D-CBCC847A6F3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6" t="4586" r="93822" b="91195"/>
            <a:stretch/>
          </p:blipFill>
          <p:spPr bwMode="auto">
            <a:xfrm>
              <a:off x="6536070" y="837447"/>
              <a:ext cx="188259" cy="1613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8" name="Group 97">
            <a:extLst>
              <a:ext uri="{FF2B5EF4-FFF2-40B4-BE49-F238E27FC236}">
                <a16:creationId xmlns:a16="http://schemas.microsoft.com/office/drawing/2014/main" id="{B6EF8379-4F29-1044-26B9-D7D1FE0D959C}"/>
              </a:ext>
            </a:extLst>
          </p:cNvPr>
          <p:cNvGrpSpPr/>
          <p:nvPr/>
        </p:nvGrpSpPr>
        <p:grpSpPr>
          <a:xfrm>
            <a:off x="50774" y="363181"/>
            <a:ext cx="4642738" cy="2229314"/>
            <a:chOff x="249620" y="58285"/>
            <a:chExt cx="5170296" cy="2588726"/>
          </a:xfrm>
        </p:grpSpPr>
        <p:grpSp>
          <p:nvGrpSpPr>
            <p:cNvPr id="93" name="Group 92">
              <a:extLst>
                <a:ext uri="{FF2B5EF4-FFF2-40B4-BE49-F238E27FC236}">
                  <a16:creationId xmlns:a16="http://schemas.microsoft.com/office/drawing/2014/main" id="{49AAF57D-C7C8-2FD7-7517-A426A111ECE1}"/>
                </a:ext>
              </a:extLst>
            </p:cNvPr>
            <p:cNvGrpSpPr/>
            <p:nvPr/>
          </p:nvGrpSpPr>
          <p:grpSpPr>
            <a:xfrm>
              <a:off x="249620" y="58285"/>
              <a:ext cx="4328629" cy="2588726"/>
              <a:chOff x="249620" y="58285"/>
              <a:chExt cx="4328629" cy="2588726"/>
            </a:xfrm>
          </p:grpSpPr>
          <p:grpSp>
            <p:nvGrpSpPr>
              <p:cNvPr id="87" name="Group 86">
                <a:extLst>
                  <a:ext uri="{FF2B5EF4-FFF2-40B4-BE49-F238E27FC236}">
                    <a16:creationId xmlns:a16="http://schemas.microsoft.com/office/drawing/2014/main" id="{B6383EF1-C18E-9988-A2DD-2065762BBDC7}"/>
                  </a:ext>
                </a:extLst>
              </p:cNvPr>
              <p:cNvGrpSpPr/>
              <p:nvPr/>
            </p:nvGrpSpPr>
            <p:grpSpPr>
              <a:xfrm>
                <a:off x="249620" y="547467"/>
                <a:ext cx="1778155" cy="2099544"/>
                <a:chOff x="328101" y="395999"/>
                <a:chExt cx="1778155" cy="2099544"/>
              </a:xfrm>
            </p:grpSpPr>
            <p:grpSp>
              <p:nvGrpSpPr>
                <p:cNvPr id="39" name="Group 38">
                  <a:extLst>
                    <a:ext uri="{FF2B5EF4-FFF2-40B4-BE49-F238E27FC236}">
                      <a16:creationId xmlns:a16="http://schemas.microsoft.com/office/drawing/2014/main" id="{F810DE5D-1E2D-44FD-8EC4-47E6F338AA97}"/>
                    </a:ext>
                  </a:extLst>
                </p:cNvPr>
                <p:cNvGrpSpPr/>
                <p:nvPr/>
              </p:nvGrpSpPr>
              <p:grpSpPr>
                <a:xfrm>
                  <a:off x="328101" y="395999"/>
                  <a:ext cx="1761956" cy="1550651"/>
                  <a:chOff x="204788" y="4755"/>
                  <a:chExt cx="2346557" cy="2750998"/>
                </a:xfrm>
              </p:grpSpPr>
              <p:grpSp>
                <p:nvGrpSpPr>
                  <p:cNvPr id="38" name="Group 37">
                    <a:extLst>
                      <a:ext uri="{FF2B5EF4-FFF2-40B4-BE49-F238E27FC236}">
                        <a16:creationId xmlns:a16="http://schemas.microsoft.com/office/drawing/2014/main" id="{48B12CBF-8F20-999B-BA62-6B6AEC30F209}"/>
                      </a:ext>
                    </a:extLst>
                  </p:cNvPr>
                  <p:cNvGrpSpPr/>
                  <p:nvPr/>
                </p:nvGrpSpPr>
                <p:grpSpPr>
                  <a:xfrm>
                    <a:off x="668274" y="4755"/>
                    <a:ext cx="1883071" cy="2750998"/>
                    <a:chOff x="137883" y="-30250"/>
                    <a:chExt cx="1883071" cy="2750998"/>
                  </a:xfrm>
                </p:grpSpPr>
                <p:pic>
                  <p:nvPicPr>
                    <p:cNvPr id="31" name="Picture 30">
                      <a:extLst>
                        <a:ext uri="{FF2B5EF4-FFF2-40B4-BE49-F238E27FC236}">
                          <a16:creationId xmlns:a16="http://schemas.microsoft.com/office/drawing/2014/main" id="{4AF87CE6-993F-8DE3-514D-91EF3B111568}"/>
                        </a:ext>
                      </a:extLst>
                    </p:cNvPr>
                    <p:cNvPicPr>
                      <a:picLocks noChangeAspect="1"/>
                    </p:cNvPicPr>
                    <p:nvPr/>
                  </p:nvPicPr>
                  <p:blipFill>
                    <a:blip r:embed="rId7"/>
                    <a:stretch>
                      <a:fillRect/>
                    </a:stretch>
                  </p:blipFill>
                  <p:spPr>
                    <a:xfrm>
                      <a:off x="137883" y="74352"/>
                      <a:ext cx="770641" cy="1364767"/>
                    </a:xfrm>
                    <a:prstGeom prst="rect">
                      <a:avLst/>
                    </a:prstGeom>
                  </p:spPr>
                </p:pic>
                <p:pic>
                  <p:nvPicPr>
                    <p:cNvPr id="32" name="Picture 31">
                      <a:extLst>
                        <a:ext uri="{FF2B5EF4-FFF2-40B4-BE49-F238E27FC236}">
                          <a16:creationId xmlns:a16="http://schemas.microsoft.com/office/drawing/2014/main" id="{C0F41A0B-55FB-455C-9C9E-2154E63F968E}"/>
                        </a:ext>
                      </a:extLst>
                    </p:cNvPr>
                    <p:cNvPicPr>
                      <a:picLocks noChangeAspect="1"/>
                    </p:cNvPicPr>
                    <p:nvPr/>
                  </p:nvPicPr>
                  <p:blipFill>
                    <a:blip r:embed="rId7"/>
                    <a:stretch>
                      <a:fillRect/>
                    </a:stretch>
                  </p:blipFill>
                  <p:spPr>
                    <a:xfrm>
                      <a:off x="1250313" y="613234"/>
                      <a:ext cx="770641" cy="1364767"/>
                    </a:xfrm>
                    <a:prstGeom prst="rect">
                      <a:avLst/>
                    </a:prstGeom>
                  </p:spPr>
                </p:pic>
                <p:pic>
                  <p:nvPicPr>
                    <p:cNvPr id="34" name="Picture 33">
                      <a:extLst>
                        <a:ext uri="{FF2B5EF4-FFF2-40B4-BE49-F238E27FC236}">
                          <a16:creationId xmlns:a16="http://schemas.microsoft.com/office/drawing/2014/main" id="{18B8D3D4-ECE0-2546-5AEA-21D2570D66AD}"/>
                        </a:ext>
                      </a:extLst>
                    </p:cNvPr>
                    <p:cNvPicPr>
                      <a:picLocks noChangeAspect="1"/>
                    </p:cNvPicPr>
                    <p:nvPr/>
                  </p:nvPicPr>
                  <p:blipFill>
                    <a:blip r:embed="rId7"/>
                    <a:stretch>
                      <a:fillRect/>
                    </a:stretch>
                  </p:blipFill>
                  <p:spPr>
                    <a:xfrm>
                      <a:off x="749063" y="-30250"/>
                      <a:ext cx="770641" cy="1364767"/>
                    </a:xfrm>
                    <a:prstGeom prst="rect">
                      <a:avLst/>
                    </a:prstGeom>
                  </p:spPr>
                </p:pic>
                <p:pic>
                  <p:nvPicPr>
                    <p:cNvPr id="35" name="Picture 34">
                      <a:extLst>
                        <a:ext uri="{FF2B5EF4-FFF2-40B4-BE49-F238E27FC236}">
                          <a16:creationId xmlns:a16="http://schemas.microsoft.com/office/drawing/2014/main" id="{591ADCCB-BF7B-33AA-CAB9-4BCC9A61A39E}"/>
                        </a:ext>
                      </a:extLst>
                    </p:cNvPr>
                    <p:cNvPicPr>
                      <a:picLocks noChangeAspect="1"/>
                    </p:cNvPicPr>
                    <p:nvPr/>
                  </p:nvPicPr>
                  <p:blipFill>
                    <a:blip r:embed="rId7"/>
                    <a:stretch>
                      <a:fillRect/>
                    </a:stretch>
                  </p:blipFill>
                  <p:spPr>
                    <a:xfrm>
                      <a:off x="137883" y="1355981"/>
                      <a:ext cx="770641" cy="1364767"/>
                    </a:xfrm>
                    <a:prstGeom prst="rect">
                      <a:avLst/>
                    </a:prstGeom>
                  </p:spPr>
                </p:pic>
                <p:pic>
                  <p:nvPicPr>
                    <p:cNvPr id="36" name="Picture 35">
                      <a:extLst>
                        <a:ext uri="{FF2B5EF4-FFF2-40B4-BE49-F238E27FC236}">
                          <a16:creationId xmlns:a16="http://schemas.microsoft.com/office/drawing/2014/main" id="{CE9DC7A5-37C1-8BB4-8A18-8DCACA4D7E58}"/>
                        </a:ext>
                      </a:extLst>
                    </p:cNvPr>
                    <p:cNvPicPr>
                      <a:picLocks noChangeAspect="1"/>
                    </p:cNvPicPr>
                    <p:nvPr/>
                  </p:nvPicPr>
                  <p:blipFill>
                    <a:blip r:embed="rId7"/>
                    <a:stretch>
                      <a:fillRect/>
                    </a:stretch>
                  </p:blipFill>
                  <p:spPr>
                    <a:xfrm>
                      <a:off x="749064" y="1251379"/>
                      <a:ext cx="770641" cy="1364767"/>
                    </a:xfrm>
                    <a:prstGeom prst="rect">
                      <a:avLst/>
                    </a:prstGeom>
                  </p:spPr>
                </p:pic>
              </p:grpSp>
              <p:pic>
                <p:nvPicPr>
                  <p:cNvPr id="37" name="Picture 36">
                    <a:extLst>
                      <a:ext uri="{FF2B5EF4-FFF2-40B4-BE49-F238E27FC236}">
                        <a16:creationId xmlns:a16="http://schemas.microsoft.com/office/drawing/2014/main" id="{02B9D2F9-DB66-7939-19BB-CF8B27422F78}"/>
                      </a:ext>
                    </a:extLst>
                  </p:cNvPr>
                  <p:cNvPicPr>
                    <a:picLocks noChangeAspect="1"/>
                  </p:cNvPicPr>
                  <p:nvPr/>
                </p:nvPicPr>
                <p:blipFill>
                  <a:blip r:embed="rId7"/>
                  <a:stretch>
                    <a:fillRect/>
                  </a:stretch>
                </p:blipFill>
                <p:spPr>
                  <a:xfrm>
                    <a:off x="204788" y="759369"/>
                    <a:ext cx="770641" cy="1364767"/>
                  </a:xfrm>
                  <a:prstGeom prst="rect">
                    <a:avLst/>
                  </a:prstGeom>
                </p:spPr>
              </p:pic>
            </p:grpSp>
            <p:sp>
              <p:nvSpPr>
                <p:cNvPr id="48" name="TextBox 47">
                  <a:extLst>
                    <a:ext uri="{FF2B5EF4-FFF2-40B4-BE49-F238E27FC236}">
                      <a16:creationId xmlns:a16="http://schemas.microsoft.com/office/drawing/2014/main" id="{732CA561-F504-9F5C-B352-E15A8C8ACC35}"/>
                    </a:ext>
                  </a:extLst>
                </p:cNvPr>
                <p:cNvSpPr txBox="1"/>
                <p:nvPr/>
              </p:nvSpPr>
              <p:spPr>
                <a:xfrm>
                  <a:off x="328101" y="1887969"/>
                  <a:ext cx="1778155" cy="607574"/>
                </a:xfrm>
                <a:prstGeom prst="rect">
                  <a:avLst/>
                </a:prstGeom>
                <a:noFill/>
              </p:spPr>
              <p:txBody>
                <a:bodyPr wrap="none" rtlCol="0">
                  <a:spAutoFit/>
                </a:bodyPr>
                <a:lstStyle/>
                <a:p>
                  <a:r>
                    <a:rPr lang="en-US"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Controls</a:t>
                  </a:r>
                </a:p>
                <a:p>
                  <a:r>
                    <a:rPr lang="en-US"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No diabetes (n=51)</a:t>
                  </a:r>
                  <a:endParaRPr lang="en-PK"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89" name="Group 88">
                <a:extLst>
                  <a:ext uri="{FF2B5EF4-FFF2-40B4-BE49-F238E27FC236}">
                    <a16:creationId xmlns:a16="http://schemas.microsoft.com/office/drawing/2014/main" id="{107AD0C6-6F9C-4785-B66F-4C681A8D18C9}"/>
                  </a:ext>
                </a:extLst>
              </p:cNvPr>
              <p:cNvGrpSpPr/>
              <p:nvPr/>
            </p:nvGrpSpPr>
            <p:grpSpPr>
              <a:xfrm>
                <a:off x="1961023" y="652751"/>
                <a:ext cx="937650" cy="1176338"/>
                <a:chOff x="2124581" y="597817"/>
                <a:chExt cx="637611" cy="926308"/>
              </a:xfrm>
            </p:grpSpPr>
            <p:cxnSp>
              <p:nvCxnSpPr>
                <p:cNvPr id="51" name="Straight Connector 50">
                  <a:extLst>
                    <a:ext uri="{FF2B5EF4-FFF2-40B4-BE49-F238E27FC236}">
                      <a16:creationId xmlns:a16="http://schemas.microsoft.com/office/drawing/2014/main" id="{CB19D514-6BCC-DFC8-19A1-69A741AE4337}"/>
                    </a:ext>
                  </a:extLst>
                </p:cNvPr>
                <p:cNvCxnSpPr>
                  <a:cxnSpLocks/>
                </p:cNvCxnSpPr>
                <p:nvPr/>
              </p:nvCxnSpPr>
              <p:spPr>
                <a:xfrm flipV="1">
                  <a:off x="2124581" y="597817"/>
                  <a:ext cx="637611" cy="447067"/>
                </a:xfrm>
                <a:prstGeom prst="line">
                  <a:avLst/>
                </a:prstGeom>
                <a:ln w="38100" cap="flat" cmpd="sng" algn="ctr">
                  <a:solidFill>
                    <a:schemeClr val="tx2">
                      <a:lumMod val="75000"/>
                      <a:lumOff val="2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77C1D57B-C021-0C85-DCA8-406101F316D9}"/>
                    </a:ext>
                  </a:extLst>
                </p:cNvPr>
                <p:cNvCxnSpPr>
                  <a:cxnSpLocks/>
                </p:cNvCxnSpPr>
                <p:nvPr/>
              </p:nvCxnSpPr>
              <p:spPr>
                <a:xfrm>
                  <a:off x="2137444" y="1048402"/>
                  <a:ext cx="559387" cy="475723"/>
                </a:xfrm>
                <a:prstGeom prst="line">
                  <a:avLst/>
                </a:prstGeom>
                <a:ln w="38100" cap="flat" cmpd="sng" algn="ctr">
                  <a:solidFill>
                    <a:schemeClr val="tx2">
                      <a:lumMod val="75000"/>
                      <a:lumOff val="2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71" name="Group 70">
                <a:extLst>
                  <a:ext uri="{FF2B5EF4-FFF2-40B4-BE49-F238E27FC236}">
                    <a16:creationId xmlns:a16="http://schemas.microsoft.com/office/drawing/2014/main" id="{4D1B9C57-BFC3-DE45-5D63-41477B564985}"/>
                  </a:ext>
                </a:extLst>
              </p:cNvPr>
              <p:cNvGrpSpPr/>
              <p:nvPr/>
            </p:nvGrpSpPr>
            <p:grpSpPr>
              <a:xfrm>
                <a:off x="2749739" y="58285"/>
                <a:ext cx="1828510" cy="1095191"/>
                <a:chOff x="2834752" y="9732"/>
                <a:chExt cx="1828510" cy="1095191"/>
              </a:xfrm>
            </p:grpSpPr>
            <p:pic>
              <p:nvPicPr>
                <p:cNvPr id="72" name="Picture 71">
                  <a:extLst>
                    <a:ext uri="{FF2B5EF4-FFF2-40B4-BE49-F238E27FC236}">
                      <a16:creationId xmlns:a16="http://schemas.microsoft.com/office/drawing/2014/main" id="{5CFCA5FC-DCDD-A55F-731F-2EBDF5937964}"/>
                    </a:ext>
                  </a:extLst>
                </p:cNvPr>
                <p:cNvPicPr>
                  <a:picLocks noChangeAspect="1"/>
                </p:cNvPicPr>
                <p:nvPr/>
              </p:nvPicPr>
              <p:blipFill>
                <a:blip r:embed="rId8">
                  <a:duotone>
                    <a:schemeClr val="accent1">
                      <a:shade val="45000"/>
                      <a:satMod val="135000"/>
                    </a:schemeClr>
                    <a:prstClr val="white"/>
                  </a:duotone>
                </a:blip>
                <a:stretch>
                  <a:fillRect/>
                </a:stretch>
              </p:blipFill>
              <p:spPr>
                <a:xfrm>
                  <a:off x="3900990" y="9732"/>
                  <a:ext cx="762272" cy="783092"/>
                </a:xfrm>
                <a:prstGeom prst="rect">
                  <a:avLst/>
                </a:prstGeom>
              </p:spPr>
            </p:pic>
            <p:pic>
              <p:nvPicPr>
                <p:cNvPr id="73" name="Picture 72">
                  <a:extLst>
                    <a:ext uri="{FF2B5EF4-FFF2-40B4-BE49-F238E27FC236}">
                      <a16:creationId xmlns:a16="http://schemas.microsoft.com/office/drawing/2014/main" id="{46A4390C-E7DF-F56F-7BFE-C8D9B09249CA}"/>
                    </a:ext>
                  </a:extLst>
                </p:cNvPr>
                <p:cNvPicPr>
                  <a:picLocks noChangeAspect="1"/>
                </p:cNvPicPr>
                <p:nvPr/>
              </p:nvPicPr>
              <p:blipFill>
                <a:blip r:embed="rId8">
                  <a:duotone>
                    <a:schemeClr val="accent1">
                      <a:shade val="45000"/>
                      <a:satMod val="135000"/>
                    </a:schemeClr>
                    <a:prstClr val="white"/>
                  </a:duotone>
                </a:blip>
                <a:stretch>
                  <a:fillRect/>
                </a:stretch>
              </p:blipFill>
              <p:spPr>
                <a:xfrm>
                  <a:off x="3162226" y="321831"/>
                  <a:ext cx="762272" cy="783092"/>
                </a:xfrm>
                <a:prstGeom prst="rect">
                  <a:avLst/>
                </a:prstGeom>
              </p:spPr>
            </p:pic>
            <p:pic>
              <p:nvPicPr>
                <p:cNvPr id="74" name="Picture 73">
                  <a:extLst>
                    <a:ext uri="{FF2B5EF4-FFF2-40B4-BE49-F238E27FC236}">
                      <a16:creationId xmlns:a16="http://schemas.microsoft.com/office/drawing/2014/main" id="{A2BC34BF-3965-2606-EC0C-9CF2EA6E74CA}"/>
                    </a:ext>
                  </a:extLst>
                </p:cNvPr>
                <p:cNvPicPr>
                  <a:picLocks noChangeAspect="1"/>
                </p:cNvPicPr>
                <p:nvPr/>
              </p:nvPicPr>
              <p:blipFill>
                <a:blip r:embed="rId8">
                  <a:duotone>
                    <a:schemeClr val="accent1">
                      <a:shade val="45000"/>
                      <a:satMod val="135000"/>
                    </a:schemeClr>
                    <a:prstClr val="white"/>
                  </a:duotone>
                </a:blip>
                <a:stretch>
                  <a:fillRect/>
                </a:stretch>
              </p:blipFill>
              <p:spPr>
                <a:xfrm>
                  <a:off x="2834752" y="9732"/>
                  <a:ext cx="814502" cy="836749"/>
                </a:xfrm>
                <a:prstGeom prst="rect">
                  <a:avLst/>
                </a:prstGeom>
              </p:spPr>
            </p:pic>
          </p:grpSp>
          <p:grpSp>
            <p:nvGrpSpPr>
              <p:cNvPr id="75" name="Group 74">
                <a:extLst>
                  <a:ext uri="{FF2B5EF4-FFF2-40B4-BE49-F238E27FC236}">
                    <a16:creationId xmlns:a16="http://schemas.microsoft.com/office/drawing/2014/main" id="{4FDC2107-F2B0-13AF-2D90-9911279BA8EF}"/>
                  </a:ext>
                </a:extLst>
              </p:cNvPr>
              <p:cNvGrpSpPr/>
              <p:nvPr/>
            </p:nvGrpSpPr>
            <p:grpSpPr>
              <a:xfrm>
                <a:off x="2739680" y="1395536"/>
                <a:ext cx="1828510" cy="1095191"/>
                <a:chOff x="2834752" y="9732"/>
                <a:chExt cx="1828510" cy="1095191"/>
              </a:xfrm>
            </p:grpSpPr>
            <p:pic>
              <p:nvPicPr>
                <p:cNvPr id="76" name="Picture 75">
                  <a:extLst>
                    <a:ext uri="{FF2B5EF4-FFF2-40B4-BE49-F238E27FC236}">
                      <a16:creationId xmlns:a16="http://schemas.microsoft.com/office/drawing/2014/main" id="{B47213A3-8DCE-75A9-B8D7-0EEF86831857}"/>
                    </a:ext>
                  </a:extLst>
                </p:cNvPr>
                <p:cNvPicPr>
                  <a:picLocks noChangeAspect="1"/>
                </p:cNvPicPr>
                <p:nvPr/>
              </p:nvPicPr>
              <p:blipFill>
                <a:blip r:embed="rId8">
                  <a:duotone>
                    <a:schemeClr val="accent6">
                      <a:shade val="45000"/>
                      <a:satMod val="135000"/>
                    </a:schemeClr>
                    <a:prstClr val="white"/>
                  </a:duotone>
                </a:blip>
                <a:stretch>
                  <a:fillRect/>
                </a:stretch>
              </p:blipFill>
              <p:spPr>
                <a:xfrm>
                  <a:off x="3900990" y="9732"/>
                  <a:ext cx="762272" cy="783092"/>
                </a:xfrm>
                <a:prstGeom prst="rect">
                  <a:avLst/>
                </a:prstGeom>
              </p:spPr>
            </p:pic>
            <p:pic>
              <p:nvPicPr>
                <p:cNvPr id="77" name="Picture 76">
                  <a:extLst>
                    <a:ext uri="{FF2B5EF4-FFF2-40B4-BE49-F238E27FC236}">
                      <a16:creationId xmlns:a16="http://schemas.microsoft.com/office/drawing/2014/main" id="{028D0102-C015-92DE-BFC4-5CDE0673F12E}"/>
                    </a:ext>
                  </a:extLst>
                </p:cNvPr>
                <p:cNvPicPr>
                  <a:picLocks noChangeAspect="1"/>
                </p:cNvPicPr>
                <p:nvPr/>
              </p:nvPicPr>
              <p:blipFill>
                <a:blip r:embed="rId8">
                  <a:duotone>
                    <a:schemeClr val="accent6">
                      <a:shade val="45000"/>
                      <a:satMod val="135000"/>
                    </a:schemeClr>
                    <a:prstClr val="white"/>
                  </a:duotone>
                </a:blip>
                <a:stretch>
                  <a:fillRect/>
                </a:stretch>
              </p:blipFill>
              <p:spPr>
                <a:xfrm>
                  <a:off x="3162226" y="321831"/>
                  <a:ext cx="762272" cy="783092"/>
                </a:xfrm>
                <a:prstGeom prst="rect">
                  <a:avLst/>
                </a:prstGeom>
              </p:spPr>
            </p:pic>
            <p:pic>
              <p:nvPicPr>
                <p:cNvPr id="78" name="Picture 77">
                  <a:extLst>
                    <a:ext uri="{FF2B5EF4-FFF2-40B4-BE49-F238E27FC236}">
                      <a16:creationId xmlns:a16="http://schemas.microsoft.com/office/drawing/2014/main" id="{80288930-9A62-1A3C-1C54-937A6C47ACE1}"/>
                    </a:ext>
                  </a:extLst>
                </p:cNvPr>
                <p:cNvPicPr>
                  <a:picLocks noChangeAspect="1"/>
                </p:cNvPicPr>
                <p:nvPr/>
              </p:nvPicPr>
              <p:blipFill>
                <a:blip r:embed="rId8">
                  <a:duotone>
                    <a:schemeClr val="accent6">
                      <a:shade val="45000"/>
                      <a:satMod val="135000"/>
                    </a:schemeClr>
                    <a:prstClr val="white"/>
                  </a:duotone>
                </a:blip>
                <a:stretch>
                  <a:fillRect/>
                </a:stretch>
              </p:blipFill>
              <p:spPr>
                <a:xfrm>
                  <a:off x="2834752" y="9732"/>
                  <a:ext cx="814502" cy="836749"/>
                </a:xfrm>
                <a:prstGeom prst="rect">
                  <a:avLst/>
                </a:prstGeom>
              </p:spPr>
            </p:pic>
          </p:grpSp>
        </p:grpSp>
        <p:sp>
          <p:nvSpPr>
            <p:cNvPr id="94" name="TextBox 93">
              <a:extLst>
                <a:ext uri="{FF2B5EF4-FFF2-40B4-BE49-F238E27FC236}">
                  <a16:creationId xmlns:a16="http://schemas.microsoft.com/office/drawing/2014/main" id="{118F85B9-F176-97A7-26DB-70E3796C3CC5}"/>
                </a:ext>
              </a:extLst>
            </p:cNvPr>
            <p:cNvSpPr txBox="1"/>
            <p:nvPr/>
          </p:nvSpPr>
          <p:spPr>
            <a:xfrm>
              <a:off x="3519818" y="729153"/>
              <a:ext cx="1749665" cy="357397"/>
            </a:xfrm>
            <a:prstGeom prst="rect">
              <a:avLst/>
            </a:prstGeom>
            <a:noFill/>
          </p:spPr>
          <p:txBody>
            <a:bodyPr wrap="none" rtlCol="0">
              <a:spAutoFit/>
            </a:bodyPr>
            <a:lstStyle/>
            <a:p>
              <a:r>
                <a:rPr lang="en-US"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EC, IGRA-</a:t>
              </a:r>
              <a:r>
                <a:rPr lang="en-US" sz="1400" b="1"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ve</a:t>
              </a:r>
              <a:r>
                <a:rPr lang="en-US"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(n=22)</a:t>
              </a:r>
              <a:endParaRPr lang="en-PK"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95" name="TextBox 94">
              <a:extLst>
                <a:ext uri="{FF2B5EF4-FFF2-40B4-BE49-F238E27FC236}">
                  <a16:creationId xmlns:a16="http://schemas.microsoft.com/office/drawing/2014/main" id="{7655FD9A-BBEC-6C73-A4EA-3FFDB3CB9793}"/>
                </a:ext>
              </a:extLst>
            </p:cNvPr>
            <p:cNvSpPr txBox="1"/>
            <p:nvPr/>
          </p:nvSpPr>
          <p:spPr>
            <a:xfrm>
              <a:off x="3497377" y="2095525"/>
              <a:ext cx="1922539" cy="357397"/>
            </a:xfrm>
            <a:prstGeom prst="rect">
              <a:avLst/>
            </a:prstGeom>
            <a:noFill/>
          </p:spPr>
          <p:txBody>
            <a:bodyPr wrap="none" rtlCol="0">
              <a:spAutoFit/>
            </a:bodyPr>
            <a:lstStyle/>
            <a:p>
              <a:r>
                <a:rPr lang="en-US"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LTBI, </a:t>
              </a:r>
              <a:r>
                <a:rPr lang="en-US" sz="1400" b="1"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IGRA+ve</a:t>
              </a:r>
              <a:r>
                <a:rPr lang="en-US"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(n=29)</a:t>
              </a:r>
              <a:endParaRPr lang="en-PK"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99" name="Group 98">
            <a:extLst>
              <a:ext uri="{FF2B5EF4-FFF2-40B4-BE49-F238E27FC236}">
                <a16:creationId xmlns:a16="http://schemas.microsoft.com/office/drawing/2014/main" id="{BE178E12-F0EA-60AA-9979-BAD3A619CFB9}"/>
              </a:ext>
            </a:extLst>
          </p:cNvPr>
          <p:cNvGrpSpPr/>
          <p:nvPr/>
        </p:nvGrpSpPr>
        <p:grpSpPr>
          <a:xfrm>
            <a:off x="14826" y="3240149"/>
            <a:ext cx="4911917" cy="2221626"/>
            <a:chOff x="213672" y="2913137"/>
            <a:chExt cx="5470066" cy="2579799"/>
          </a:xfrm>
        </p:grpSpPr>
        <p:grpSp>
          <p:nvGrpSpPr>
            <p:cNvPr id="88" name="Group 87">
              <a:extLst>
                <a:ext uri="{FF2B5EF4-FFF2-40B4-BE49-F238E27FC236}">
                  <a16:creationId xmlns:a16="http://schemas.microsoft.com/office/drawing/2014/main" id="{8C0ECE18-6281-34C9-218E-194C8C4D9F35}"/>
                </a:ext>
              </a:extLst>
            </p:cNvPr>
            <p:cNvGrpSpPr/>
            <p:nvPr/>
          </p:nvGrpSpPr>
          <p:grpSpPr>
            <a:xfrm>
              <a:off x="213672" y="3329753"/>
              <a:ext cx="2513640" cy="1892160"/>
              <a:chOff x="202441" y="2404542"/>
              <a:chExt cx="2513640" cy="1892160"/>
            </a:xfrm>
          </p:grpSpPr>
          <p:grpSp>
            <p:nvGrpSpPr>
              <p:cNvPr id="40" name="Group 39">
                <a:extLst>
                  <a:ext uri="{FF2B5EF4-FFF2-40B4-BE49-F238E27FC236}">
                    <a16:creationId xmlns:a16="http://schemas.microsoft.com/office/drawing/2014/main" id="{22491A21-E8E9-FA65-2D11-C15DC92EF3E9}"/>
                  </a:ext>
                </a:extLst>
              </p:cNvPr>
              <p:cNvGrpSpPr/>
              <p:nvPr/>
            </p:nvGrpSpPr>
            <p:grpSpPr>
              <a:xfrm>
                <a:off x="202441" y="2404542"/>
                <a:ext cx="1761956" cy="1550651"/>
                <a:chOff x="204788" y="4755"/>
                <a:chExt cx="2346557" cy="2750998"/>
              </a:xfrm>
            </p:grpSpPr>
            <p:grpSp>
              <p:nvGrpSpPr>
                <p:cNvPr id="41" name="Group 40">
                  <a:extLst>
                    <a:ext uri="{FF2B5EF4-FFF2-40B4-BE49-F238E27FC236}">
                      <a16:creationId xmlns:a16="http://schemas.microsoft.com/office/drawing/2014/main" id="{225E59D3-B50C-882F-322B-5DFEF1DAE85E}"/>
                    </a:ext>
                  </a:extLst>
                </p:cNvPr>
                <p:cNvGrpSpPr/>
                <p:nvPr/>
              </p:nvGrpSpPr>
              <p:grpSpPr>
                <a:xfrm>
                  <a:off x="668274" y="4755"/>
                  <a:ext cx="1883071" cy="2750998"/>
                  <a:chOff x="137883" y="-30250"/>
                  <a:chExt cx="1883071" cy="2750998"/>
                </a:xfrm>
              </p:grpSpPr>
              <p:pic>
                <p:nvPicPr>
                  <p:cNvPr id="43" name="Picture 42">
                    <a:extLst>
                      <a:ext uri="{FF2B5EF4-FFF2-40B4-BE49-F238E27FC236}">
                        <a16:creationId xmlns:a16="http://schemas.microsoft.com/office/drawing/2014/main" id="{17F4ED2C-D55B-AAC8-FEC7-12B9594E0B4F}"/>
                      </a:ext>
                    </a:extLst>
                  </p:cNvPr>
                  <p:cNvPicPr>
                    <a:picLocks noChangeAspect="1"/>
                  </p:cNvPicPr>
                  <p:nvPr/>
                </p:nvPicPr>
                <p:blipFill>
                  <a:blip r:embed="rId7">
                    <a:duotone>
                      <a:schemeClr val="accent2">
                        <a:shade val="45000"/>
                        <a:satMod val="135000"/>
                      </a:schemeClr>
                      <a:prstClr val="white"/>
                    </a:duotone>
                  </a:blip>
                  <a:stretch>
                    <a:fillRect/>
                  </a:stretch>
                </p:blipFill>
                <p:spPr>
                  <a:xfrm>
                    <a:off x="137883" y="74352"/>
                    <a:ext cx="770641" cy="1364767"/>
                  </a:xfrm>
                  <a:prstGeom prst="rect">
                    <a:avLst/>
                  </a:prstGeom>
                </p:spPr>
              </p:pic>
              <p:pic>
                <p:nvPicPr>
                  <p:cNvPr id="44" name="Picture 43">
                    <a:extLst>
                      <a:ext uri="{FF2B5EF4-FFF2-40B4-BE49-F238E27FC236}">
                        <a16:creationId xmlns:a16="http://schemas.microsoft.com/office/drawing/2014/main" id="{770A38EC-1580-D276-BC4D-F4818B0A415B}"/>
                      </a:ext>
                    </a:extLst>
                  </p:cNvPr>
                  <p:cNvPicPr>
                    <a:picLocks noChangeAspect="1"/>
                  </p:cNvPicPr>
                  <p:nvPr/>
                </p:nvPicPr>
                <p:blipFill>
                  <a:blip r:embed="rId7">
                    <a:duotone>
                      <a:schemeClr val="accent2">
                        <a:shade val="45000"/>
                        <a:satMod val="135000"/>
                      </a:schemeClr>
                      <a:prstClr val="white"/>
                    </a:duotone>
                  </a:blip>
                  <a:stretch>
                    <a:fillRect/>
                  </a:stretch>
                </p:blipFill>
                <p:spPr>
                  <a:xfrm>
                    <a:off x="1250313" y="613234"/>
                    <a:ext cx="770641" cy="1364767"/>
                  </a:xfrm>
                  <a:prstGeom prst="rect">
                    <a:avLst/>
                  </a:prstGeom>
                </p:spPr>
              </p:pic>
              <p:pic>
                <p:nvPicPr>
                  <p:cNvPr id="45" name="Picture 44">
                    <a:extLst>
                      <a:ext uri="{FF2B5EF4-FFF2-40B4-BE49-F238E27FC236}">
                        <a16:creationId xmlns:a16="http://schemas.microsoft.com/office/drawing/2014/main" id="{8817C6DA-7313-D44B-C4F2-9CE70F627ED1}"/>
                      </a:ext>
                    </a:extLst>
                  </p:cNvPr>
                  <p:cNvPicPr>
                    <a:picLocks noChangeAspect="1"/>
                  </p:cNvPicPr>
                  <p:nvPr/>
                </p:nvPicPr>
                <p:blipFill>
                  <a:blip r:embed="rId7">
                    <a:duotone>
                      <a:schemeClr val="accent2">
                        <a:shade val="45000"/>
                        <a:satMod val="135000"/>
                      </a:schemeClr>
                      <a:prstClr val="white"/>
                    </a:duotone>
                  </a:blip>
                  <a:stretch>
                    <a:fillRect/>
                  </a:stretch>
                </p:blipFill>
                <p:spPr>
                  <a:xfrm>
                    <a:off x="749063" y="-30250"/>
                    <a:ext cx="770641" cy="1364767"/>
                  </a:xfrm>
                  <a:prstGeom prst="rect">
                    <a:avLst/>
                  </a:prstGeom>
                </p:spPr>
              </p:pic>
              <p:pic>
                <p:nvPicPr>
                  <p:cNvPr id="46" name="Picture 45">
                    <a:extLst>
                      <a:ext uri="{FF2B5EF4-FFF2-40B4-BE49-F238E27FC236}">
                        <a16:creationId xmlns:a16="http://schemas.microsoft.com/office/drawing/2014/main" id="{7B551285-F9FF-888E-E521-85DF3E439A9B}"/>
                      </a:ext>
                    </a:extLst>
                  </p:cNvPr>
                  <p:cNvPicPr>
                    <a:picLocks noChangeAspect="1"/>
                  </p:cNvPicPr>
                  <p:nvPr/>
                </p:nvPicPr>
                <p:blipFill>
                  <a:blip r:embed="rId7">
                    <a:duotone>
                      <a:schemeClr val="accent2">
                        <a:shade val="45000"/>
                        <a:satMod val="135000"/>
                      </a:schemeClr>
                      <a:prstClr val="white"/>
                    </a:duotone>
                  </a:blip>
                  <a:stretch>
                    <a:fillRect/>
                  </a:stretch>
                </p:blipFill>
                <p:spPr>
                  <a:xfrm>
                    <a:off x="137883" y="1355981"/>
                    <a:ext cx="770641" cy="1364767"/>
                  </a:xfrm>
                  <a:prstGeom prst="rect">
                    <a:avLst/>
                  </a:prstGeom>
                </p:spPr>
              </p:pic>
              <p:pic>
                <p:nvPicPr>
                  <p:cNvPr id="47" name="Picture 46">
                    <a:extLst>
                      <a:ext uri="{FF2B5EF4-FFF2-40B4-BE49-F238E27FC236}">
                        <a16:creationId xmlns:a16="http://schemas.microsoft.com/office/drawing/2014/main" id="{6FDD8337-07A2-24A8-8DEB-76C792883D04}"/>
                      </a:ext>
                    </a:extLst>
                  </p:cNvPr>
                  <p:cNvPicPr>
                    <a:picLocks noChangeAspect="1"/>
                  </p:cNvPicPr>
                  <p:nvPr/>
                </p:nvPicPr>
                <p:blipFill>
                  <a:blip r:embed="rId7">
                    <a:duotone>
                      <a:schemeClr val="accent2">
                        <a:shade val="45000"/>
                        <a:satMod val="135000"/>
                      </a:schemeClr>
                      <a:prstClr val="white"/>
                    </a:duotone>
                  </a:blip>
                  <a:stretch>
                    <a:fillRect/>
                  </a:stretch>
                </p:blipFill>
                <p:spPr>
                  <a:xfrm>
                    <a:off x="749064" y="1251379"/>
                    <a:ext cx="770641" cy="1364767"/>
                  </a:xfrm>
                  <a:prstGeom prst="rect">
                    <a:avLst/>
                  </a:prstGeom>
                </p:spPr>
              </p:pic>
            </p:grpSp>
            <p:pic>
              <p:nvPicPr>
                <p:cNvPr id="42" name="Picture 41">
                  <a:extLst>
                    <a:ext uri="{FF2B5EF4-FFF2-40B4-BE49-F238E27FC236}">
                      <a16:creationId xmlns:a16="http://schemas.microsoft.com/office/drawing/2014/main" id="{C1253E8E-E04E-71C5-21A1-C4F0DD163D1C}"/>
                    </a:ext>
                  </a:extLst>
                </p:cNvPr>
                <p:cNvPicPr>
                  <a:picLocks noChangeAspect="1"/>
                </p:cNvPicPr>
                <p:nvPr/>
              </p:nvPicPr>
              <p:blipFill>
                <a:blip r:embed="rId7">
                  <a:duotone>
                    <a:schemeClr val="accent2">
                      <a:shade val="45000"/>
                      <a:satMod val="135000"/>
                    </a:schemeClr>
                    <a:prstClr val="white"/>
                  </a:duotone>
                </a:blip>
                <a:stretch>
                  <a:fillRect/>
                </a:stretch>
              </p:blipFill>
              <p:spPr>
                <a:xfrm>
                  <a:off x="204788" y="759369"/>
                  <a:ext cx="770641" cy="1364767"/>
                </a:xfrm>
                <a:prstGeom prst="rect">
                  <a:avLst/>
                </a:prstGeom>
              </p:spPr>
            </p:pic>
          </p:grpSp>
          <p:sp>
            <p:nvSpPr>
              <p:cNvPr id="49" name="TextBox 48">
                <a:extLst>
                  <a:ext uri="{FF2B5EF4-FFF2-40B4-BE49-F238E27FC236}">
                    <a16:creationId xmlns:a16="http://schemas.microsoft.com/office/drawing/2014/main" id="{1AC6A3DD-02AB-905C-FE22-BD71DA2F2F83}"/>
                  </a:ext>
                </a:extLst>
              </p:cNvPr>
              <p:cNvSpPr txBox="1"/>
              <p:nvPr/>
            </p:nvSpPr>
            <p:spPr>
              <a:xfrm>
                <a:off x="202441" y="3939305"/>
                <a:ext cx="2513640" cy="357397"/>
              </a:xfrm>
              <a:prstGeom prst="rect">
                <a:avLst/>
              </a:prstGeom>
              <a:noFill/>
            </p:spPr>
            <p:txBody>
              <a:bodyPr wrap="none" rtlCol="0">
                <a:spAutoFit/>
              </a:bodyPr>
              <a:lstStyle/>
              <a:p>
                <a:r>
                  <a:rPr lang="en-US"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Those with diabetes (n=49)</a:t>
                </a:r>
                <a:endParaRPr lang="en-PK"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68" name="Group 67">
              <a:extLst>
                <a:ext uri="{FF2B5EF4-FFF2-40B4-BE49-F238E27FC236}">
                  <a16:creationId xmlns:a16="http://schemas.microsoft.com/office/drawing/2014/main" id="{7A15BF4E-9E2E-23BB-E247-117582596718}"/>
                </a:ext>
              </a:extLst>
            </p:cNvPr>
            <p:cNvGrpSpPr/>
            <p:nvPr/>
          </p:nvGrpSpPr>
          <p:grpSpPr>
            <a:xfrm>
              <a:off x="2710226" y="4316920"/>
              <a:ext cx="1828510" cy="1095191"/>
              <a:chOff x="2834752" y="9732"/>
              <a:chExt cx="1828510" cy="1095191"/>
            </a:xfrm>
          </p:grpSpPr>
          <p:pic>
            <p:nvPicPr>
              <p:cNvPr id="64" name="Picture 63">
                <a:extLst>
                  <a:ext uri="{FF2B5EF4-FFF2-40B4-BE49-F238E27FC236}">
                    <a16:creationId xmlns:a16="http://schemas.microsoft.com/office/drawing/2014/main" id="{4D530A5A-6C36-643D-FD0B-A5DE0BA867AF}"/>
                  </a:ext>
                </a:extLst>
              </p:cNvPr>
              <p:cNvPicPr>
                <a:picLocks noChangeAspect="1"/>
              </p:cNvPicPr>
              <p:nvPr/>
            </p:nvPicPr>
            <p:blipFill>
              <a:blip r:embed="rId8"/>
              <a:stretch>
                <a:fillRect/>
              </a:stretch>
            </p:blipFill>
            <p:spPr>
              <a:xfrm>
                <a:off x="3900990" y="9732"/>
                <a:ext cx="762272" cy="783092"/>
              </a:xfrm>
              <a:prstGeom prst="rect">
                <a:avLst/>
              </a:prstGeom>
            </p:spPr>
          </p:pic>
          <p:pic>
            <p:nvPicPr>
              <p:cNvPr id="65" name="Picture 64">
                <a:extLst>
                  <a:ext uri="{FF2B5EF4-FFF2-40B4-BE49-F238E27FC236}">
                    <a16:creationId xmlns:a16="http://schemas.microsoft.com/office/drawing/2014/main" id="{38FDA43D-FCD1-E1F3-89E7-6C53B396315B}"/>
                  </a:ext>
                </a:extLst>
              </p:cNvPr>
              <p:cNvPicPr>
                <a:picLocks noChangeAspect="1"/>
              </p:cNvPicPr>
              <p:nvPr/>
            </p:nvPicPr>
            <p:blipFill>
              <a:blip r:embed="rId8"/>
              <a:stretch>
                <a:fillRect/>
              </a:stretch>
            </p:blipFill>
            <p:spPr>
              <a:xfrm>
                <a:off x="3162226" y="321831"/>
                <a:ext cx="762272" cy="783092"/>
              </a:xfrm>
              <a:prstGeom prst="rect">
                <a:avLst/>
              </a:prstGeom>
            </p:spPr>
          </p:pic>
          <p:pic>
            <p:nvPicPr>
              <p:cNvPr id="66" name="Picture 65">
                <a:extLst>
                  <a:ext uri="{FF2B5EF4-FFF2-40B4-BE49-F238E27FC236}">
                    <a16:creationId xmlns:a16="http://schemas.microsoft.com/office/drawing/2014/main" id="{E3E0065F-F865-D081-7792-58DC981EFD22}"/>
                  </a:ext>
                </a:extLst>
              </p:cNvPr>
              <p:cNvPicPr>
                <a:picLocks noChangeAspect="1"/>
              </p:cNvPicPr>
              <p:nvPr/>
            </p:nvPicPr>
            <p:blipFill>
              <a:blip r:embed="rId8"/>
              <a:stretch>
                <a:fillRect/>
              </a:stretch>
            </p:blipFill>
            <p:spPr>
              <a:xfrm>
                <a:off x="2834752" y="9732"/>
                <a:ext cx="814502" cy="836749"/>
              </a:xfrm>
              <a:prstGeom prst="rect">
                <a:avLst/>
              </a:prstGeom>
            </p:spPr>
          </p:pic>
        </p:grpSp>
        <p:grpSp>
          <p:nvGrpSpPr>
            <p:cNvPr id="83" name="Group 82">
              <a:extLst>
                <a:ext uri="{FF2B5EF4-FFF2-40B4-BE49-F238E27FC236}">
                  <a16:creationId xmlns:a16="http://schemas.microsoft.com/office/drawing/2014/main" id="{1F186B53-544F-0A17-FF91-69649DC1042E}"/>
                </a:ext>
              </a:extLst>
            </p:cNvPr>
            <p:cNvGrpSpPr/>
            <p:nvPr/>
          </p:nvGrpSpPr>
          <p:grpSpPr>
            <a:xfrm>
              <a:off x="2710226" y="2913137"/>
              <a:ext cx="1828510" cy="1095191"/>
              <a:chOff x="2834752" y="9732"/>
              <a:chExt cx="1828510" cy="1095191"/>
            </a:xfrm>
          </p:grpSpPr>
          <p:pic>
            <p:nvPicPr>
              <p:cNvPr id="84" name="Picture 83">
                <a:extLst>
                  <a:ext uri="{FF2B5EF4-FFF2-40B4-BE49-F238E27FC236}">
                    <a16:creationId xmlns:a16="http://schemas.microsoft.com/office/drawing/2014/main" id="{146347F6-C8A6-6A7D-08A0-E86F6EFFE17A}"/>
                  </a:ext>
                </a:extLst>
              </p:cNvPr>
              <p:cNvPicPr>
                <a:picLocks noChangeAspect="1"/>
              </p:cNvPicPr>
              <p:nvPr/>
            </p:nvPicPr>
            <p:blipFill>
              <a:blip r:embed="rId8">
                <a:grayscl/>
              </a:blip>
              <a:stretch>
                <a:fillRect/>
              </a:stretch>
            </p:blipFill>
            <p:spPr>
              <a:xfrm>
                <a:off x="3900990" y="9732"/>
                <a:ext cx="762272" cy="783092"/>
              </a:xfrm>
              <a:prstGeom prst="rect">
                <a:avLst/>
              </a:prstGeom>
            </p:spPr>
          </p:pic>
          <p:pic>
            <p:nvPicPr>
              <p:cNvPr id="85" name="Picture 84">
                <a:extLst>
                  <a:ext uri="{FF2B5EF4-FFF2-40B4-BE49-F238E27FC236}">
                    <a16:creationId xmlns:a16="http://schemas.microsoft.com/office/drawing/2014/main" id="{18AEB11F-3D5E-CF16-2DC1-2C2224AFE987}"/>
                  </a:ext>
                </a:extLst>
              </p:cNvPr>
              <p:cNvPicPr>
                <a:picLocks noChangeAspect="1"/>
              </p:cNvPicPr>
              <p:nvPr/>
            </p:nvPicPr>
            <p:blipFill>
              <a:blip r:embed="rId8">
                <a:grayscl/>
              </a:blip>
              <a:stretch>
                <a:fillRect/>
              </a:stretch>
            </p:blipFill>
            <p:spPr>
              <a:xfrm>
                <a:off x="3162226" y="321831"/>
                <a:ext cx="762272" cy="783092"/>
              </a:xfrm>
              <a:prstGeom prst="rect">
                <a:avLst/>
              </a:prstGeom>
            </p:spPr>
          </p:pic>
          <p:pic>
            <p:nvPicPr>
              <p:cNvPr id="86" name="Picture 85">
                <a:extLst>
                  <a:ext uri="{FF2B5EF4-FFF2-40B4-BE49-F238E27FC236}">
                    <a16:creationId xmlns:a16="http://schemas.microsoft.com/office/drawing/2014/main" id="{537D9CAE-C2A7-2569-D48B-546039C4050A}"/>
                  </a:ext>
                </a:extLst>
              </p:cNvPr>
              <p:cNvPicPr>
                <a:picLocks noChangeAspect="1"/>
              </p:cNvPicPr>
              <p:nvPr/>
            </p:nvPicPr>
            <p:blipFill>
              <a:blip r:embed="rId8">
                <a:grayscl/>
              </a:blip>
              <a:stretch>
                <a:fillRect/>
              </a:stretch>
            </p:blipFill>
            <p:spPr>
              <a:xfrm>
                <a:off x="2834752" y="9732"/>
                <a:ext cx="814502" cy="836749"/>
              </a:xfrm>
              <a:prstGeom prst="rect">
                <a:avLst/>
              </a:prstGeom>
            </p:spPr>
          </p:pic>
        </p:grpSp>
        <p:grpSp>
          <p:nvGrpSpPr>
            <p:cNvPr id="90" name="Group 89">
              <a:extLst>
                <a:ext uri="{FF2B5EF4-FFF2-40B4-BE49-F238E27FC236}">
                  <a16:creationId xmlns:a16="http://schemas.microsoft.com/office/drawing/2014/main" id="{071786C5-B466-FDCA-748A-D00C2D931BCF}"/>
                </a:ext>
              </a:extLst>
            </p:cNvPr>
            <p:cNvGrpSpPr/>
            <p:nvPr/>
          </p:nvGrpSpPr>
          <p:grpSpPr>
            <a:xfrm>
              <a:off x="1963682" y="3569821"/>
              <a:ext cx="937650" cy="1176338"/>
              <a:chOff x="2124581" y="597817"/>
              <a:chExt cx="637611" cy="926308"/>
            </a:xfrm>
          </p:grpSpPr>
          <p:cxnSp>
            <p:nvCxnSpPr>
              <p:cNvPr id="91" name="Straight Connector 90">
                <a:extLst>
                  <a:ext uri="{FF2B5EF4-FFF2-40B4-BE49-F238E27FC236}">
                    <a16:creationId xmlns:a16="http://schemas.microsoft.com/office/drawing/2014/main" id="{BBAF6A19-2100-8ED5-08A7-DBE9EAF82E61}"/>
                  </a:ext>
                </a:extLst>
              </p:cNvPr>
              <p:cNvCxnSpPr>
                <a:cxnSpLocks/>
              </p:cNvCxnSpPr>
              <p:nvPr/>
            </p:nvCxnSpPr>
            <p:spPr>
              <a:xfrm flipV="1">
                <a:off x="2124581" y="597817"/>
                <a:ext cx="637611" cy="447067"/>
              </a:xfrm>
              <a:prstGeom prst="line">
                <a:avLst/>
              </a:prstGeom>
              <a:ln w="38100" cap="flat" cmpd="sng" algn="ctr">
                <a:solidFill>
                  <a:schemeClr val="accent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2" name="Straight Connector 91">
                <a:extLst>
                  <a:ext uri="{FF2B5EF4-FFF2-40B4-BE49-F238E27FC236}">
                    <a16:creationId xmlns:a16="http://schemas.microsoft.com/office/drawing/2014/main" id="{6B42FECA-3CAE-58F7-BEB9-4B31DC359685}"/>
                  </a:ext>
                </a:extLst>
              </p:cNvPr>
              <p:cNvCxnSpPr>
                <a:cxnSpLocks/>
              </p:cNvCxnSpPr>
              <p:nvPr/>
            </p:nvCxnSpPr>
            <p:spPr>
              <a:xfrm>
                <a:off x="2137444" y="1048402"/>
                <a:ext cx="559387" cy="475723"/>
              </a:xfrm>
              <a:prstGeom prst="line">
                <a:avLst/>
              </a:prstGeom>
              <a:ln w="38100" cap="flat" cmpd="sng" algn="ctr">
                <a:solidFill>
                  <a:schemeClr val="accent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96" name="TextBox 95">
              <a:extLst>
                <a:ext uri="{FF2B5EF4-FFF2-40B4-BE49-F238E27FC236}">
                  <a16:creationId xmlns:a16="http://schemas.microsoft.com/office/drawing/2014/main" id="{B03A91E0-2C50-B0A5-CFBB-68088514C543}"/>
                </a:ext>
              </a:extLst>
            </p:cNvPr>
            <p:cNvSpPr txBox="1"/>
            <p:nvPr/>
          </p:nvSpPr>
          <p:spPr>
            <a:xfrm>
              <a:off x="3443697" y="3670944"/>
              <a:ext cx="1851492" cy="357397"/>
            </a:xfrm>
            <a:prstGeom prst="rect">
              <a:avLst/>
            </a:prstGeom>
            <a:noFill/>
          </p:spPr>
          <p:txBody>
            <a:bodyPr wrap="none" rtlCol="0">
              <a:spAutoFit/>
            </a:bodyPr>
            <a:lstStyle/>
            <a:p>
              <a:r>
                <a:rPr lang="en-US"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DM, IGRA-</a:t>
              </a:r>
              <a:r>
                <a:rPr lang="en-US" sz="1400" b="1"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ve</a:t>
              </a:r>
              <a:r>
                <a:rPr lang="en-US"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(n=30)</a:t>
              </a:r>
              <a:endParaRPr lang="en-PK"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97" name="TextBox 96">
              <a:extLst>
                <a:ext uri="{FF2B5EF4-FFF2-40B4-BE49-F238E27FC236}">
                  <a16:creationId xmlns:a16="http://schemas.microsoft.com/office/drawing/2014/main" id="{96C2076B-5E6A-BF35-F346-D078E3331BD2}"/>
                </a:ext>
              </a:extLst>
            </p:cNvPr>
            <p:cNvSpPr txBox="1"/>
            <p:nvPr/>
          </p:nvSpPr>
          <p:spPr>
            <a:xfrm>
              <a:off x="3398811" y="5135539"/>
              <a:ext cx="2284927" cy="357397"/>
            </a:xfrm>
            <a:prstGeom prst="rect">
              <a:avLst/>
            </a:prstGeom>
            <a:noFill/>
          </p:spPr>
          <p:txBody>
            <a:bodyPr wrap="none" rtlCol="0">
              <a:spAutoFit/>
            </a:bodyPr>
            <a:lstStyle/>
            <a:p>
              <a:r>
                <a:rPr lang="en-US"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DM-LTBI, </a:t>
              </a:r>
              <a:r>
                <a:rPr lang="en-US" sz="1400" b="1"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IGRA+ve</a:t>
              </a:r>
              <a:r>
                <a:rPr lang="en-US"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(n=19)</a:t>
              </a:r>
              <a:endParaRPr lang="en-PK"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00" name="Arrow: Right 99">
            <a:extLst>
              <a:ext uri="{FF2B5EF4-FFF2-40B4-BE49-F238E27FC236}">
                <a16:creationId xmlns:a16="http://schemas.microsoft.com/office/drawing/2014/main" id="{B3516997-DD47-2BE3-D866-AA14BC6C1316}"/>
              </a:ext>
            </a:extLst>
          </p:cNvPr>
          <p:cNvSpPr/>
          <p:nvPr/>
        </p:nvSpPr>
        <p:spPr>
          <a:xfrm>
            <a:off x="3481548" y="2745052"/>
            <a:ext cx="684492" cy="118801"/>
          </a:xfrm>
          <a:prstGeom prst="rightArrow">
            <a:avLst/>
          </a:prstGeom>
          <a:ln>
            <a:solidFill>
              <a:schemeClr val="tx2">
                <a:lumMod val="75000"/>
                <a:lumOff val="25000"/>
              </a:schemeClr>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PK"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nvGrpSpPr>
          <p:cNvPr id="164" name="Group 163">
            <a:extLst>
              <a:ext uri="{FF2B5EF4-FFF2-40B4-BE49-F238E27FC236}">
                <a16:creationId xmlns:a16="http://schemas.microsoft.com/office/drawing/2014/main" id="{D9B73DF9-17AC-9CAF-56C7-C9BCCA12DFDA}"/>
              </a:ext>
            </a:extLst>
          </p:cNvPr>
          <p:cNvGrpSpPr/>
          <p:nvPr/>
        </p:nvGrpSpPr>
        <p:grpSpPr>
          <a:xfrm>
            <a:off x="7907286" y="0"/>
            <a:ext cx="2936596" cy="3103045"/>
            <a:chOff x="7651911" y="235187"/>
            <a:chExt cx="2936596" cy="3103045"/>
          </a:xfrm>
        </p:grpSpPr>
        <p:sp>
          <p:nvSpPr>
            <p:cNvPr id="24" name="TextBox 23">
              <a:extLst>
                <a:ext uri="{FF2B5EF4-FFF2-40B4-BE49-F238E27FC236}">
                  <a16:creationId xmlns:a16="http://schemas.microsoft.com/office/drawing/2014/main" id="{76F5FE42-6124-89C2-36AF-F4565F1CC75F}"/>
                </a:ext>
              </a:extLst>
            </p:cNvPr>
            <p:cNvSpPr txBox="1"/>
            <p:nvPr/>
          </p:nvSpPr>
          <p:spPr>
            <a:xfrm>
              <a:off x="7977165" y="2851280"/>
              <a:ext cx="2114063" cy="486952"/>
            </a:xfrm>
            <a:prstGeom prst="rect">
              <a:avLst/>
            </a:prstGeom>
            <a:noFill/>
          </p:spPr>
          <p:txBody>
            <a:bodyPr wrap="square" rtlCol="0">
              <a:spAutoFit/>
            </a:bodyPr>
            <a:lstStyle/>
            <a:p>
              <a:pPr algn="ctr"/>
              <a:r>
                <a:rPr lang="en-US" sz="1400" b="1" err="1">
                  <a:latin typeface="Calibri" panose="020F0502020204030204" pitchFamily="34" charset="0"/>
                  <a:cs typeface="Calibri" panose="020F0502020204030204" pitchFamily="34" charset="0"/>
                </a:rPr>
                <a:t>luminex</a:t>
              </a:r>
              <a:r>
                <a:rPr lang="en-US" sz="1400" b="1">
                  <a:latin typeface="Calibri" panose="020F0502020204030204" pitchFamily="34" charset="0"/>
                  <a:cs typeface="Calibri" panose="020F0502020204030204" pitchFamily="34" charset="0"/>
                </a:rPr>
                <a:t> multiplex cytokine Detection</a:t>
              </a:r>
              <a:endParaRPr lang="en-PK" sz="1400" b="1">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68D6D6A1-7E6F-3482-73E8-8E4D2F9C934C}"/>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Lst>
            </a:blip>
            <a:stretch>
              <a:fillRect/>
            </a:stretch>
          </p:blipFill>
          <p:spPr>
            <a:xfrm rot="20879228">
              <a:off x="8860394" y="235187"/>
              <a:ext cx="1483512" cy="1515151"/>
            </a:xfrm>
            <a:prstGeom prst="rect">
              <a:avLst/>
            </a:prstGeom>
          </p:spPr>
        </p:pic>
        <p:pic>
          <p:nvPicPr>
            <p:cNvPr id="102" name="Picture 101" descr="Analyzing high-dimensional Luminex biological datasets in R">
              <a:extLst>
                <a:ext uri="{FF2B5EF4-FFF2-40B4-BE49-F238E27FC236}">
                  <a16:creationId xmlns:a16="http://schemas.microsoft.com/office/drawing/2014/main" id="{0A6502C7-05C4-1F08-AB6E-1D182975023A}"/>
                </a:ext>
              </a:extLst>
            </p:cNvPr>
            <p:cNvPicPr>
              <a:picLocks noChangeAspect="1" noChangeArrowheads="1"/>
            </p:cNvPicPr>
            <p:nvPr/>
          </p:nvPicPr>
          <p:blipFill>
            <a:blip r:embed="rId11">
              <a:clrChange>
                <a:clrFrom>
                  <a:srgbClr val="FFFFFF"/>
                </a:clrFrom>
                <a:clrTo>
                  <a:srgbClr val="FFFFFF">
                    <a:alpha val="0"/>
                  </a:srgbClr>
                </a:clrTo>
              </a:clrChange>
              <a:alphaModFix/>
              <a:extLst>
                <a:ext uri="{BEBA8EAE-BF5A-486C-A8C5-ECC9F3942E4B}">
                  <a14:imgProps xmlns:a14="http://schemas.microsoft.com/office/drawing/2010/main">
                    <a14:imgLayer r:embed="rId12">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651911" y="452291"/>
              <a:ext cx="1260367" cy="245248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From left to right: PRF clot frozen transport to laboratory for... |  Download Scientific Diagram">
              <a:extLst>
                <a:ext uri="{FF2B5EF4-FFF2-40B4-BE49-F238E27FC236}">
                  <a16:creationId xmlns:a16="http://schemas.microsoft.com/office/drawing/2014/main" id="{D5E00543-1D8F-869A-2C79-6BC471EDDF4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b="1970"/>
            <a:stretch/>
          </p:blipFill>
          <p:spPr bwMode="auto">
            <a:xfrm>
              <a:off x="9156116" y="1781873"/>
              <a:ext cx="1432391" cy="1096241"/>
            </a:xfrm>
            <a:prstGeom prst="rect">
              <a:avLst/>
            </a:prstGeom>
            <a:noFill/>
            <a:extLst>
              <a:ext uri="{909E8E84-426E-40DD-AFC4-6F175D3DCCD1}">
                <a14:hiddenFill xmlns:a14="http://schemas.microsoft.com/office/drawing/2010/main">
                  <a:solidFill>
                    <a:srgbClr val="FFFFFF"/>
                  </a:solidFill>
                </a14:hiddenFill>
              </a:ext>
            </a:extLst>
          </p:spPr>
        </p:pic>
      </p:grpSp>
      <p:sp>
        <p:nvSpPr>
          <p:cNvPr id="109" name="Arrow: Right 108">
            <a:extLst>
              <a:ext uri="{FF2B5EF4-FFF2-40B4-BE49-F238E27FC236}">
                <a16:creationId xmlns:a16="http://schemas.microsoft.com/office/drawing/2014/main" id="{5C21EA6D-2C77-1CB1-6F17-65BCD5FCC7C9}"/>
              </a:ext>
            </a:extLst>
          </p:cNvPr>
          <p:cNvSpPr/>
          <p:nvPr/>
        </p:nvSpPr>
        <p:spPr>
          <a:xfrm rot="19981358">
            <a:off x="5760631" y="1770696"/>
            <a:ext cx="2088896" cy="151269"/>
          </a:xfrm>
          <a:prstGeom prst="rightArrow">
            <a:avLst/>
          </a:prstGeom>
          <a:ln w="28575">
            <a:solidFill>
              <a:schemeClr val="tx2">
                <a:lumMod val="75000"/>
                <a:lumOff val="2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PK" b="1">
              <a:ln w="12700">
                <a:solidFill>
                  <a:schemeClr val="tx2">
                    <a:lumMod val="75000"/>
                    <a:lumOff val="25000"/>
                  </a:schemeClr>
                </a:solidFill>
                <a:prstDash val="solid"/>
              </a:ln>
              <a:solidFill>
                <a:schemeClr val="accent1">
                  <a:lumMod val="75000"/>
                </a:schemeClr>
              </a:solidFill>
              <a:effectLst>
                <a:innerShdw blurRad="63500" dist="50800" dir="18900000">
                  <a:prstClr val="black">
                    <a:alpha val="50000"/>
                  </a:prstClr>
                </a:innerShdw>
              </a:effectLst>
            </a:endParaRPr>
          </a:p>
        </p:txBody>
      </p:sp>
      <p:sp>
        <p:nvSpPr>
          <p:cNvPr id="112" name="Arrow: Right 111">
            <a:extLst>
              <a:ext uri="{FF2B5EF4-FFF2-40B4-BE49-F238E27FC236}">
                <a16:creationId xmlns:a16="http://schemas.microsoft.com/office/drawing/2014/main" id="{25FC0A4C-9C3B-ACD9-9AD2-B486F224E113}"/>
              </a:ext>
            </a:extLst>
          </p:cNvPr>
          <p:cNvSpPr/>
          <p:nvPr/>
        </p:nvSpPr>
        <p:spPr>
          <a:xfrm rot="1550335">
            <a:off x="5888291" y="3616626"/>
            <a:ext cx="1965104" cy="156485"/>
          </a:xfrm>
          <a:prstGeom prst="rightArrow">
            <a:avLst/>
          </a:prstGeom>
          <a:noFill/>
          <a:ln w="28575">
            <a:solidFill>
              <a:schemeClr val="tx2">
                <a:lumMod val="75000"/>
                <a:lumOff val="2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PK" b="1">
              <a:ln w="12700">
                <a:solidFill>
                  <a:schemeClr val="tx2">
                    <a:lumMod val="75000"/>
                    <a:lumOff val="25000"/>
                  </a:schemeClr>
                </a:solidFill>
                <a:prstDash val="solid"/>
              </a:ln>
              <a:solidFill>
                <a:schemeClr val="accent1">
                  <a:lumMod val="75000"/>
                </a:schemeClr>
              </a:solidFill>
              <a:effectLst>
                <a:innerShdw blurRad="63500" dist="50800" dir="18900000">
                  <a:prstClr val="black">
                    <a:alpha val="50000"/>
                  </a:prstClr>
                </a:innerShdw>
              </a:effectLst>
            </a:endParaRPr>
          </a:p>
        </p:txBody>
      </p:sp>
      <p:sp>
        <p:nvSpPr>
          <p:cNvPr id="114" name="TextBox 113">
            <a:extLst>
              <a:ext uri="{FF2B5EF4-FFF2-40B4-BE49-F238E27FC236}">
                <a16:creationId xmlns:a16="http://schemas.microsoft.com/office/drawing/2014/main" id="{09B8C185-DA06-1EEE-FF99-6E2219A8B857}"/>
              </a:ext>
            </a:extLst>
          </p:cNvPr>
          <p:cNvSpPr txBox="1"/>
          <p:nvPr/>
        </p:nvSpPr>
        <p:spPr>
          <a:xfrm>
            <a:off x="7833888" y="5212478"/>
            <a:ext cx="1913537" cy="307777"/>
          </a:xfrm>
          <a:prstGeom prst="rect">
            <a:avLst/>
          </a:prstGeom>
          <a:noFill/>
        </p:spPr>
        <p:txBody>
          <a:bodyPr wrap="none" rtlCol="0">
            <a:spAutoFit/>
          </a:bodyPr>
          <a:lstStyle>
            <a:defPPr>
              <a:defRPr lang="en-PK"/>
            </a:defPPr>
            <a:lvl1pPr>
              <a:defRPr sz="14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Transcriptomic analysis</a:t>
            </a:r>
            <a:endParaRPr lang="en-PK" dirty="0"/>
          </a:p>
        </p:txBody>
      </p:sp>
      <p:sp>
        <p:nvSpPr>
          <p:cNvPr id="3" name="TextBox 2">
            <a:extLst>
              <a:ext uri="{FF2B5EF4-FFF2-40B4-BE49-F238E27FC236}">
                <a16:creationId xmlns:a16="http://schemas.microsoft.com/office/drawing/2014/main" id="{F2D45DAF-F73B-16B5-9BCF-967C7967C681}"/>
              </a:ext>
            </a:extLst>
          </p:cNvPr>
          <p:cNvSpPr txBox="1"/>
          <p:nvPr/>
        </p:nvSpPr>
        <p:spPr>
          <a:xfrm>
            <a:off x="310577" y="5909452"/>
            <a:ext cx="6097772" cy="369332"/>
          </a:xfrm>
          <a:prstGeom prst="rect">
            <a:avLst/>
          </a:prstGeom>
          <a:noFill/>
        </p:spPr>
        <p:txBody>
          <a:bodyPr wrap="square">
            <a:spAutoFit/>
          </a:bodyPr>
          <a:lstStyle/>
          <a:p>
            <a:r>
              <a:rPr lang="en-US" b="1" dirty="0"/>
              <a:t>S Fig 1.</a:t>
            </a:r>
            <a:r>
              <a:rPr lang="en-US" b="1" dirty="0">
                <a:latin typeface="Calibri"/>
                <a:cs typeface="Calibri"/>
              </a:rPr>
              <a:t> </a:t>
            </a:r>
            <a:endParaRPr lang="en-PK" b="1" dirty="0"/>
          </a:p>
        </p:txBody>
      </p:sp>
      <p:sp>
        <p:nvSpPr>
          <p:cNvPr id="2" name="Slide Number Placeholder 1">
            <a:extLst>
              <a:ext uri="{FF2B5EF4-FFF2-40B4-BE49-F238E27FC236}">
                <a16:creationId xmlns:a16="http://schemas.microsoft.com/office/drawing/2014/main" id="{45618965-3095-453A-6F74-8DED0E895DD6}"/>
              </a:ext>
            </a:extLst>
          </p:cNvPr>
          <p:cNvSpPr>
            <a:spLocks noGrp="1"/>
          </p:cNvSpPr>
          <p:nvPr>
            <p:ph type="sldNum" sz="quarter" idx="12"/>
          </p:nvPr>
        </p:nvSpPr>
        <p:spPr/>
        <p:txBody>
          <a:bodyPr/>
          <a:lstStyle/>
          <a:p>
            <a:fld id="{5B9477E3-905C-4C4C-9D1F-A1B796102DD4}" type="slidenum">
              <a:rPr lang="en-PK" smtClean="0"/>
              <a:t>1</a:t>
            </a:fld>
            <a:endParaRPr lang="en-PK"/>
          </a:p>
        </p:txBody>
      </p:sp>
      <p:sp>
        <p:nvSpPr>
          <p:cNvPr id="10" name="TextBox 9">
            <a:extLst>
              <a:ext uri="{FF2B5EF4-FFF2-40B4-BE49-F238E27FC236}">
                <a16:creationId xmlns:a16="http://schemas.microsoft.com/office/drawing/2014/main" id="{6C727642-188D-7177-5A49-9C143E51A06E}"/>
              </a:ext>
            </a:extLst>
          </p:cNvPr>
          <p:cNvSpPr txBox="1"/>
          <p:nvPr/>
        </p:nvSpPr>
        <p:spPr>
          <a:xfrm>
            <a:off x="1664155" y="1192333"/>
            <a:ext cx="782359" cy="369332"/>
          </a:xfrm>
          <a:prstGeom prst="rect">
            <a:avLst/>
          </a:prstGeom>
          <a:noFill/>
        </p:spPr>
        <p:txBody>
          <a:bodyPr wrap="square">
            <a:spAutoFit/>
          </a:bodyPr>
          <a:lstStyle/>
          <a:p>
            <a:r>
              <a:rPr lang="en-US" sz="18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IGRA</a:t>
            </a:r>
            <a:endParaRPr lang="en-PK" dirty="0"/>
          </a:p>
        </p:txBody>
      </p:sp>
      <p:sp>
        <p:nvSpPr>
          <p:cNvPr id="11" name="TextBox 10">
            <a:extLst>
              <a:ext uri="{FF2B5EF4-FFF2-40B4-BE49-F238E27FC236}">
                <a16:creationId xmlns:a16="http://schemas.microsoft.com/office/drawing/2014/main" id="{122611EB-A610-806B-9C0A-E6200863317B}"/>
              </a:ext>
            </a:extLst>
          </p:cNvPr>
          <p:cNvSpPr txBox="1"/>
          <p:nvPr/>
        </p:nvSpPr>
        <p:spPr>
          <a:xfrm>
            <a:off x="1669073" y="4123344"/>
            <a:ext cx="782359" cy="369332"/>
          </a:xfrm>
          <a:prstGeom prst="rect">
            <a:avLst/>
          </a:prstGeom>
          <a:noFill/>
        </p:spPr>
        <p:txBody>
          <a:bodyPr wrap="square">
            <a:spAutoFit/>
          </a:bodyPr>
          <a:lstStyle/>
          <a:p>
            <a:r>
              <a:rPr lang="en-US" sz="18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IGRA</a:t>
            </a:r>
            <a:endParaRPr lang="en-PK" dirty="0"/>
          </a:p>
        </p:txBody>
      </p:sp>
      <p:sp>
        <p:nvSpPr>
          <p:cNvPr id="13" name="TextBox 12">
            <a:extLst>
              <a:ext uri="{FF2B5EF4-FFF2-40B4-BE49-F238E27FC236}">
                <a16:creationId xmlns:a16="http://schemas.microsoft.com/office/drawing/2014/main" id="{D892833B-EF5C-233E-6ED1-3A2A6F59816E}"/>
              </a:ext>
            </a:extLst>
          </p:cNvPr>
          <p:cNvSpPr txBox="1"/>
          <p:nvPr/>
        </p:nvSpPr>
        <p:spPr>
          <a:xfrm>
            <a:off x="7391477" y="843291"/>
            <a:ext cx="782359" cy="3970318"/>
          </a:xfrm>
          <a:prstGeom prst="rect">
            <a:avLst/>
          </a:prstGeom>
          <a:noFill/>
        </p:spPr>
        <p:txBody>
          <a:bodyPr wrap="square">
            <a:spAutoFit/>
          </a:bodyPr>
          <a:lstStyle/>
          <a:p>
            <a:r>
              <a:rPr lang="en-US" dirty="0"/>
              <a:t>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B</a:t>
            </a:r>
            <a:endParaRPr lang="en-PK" dirty="0"/>
          </a:p>
        </p:txBody>
      </p:sp>
    </p:spTree>
    <p:extLst>
      <p:ext uri="{BB962C8B-B14F-4D97-AF65-F5344CB8AC3E}">
        <p14:creationId xmlns:p14="http://schemas.microsoft.com/office/powerpoint/2010/main" val="1960946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318AC4-E666-6644-56C4-BDD2CA77F96C}"/>
              </a:ext>
            </a:extLst>
          </p:cNvPr>
          <p:cNvSpPr>
            <a:spLocks noGrp="1"/>
          </p:cNvSpPr>
          <p:nvPr>
            <p:ph type="sldNum" sz="quarter" idx="12"/>
          </p:nvPr>
        </p:nvSpPr>
        <p:spPr/>
        <p:txBody>
          <a:bodyPr/>
          <a:lstStyle/>
          <a:p>
            <a:fld id="{BE550F99-C2D8-4329-94D3-4B34BA703001}" type="slidenum">
              <a:rPr lang="en-PK" smtClean="0"/>
              <a:t>2</a:t>
            </a:fld>
            <a:endParaRPr lang="en-PK"/>
          </a:p>
        </p:txBody>
      </p:sp>
      <p:sp>
        <p:nvSpPr>
          <p:cNvPr id="6" name="TextBox 5">
            <a:extLst>
              <a:ext uri="{FF2B5EF4-FFF2-40B4-BE49-F238E27FC236}">
                <a16:creationId xmlns:a16="http://schemas.microsoft.com/office/drawing/2014/main" id="{3008A2B2-1C32-ECA5-6AAF-A1469C2ADF05}"/>
              </a:ext>
            </a:extLst>
          </p:cNvPr>
          <p:cNvSpPr txBox="1"/>
          <p:nvPr/>
        </p:nvSpPr>
        <p:spPr>
          <a:xfrm>
            <a:off x="966651" y="1443841"/>
            <a:ext cx="8178981"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Calibri"/>
                <a:cs typeface="Calibri"/>
              </a:rPr>
              <a:t>S Fig 1. Scheme of the study. </a:t>
            </a:r>
            <a:r>
              <a:rPr lang="en-US" sz="1800" dirty="0">
                <a:latin typeface="Calibri"/>
                <a:cs typeface="Calibri"/>
              </a:rPr>
              <a:t>The flow chart depicts categorization of study subjects either normoglycemic or hyperglycemic individuals who were later screened by IGRA using the </a:t>
            </a:r>
            <a:r>
              <a:rPr lang="en-US" sz="1800" dirty="0" err="1">
                <a:latin typeface="Calibri"/>
                <a:cs typeface="Calibri"/>
              </a:rPr>
              <a:t>QuanTIFERON</a:t>
            </a:r>
            <a:r>
              <a:rPr lang="en-US" sz="1800" dirty="0">
                <a:latin typeface="Calibri"/>
                <a:cs typeface="Calibri"/>
              </a:rPr>
              <a:t>-Gold in tube assay to identify IGRA-</a:t>
            </a:r>
            <a:r>
              <a:rPr lang="en-US" sz="1800" dirty="0" err="1">
                <a:latin typeface="Calibri"/>
                <a:cs typeface="Calibri"/>
              </a:rPr>
              <a:t>ve</a:t>
            </a:r>
            <a:r>
              <a:rPr lang="en-US" sz="1800" dirty="0">
                <a:latin typeface="Calibri"/>
                <a:cs typeface="Calibri"/>
              </a:rPr>
              <a:t> and </a:t>
            </a:r>
            <a:r>
              <a:rPr lang="en-US" sz="1800" dirty="0" err="1">
                <a:latin typeface="Calibri"/>
                <a:cs typeface="Calibri"/>
              </a:rPr>
              <a:t>IGRA+ve</a:t>
            </a:r>
            <a:r>
              <a:rPr lang="en-US" sz="1800" dirty="0">
                <a:latin typeface="Calibri"/>
                <a:cs typeface="Calibri"/>
              </a:rPr>
              <a:t> individuals. Healthy Endemic controls (EC) were normoglycemic and IGRA negative. LTBI are </a:t>
            </a:r>
            <a:r>
              <a:rPr lang="en-US" sz="1800" dirty="0" err="1">
                <a:latin typeface="Calibri"/>
                <a:cs typeface="Calibri"/>
              </a:rPr>
              <a:t>normoglycemics</a:t>
            </a:r>
            <a:r>
              <a:rPr lang="en-US" sz="1800" dirty="0">
                <a:latin typeface="Calibri"/>
                <a:cs typeface="Calibri"/>
              </a:rPr>
              <a:t> who were IGRA positive. DM are diabetics, IGRA negative. DM-LTBI were IGRA positive individuals who had diabetes. A, Supernatants collected from IGRA assay tubes were measured for cytokines using the Luminex assay. B, RNA isolated from whole blood of study subjects was processed for testing using the </a:t>
            </a:r>
            <a:r>
              <a:rPr lang="en-US" sz="1800" dirty="0" err="1">
                <a:latin typeface="Calibri"/>
                <a:cs typeface="Calibri"/>
              </a:rPr>
              <a:t>Clariom</a:t>
            </a:r>
            <a:r>
              <a:rPr lang="en-US" sz="1800" dirty="0">
                <a:latin typeface="Calibri"/>
                <a:cs typeface="Calibri"/>
              </a:rPr>
              <a:t> S, RNA Microarray, Affymetrix Inc. Data were </a:t>
            </a:r>
            <a:r>
              <a:rPr lang="en-US" sz="1800" dirty="0" err="1">
                <a:latin typeface="Calibri"/>
                <a:cs typeface="Calibri"/>
              </a:rPr>
              <a:t>analysed</a:t>
            </a:r>
            <a:r>
              <a:rPr lang="en-US" sz="1800" dirty="0">
                <a:latin typeface="Calibri"/>
                <a:cs typeface="Calibri"/>
              </a:rPr>
              <a:t> using TACS software and GO biological pathways using R software.</a:t>
            </a:r>
            <a:endParaRPr lang="en-US" sz="1800" dirty="0"/>
          </a:p>
        </p:txBody>
      </p:sp>
    </p:spTree>
    <p:extLst>
      <p:ext uri="{BB962C8B-B14F-4D97-AF65-F5344CB8AC3E}">
        <p14:creationId xmlns:p14="http://schemas.microsoft.com/office/powerpoint/2010/main" val="138378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 shot of a graph&#10;&#10;Description automatically generated">
            <a:extLst>
              <a:ext uri="{FF2B5EF4-FFF2-40B4-BE49-F238E27FC236}">
                <a16:creationId xmlns:a16="http://schemas.microsoft.com/office/drawing/2014/main" id="{68A6226D-77C9-B382-A8D3-9E3AC6A10ACB}"/>
              </a:ext>
            </a:extLst>
          </p:cNvPr>
          <p:cNvPicPr>
            <a:picLocks noChangeAspect="1"/>
          </p:cNvPicPr>
          <p:nvPr/>
        </p:nvPicPr>
        <p:blipFill>
          <a:blip r:embed="rId3"/>
          <a:stretch>
            <a:fillRect/>
          </a:stretch>
        </p:blipFill>
        <p:spPr>
          <a:xfrm>
            <a:off x="205314" y="1371458"/>
            <a:ext cx="4968471" cy="4487334"/>
          </a:xfrm>
          <a:prstGeom prst="rect">
            <a:avLst/>
          </a:prstGeom>
        </p:spPr>
      </p:pic>
      <p:sp>
        <p:nvSpPr>
          <p:cNvPr id="5" name="TextBox 4">
            <a:extLst>
              <a:ext uri="{FF2B5EF4-FFF2-40B4-BE49-F238E27FC236}">
                <a16:creationId xmlns:a16="http://schemas.microsoft.com/office/drawing/2014/main" id="{58A30E2D-A2DD-17DE-86A1-8C80A1D4D90C}"/>
              </a:ext>
            </a:extLst>
          </p:cNvPr>
          <p:cNvSpPr txBox="1"/>
          <p:nvPr/>
        </p:nvSpPr>
        <p:spPr>
          <a:xfrm>
            <a:off x="639235" y="999208"/>
            <a:ext cx="10806881" cy="1815882"/>
          </a:xfrm>
          <a:prstGeom prst="rect">
            <a:avLst/>
          </a:prstGeom>
          <a:noFill/>
        </p:spPr>
        <p:txBody>
          <a:bodyPr wrap="square" lIns="91440" tIns="45720" rIns="91440" bIns="45720" rtlCol="0" anchor="t">
            <a:spAutoFit/>
          </a:bodyPr>
          <a:lstStyle/>
          <a:p>
            <a:r>
              <a:rPr lang="en-US" sz="1400" b="1" dirty="0">
                <a:latin typeface="Arial" panose="020B0604020202020204" pitchFamily="34" charset="0"/>
                <a:cs typeface="Arial" panose="020B0604020202020204" pitchFamily="34" charset="0"/>
              </a:rPr>
              <a:t>A. PCA                                                                                                   B. Heatmap of DEGs                                                                                              </a:t>
            </a: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                                                                                                           </a:t>
            </a:r>
            <a:endParaRPr lang="en-PK" sz="14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F47989-6C79-FA4F-2508-073B140C7E46}"/>
              </a:ext>
            </a:extLst>
          </p:cNvPr>
          <p:cNvSpPr txBox="1"/>
          <p:nvPr/>
        </p:nvSpPr>
        <p:spPr>
          <a:xfrm>
            <a:off x="512086" y="215837"/>
            <a:ext cx="113534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 Fig 2. </a:t>
            </a:r>
            <a:endParaRPr lang="en-PK"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52550ECA-1CF8-DBA8-DDBE-94FE46830112}"/>
              </a:ext>
            </a:extLst>
          </p:cNvPr>
          <p:cNvSpPr>
            <a:spLocks noGrp="1"/>
          </p:cNvSpPr>
          <p:nvPr>
            <p:ph type="sldNum" sz="quarter" idx="12"/>
          </p:nvPr>
        </p:nvSpPr>
        <p:spPr/>
        <p:txBody>
          <a:bodyPr/>
          <a:lstStyle/>
          <a:p>
            <a:fld id="{5B9477E3-905C-4C4C-9D1F-A1B796102DD4}" type="slidenum">
              <a:rPr lang="en-PK" smtClean="0"/>
              <a:t>3</a:t>
            </a:fld>
            <a:endParaRPr lang="en-PK"/>
          </a:p>
        </p:txBody>
      </p:sp>
      <p:pic>
        <p:nvPicPr>
          <p:cNvPr id="12" name="Picture 11" descr="A screenshot of a computer screen&#10;&#10;AI-generated content may be incorrect.">
            <a:extLst>
              <a:ext uri="{FF2B5EF4-FFF2-40B4-BE49-F238E27FC236}">
                <a16:creationId xmlns:a16="http://schemas.microsoft.com/office/drawing/2014/main" id="{829B8E30-4979-F487-20A9-F597A03340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8806" y="1371458"/>
            <a:ext cx="5164994" cy="5160316"/>
          </a:xfrm>
          <a:prstGeom prst="rect">
            <a:avLst/>
          </a:prstGeom>
        </p:spPr>
      </p:pic>
    </p:spTree>
    <p:extLst>
      <p:ext uri="{BB962C8B-B14F-4D97-AF65-F5344CB8AC3E}">
        <p14:creationId xmlns:p14="http://schemas.microsoft.com/office/powerpoint/2010/main" val="2410466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7AC29F-FC7A-5F24-3AAA-1C541698E781}"/>
              </a:ext>
            </a:extLst>
          </p:cNvPr>
          <p:cNvSpPr>
            <a:spLocks noGrp="1"/>
          </p:cNvSpPr>
          <p:nvPr>
            <p:ph idx="1"/>
          </p:nvPr>
        </p:nvSpPr>
        <p:spPr/>
        <p:txBody>
          <a:bodyPr>
            <a:normAutofit lnSpcReduction="10000"/>
          </a:bodyPr>
          <a:lstStyle/>
          <a:p>
            <a:pPr marL="0" lvl="0" indent="0">
              <a:lnSpc>
                <a:spcPct val="100000"/>
              </a:lnSpc>
              <a:spcBef>
                <a:spcPts val="0"/>
              </a:spcBef>
              <a:buNone/>
              <a:defRPr/>
            </a:pPr>
            <a:r>
              <a:rPr lang="en-US" b="1" dirty="0">
                <a:latin typeface="Arial" panose="020B0604020202020204" pitchFamily="34" charset="0"/>
                <a:cs typeface="Arial" panose="020B0604020202020204" pitchFamily="34" charset="0"/>
              </a:rPr>
              <a:t>S Fig 2. Differentially regulated genes between those with uncontrolled versus controlled hyper-glycemia. </a:t>
            </a:r>
            <a:r>
              <a:rPr lang="en-US" dirty="0"/>
              <a:t>Of the 22 study participants with diabetes we compared host blood transcripts between those with uncontrolled (H-DM, n=9) as compared with controlled (C-DM, n=13) hyperglycemia. 13 DEGs were identified with 10 Up- and 3 Down-DEGs. A, PCA analysis of depicts the profiles of transcripts in individuals with H-DM (blue dots) and C-DM (red dots). B. Unsupervised </a:t>
            </a:r>
            <a:r>
              <a:rPr lang="en-US" dirty="0" err="1"/>
              <a:t>hierarchacial</a:t>
            </a:r>
            <a:r>
              <a:rPr lang="en-US" dirty="0"/>
              <a:t> clustering shows DEGs identifying those with absolute fold change  ≥ 2 or ≤ -2 and p &lt;0.05.  Range for DM stratification was; Controlled DM –HbA1c 6.4- 8%, Uncontrolled DM – HbA1c &gt;8%.</a:t>
            </a:r>
          </a:p>
        </p:txBody>
      </p:sp>
      <p:sp>
        <p:nvSpPr>
          <p:cNvPr id="4" name="Slide Number Placeholder 3">
            <a:extLst>
              <a:ext uri="{FF2B5EF4-FFF2-40B4-BE49-F238E27FC236}">
                <a16:creationId xmlns:a16="http://schemas.microsoft.com/office/drawing/2014/main" id="{EDE2477E-EB0F-467A-8078-9AF9F351DB13}"/>
              </a:ext>
            </a:extLst>
          </p:cNvPr>
          <p:cNvSpPr>
            <a:spLocks noGrp="1"/>
          </p:cNvSpPr>
          <p:nvPr>
            <p:ph type="sldNum" sz="quarter" idx="12"/>
          </p:nvPr>
        </p:nvSpPr>
        <p:spPr/>
        <p:txBody>
          <a:bodyPr/>
          <a:lstStyle/>
          <a:p>
            <a:fld id="{BE550F99-C2D8-4329-94D3-4B34BA703001}" type="slidenum">
              <a:rPr lang="en-PK" smtClean="0"/>
              <a:t>4</a:t>
            </a:fld>
            <a:endParaRPr lang="en-PK"/>
          </a:p>
        </p:txBody>
      </p:sp>
    </p:spTree>
    <p:extLst>
      <p:ext uri="{BB962C8B-B14F-4D97-AF65-F5344CB8AC3E}">
        <p14:creationId xmlns:p14="http://schemas.microsoft.com/office/powerpoint/2010/main" val="236659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2E782-0A9A-3BA7-D842-9518959F2BA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D998376-76CF-B732-EFAD-14162A61583F}"/>
              </a:ext>
            </a:extLst>
          </p:cNvPr>
          <p:cNvSpPr txBox="1"/>
          <p:nvPr/>
        </p:nvSpPr>
        <p:spPr>
          <a:xfrm>
            <a:off x="639235" y="999208"/>
            <a:ext cx="10806881" cy="1815882"/>
          </a:xfrm>
          <a:prstGeom prst="rect">
            <a:avLst/>
          </a:prstGeom>
          <a:noFill/>
        </p:spPr>
        <p:txBody>
          <a:bodyPr wrap="square" lIns="91440" tIns="45720" rIns="91440" bIns="45720" rtlCol="0" anchor="t">
            <a:spAutoFit/>
          </a:bodyPr>
          <a:lstStyle/>
          <a:p>
            <a:r>
              <a:rPr lang="en-US" sz="1400" b="1" dirty="0">
                <a:latin typeface="Arial" panose="020B0604020202020204" pitchFamily="34" charset="0"/>
                <a:cs typeface="Arial" panose="020B0604020202020204" pitchFamily="34" charset="0"/>
              </a:rPr>
              <a:t>A. Enrich GO BP                                                                              B. Heatmap of Enrich GO BP                                                                                              </a:t>
            </a: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                                                                                                           </a:t>
            </a:r>
            <a:endParaRPr lang="en-PK" sz="14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5E672B5-5806-DFEC-4B24-AB2A2059E649}"/>
              </a:ext>
            </a:extLst>
          </p:cNvPr>
          <p:cNvSpPr txBox="1"/>
          <p:nvPr/>
        </p:nvSpPr>
        <p:spPr>
          <a:xfrm>
            <a:off x="639235" y="231995"/>
            <a:ext cx="771381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 Fig 3. </a:t>
            </a:r>
            <a:endParaRPr lang="en-PK"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0885501-66DE-EC7A-5493-A58AF1BF89BD}"/>
              </a:ext>
            </a:extLst>
          </p:cNvPr>
          <p:cNvSpPr>
            <a:spLocks noGrp="1"/>
          </p:cNvSpPr>
          <p:nvPr>
            <p:ph type="sldNum" sz="quarter" idx="12"/>
          </p:nvPr>
        </p:nvSpPr>
        <p:spPr/>
        <p:txBody>
          <a:bodyPr/>
          <a:lstStyle/>
          <a:p>
            <a:fld id="{5B9477E3-905C-4C4C-9D1F-A1B796102DD4}" type="slidenum">
              <a:rPr lang="en-PK" smtClean="0"/>
              <a:t>5</a:t>
            </a:fld>
            <a:endParaRPr lang="en-PK"/>
          </a:p>
        </p:txBody>
      </p:sp>
      <p:pic>
        <p:nvPicPr>
          <p:cNvPr id="4" name="Picture 3" descr="A graph of protein&#10;&#10;AI-generated content may be incorrect.">
            <a:extLst>
              <a:ext uri="{FF2B5EF4-FFF2-40B4-BE49-F238E27FC236}">
                <a16:creationId xmlns:a16="http://schemas.microsoft.com/office/drawing/2014/main" id="{37563BD3-28A3-1668-8FDF-8785A3074123}"/>
              </a:ext>
            </a:extLst>
          </p:cNvPr>
          <p:cNvPicPr>
            <a:picLocks noChangeAspect="1"/>
          </p:cNvPicPr>
          <p:nvPr/>
        </p:nvPicPr>
        <p:blipFill>
          <a:blip r:embed="rId3">
            <a:extLst>
              <a:ext uri="{28A0092B-C50C-407E-A947-70E740481C1C}">
                <a14:useLocalDpi xmlns:a14="http://schemas.microsoft.com/office/drawing/2010/main" val="0"/>
              </a:ext>
            </a:extLst>
          </a:blip>
          <a:srcRect t="3536"/>
          <a:stretch>
            <a:fillRect/>
          </a:stretch>
        </p:blipFill>
        <p:spPr>
          <a:xfrm>
            <a:off x="288325" y="1240972"/>
            <a:ext cx="4852431" cy="5617028"/>
          </a:xfrm>
          <a:prstGeom prst="rect">
            <a:avLst/>
          </a:prstGeom>
        </p:spPr>
      </p:pic>
      <p:pic>
        <p:nvPicPr>
          <p:cNvPr id="6" name="Picture 5" descr="A screenshot of a computer screen&#10;&#10;AI-generated content may be incorrect.">
            <a:extLst>
              <a:ext uri="{FF2B5EF4-FFF2-40B4-BE49-F238E27FC236}">
                <a16:creationId xmlns:a16="http://schemas.microsoft.com/office/drawing/2014/main" id="{E9372EA7-CC41-A996-F577-1211FD028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6538" y="1504950"/>
            <a:ext cx="6177790" cy="4633342"/>
          </a:xfrm>
          <a:prstGeom prst="rect">
            <a:avLst/>
          </a:prstGeom>
        </p:spPr>
      </p:pic>
    </p:spTree>
    <p:extLst>
      <p:ext uri="{BB962C8B-B14F-4D97-AF65-F5344CB8AC3E}">
        <p14:creationId xmlns:p14="http://schemas.microsoft.com/office/powerpoint/2010/main" val="143878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E10A05-BA9C-C795-1598-19FBF18BB826}"/>
              </a:ext>
            </a:extLst>
          </p:cNvPr>
          <p:cNvSpPr>
            <a:spLocks noGrp="1"/>
          </p:cNvSpPr>
          <p:nvPr>
            <p:ph idx="1"/>
          </p:nvPr>
        </p:nvSpPr>
        <p:spPr/>
        <p:txBody>
          <a:bodyPr>
            <a:normAutofit/>
          </a:bodyPr>
          <a:lstStyle/>
          <a:p>
            <a:pPr marL="0" indent="0">
              <a:buNone/>
            </a:pPr>
            <a:r>
              <a:rPr lang="en-US" b="1" dirty="0"/>
              <a:t>S Fig. 3. Common overlap between d</a:t>
            </a:r>
            <a:r>
              <a:rPr lang="en-US" b="1" dirty="0">
                <a:latin typeface="Arial" panose="020B0604020202020204" pitchFamily="34" charset="0"/>
                <a:cs typeface="Arial" panose="020B0604020202020204" pitchFamily="34" charset="0"/>
              </a:rPr>
              <a:t>ownregulated cellular signaling and metabolic pathways in individuals with diabetes</a:t>
            </a:r>
            <a:r>
              <a:rPr lang="en-US" b="1" dirty="0"/>
              <a:t>. </a:t>
            </a:r>
            <a:r>
              <a:rPr lang="en-US" dirty="0"/>
              <a:t>We compared DEGs found in the DM/EC comparison with those found in (this study) against the reference study by </a:t>
            </a:r>
            <a:r>
              <a:rPr lang="en-US" dirty="0" err="1"/>
              <a:t>Eckold</a:t>
            </a:r>
            <a:r>
              <a:rPr lang="en-US" dirty="0"/>
              <a:t> et al.. 41 Down- DEGs found to be common between the two studies (Sup Table 3A) are </a:t>
            </a:r>
            <a:r>
              <a:rPr lang="en-US" dirty="0" err="1"/>
              <a:t>analysed</a:t>
            </a:r>
            <a:r>
              <a:rPr lang="en-US" dirty="0"/>
              <a:t> here. A, The top ten pathways affected were identified through Enrich GO biological pathway. B, Genes involved in the Enrich GO BP are illustrated through a heatmap.</a:t>
            </a:r>
          </a:p>
        </p:txBody>
      </p:sp>
      <p:sp>
        <p:nvSpPr>
          <p:cNvPr id="4" name="Slide Number Placeholder 3">
            <a:extLst>
              <a:ext uri="{FF2B5EF4-FFF2-40B4-BE49-F238E27FC236}">
                <a16:creationId xmlns:a16="http://schemas.microsoft.com/office/drawing/2014/main" id="{C688883C-1ACF-1CC1-4367-E4D259223D52}"/>
              </a:ext>
            </a:extLst>
          </p:cNvPr>
          <p:cNvSpPr>
            <a:spLocks noGrp="1"/>
          </p:cNvSpPr>
          <p:nvPr>
            <p:ph type="sldNum" sz="quarter" idx="12"/>
          </p:nvPr>
        </p:nvSpPr>
        <p:spPr/>
        <p:txBody>
          <a:bodyPr/>
          <a:lstStyle/>
          <a:p>
            <a:fld id="{BE550F99-C2D8-4329-94D3-4B34BA703001}" type="slidenum">
              <a:rPr lang="en-PK" smtClean="0"/>
              <a:t>6</a:t>
            </a:fld>
            <a:endParaRPr lang="en-PK"/>
          </a:p>
        </p:txBody>
      </p:sp>
    </p:spTree>
    <p:extLst>
      <p:ext uri="{BB962C8B-B14F-4D97-AF65-F5344CB8AC3E}">
        <p14:creationId xmlns:p14="http://schemas.microsoft.com/office/powerpoint/2010/main" val="303860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BF365-334A-66AA-5D31-0F312957405A}"/>
            </a:ext>
          </a:extLst>
        </p:cNvPr>
        <p:cNvGrpSpPr/>
        <p:nvPr/>
      </p:nvGrpSpPr>
      <p:grpSpPr>
        <a:xfrm>
          <a:off x="0" y="0"/>
          <a:ext cx="0" cy="0"/>
          <a:chOff x="0" y="0"/>
          <a:chExt cx="0" cy="0"/>
        </a:xfrm>
      </p:grpSpPr>
      <p:pic>
        <p:nvPicPr>
          <p:cNvPr id="5" name="Picture 4" descr="A graph of a diagram&#10;&#10;AI-generated content may be incorrect.">
            <a:extLst>
              <a:ext uri="{FF2B5EF4-FFF2-40B4-BE49-F238E27FC236}">
                <a16:creationId xmlns:a16="http://schemas.microsoft.com/office/drawing/2014/main" id="{A5B0FC83-7AE2-6B8A-0F69-3D3FB7A69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20" y="718456"/>
            <a:ext cx="5115688" cy="6045813"/>
          </a:xfrm>
          <a:prstGeom prst="rect">
            <a:avLst/>
          </a:prstGeom>
        </p:spPr>
      </p:pic>
      <p:sp>
        <p:nvSpPr>
          <p:cNvPr id="2" name="Title 1">
            <a:extLst>
              <a:ext uri="{FF2B5EF4-FFF2-40B4-BE49-F238E27FC236}">
                <a16:creationId xmlns:a16="http://schemas.microsoft.com/office/drawing/2014/main" id="{50132D60-8A79-967F-8F1D-5E66DF0EE7D2}"/>
              </a:ext>
            </a:extLst>
          </p:cNvPr>
          <p:cNvSpPr>
            <a:spLocks noGrp="1"/>
          </p:cNvSpPr>
          <p:nvPr>
            <p:ph type="title"/>
          </p:nvPr>
        </p:nvSpPr>
        <p:spPr>
          <a:xfrm>
            <a:off x="442800" y="187658"/>
            <a:ext cx="9273437" cy="718456"/>
          </a:xfrm>
        </p:spPr>
        <p:txBody>
          <a:bodyPr>
            <a:normAutofit fontScale="90000"/>
          </a:bodyPr>
          <a:lstStyle/>
          <a:p>
            <a:r>
              <a:rPr lang="en-US" sz="2000" b="1" dirty="0"/>
              <a:t>S Fig. 4. </a:t>
            </a:r>
            <a:br>
              <a:rPr lang="en-US" sz="1600" b="1" dirty="0"/>
            </a:br>
            <a:r>
              <a:rPr lang="en-US" sz="1600" b="1" dirty="0"/>
              <a:t>A.</a:t>
            </a:r>
            <a:r>
              <a:rPr lang="en-US" sz="4000" b="1" dirty="0"/>
              <a:t> </a:t>
            </a:r>
            <a:r>
              <a:rPr lang="en-US" sz="1600" b="1" dirty="0"/>
              <a:t>GSE GO-BP                                                                                                                             B. Enriched pathways of Wiki pathways  heatmap</a:t>
            </a:r>
            <a:endParaRPr lang="en-PK" sz="1600" b="1" dirty="0"/>
          </a:p>
        </p:txBody>
      </p:sp>
      <p:pic>
        <p:nvPicPr>
          <p:cNvPr id="9" name="Picture 8" descr="A graph of a number of pathways&#10;&#10;AI-generated content may be incorrect.">
            <a:extLst>
              <a:ext uri="{FF2B5EF4-FFF2-40B4-BE49-F238E27FC236}">
                <a16:creationId xmlns:a16="http://schemas.microsoft.com/office/drawing/2014/main" id="{9CF15055-A31E-29EA-9FD1-9B86A9DEE008}"/>
              </a:ext>
            </a:extLst>
          </p:cNvPr>
          <p:cNvPicPr>
            <a:picLocks noChangeAspect="1"/>
          </p:cNvPicPr>
          <p:nvPr/>
        </p:nvPicPr>
        <p:blipFill>
          <a:blip r:embed="rId4">
            <a:extLst>
              <a:ext uri="{28A0092B-C50C-407E-A947-70E740481C1C}">
                <a14:useLocalDpi xmlns:a14="http://schemas.microsoft.com/office/drawing/2010/main" val="0"/>
              </a:ext>
            </a:extLst>
          </a:blip>
          <a:srcRect r="14634"/>
          <a:stretch>
            <a:fillRect/>
          </a:stretch>
        </p:blipFill>
        <p:spPr>
          <a:xfrm>
            <a:off x="5995764" y="1159378"/>
            <a:ext cx="4289702" cy="4730922"/>
          </a:xfrm>
          <a:prstGeom prst="rect">
            <a:avLst/>
          </a:prstGeom>
        </p:spPr>
      </p:pic>
      <p:sp>
        <p:nvSpPr>
          <p:cNvPr id="3" name="Slide Number Placeholder 2">
            <a:extLst>
              <a:ext uri="{FF2B5EF4-FFF2-40B4-BE49-F238E27FC236}">
                <a16:creationId xmlns:a16="http://schemas.microsoft.com/office/drawing/2014/main" id="{006FC39D-6884-0B19-D987-C4247FEB46D0}"/>
              </a:ext>
            </a:extLst>
          </p:cNvPr>
          <p:cNvSpPr>
            <a:spLocks noGrp="1"/>
          </p:cNvSpPr>
          <p:nvPr>
            <p:ph type="sldNum" sz="quarter" idx="12"/>
          </p:nvPr>
        </p:nvSpPr>
        <p:spPr/>
        <p:txBody>
          <a:bodyPr/>
          <a:lstStyle/>
          <a:p>
            <a:fld id="{BE550F99-C2D8-4329-94D3-4B34BA703001}" type="slidenum">
              <a:rPr lang="en-PK" smtClean="0"/>
              <a:t>7</a:t>
            </a:fld>
            <a:endParaRPr lang="en-PK"/>
          </a:p>
        </p:txBody>
      </p:sp>
    </p:spTree>
    <p:extLst>
      <p:ext uri="{BB962C8B-B14F-4D97-AF65-F5344CB8AC3E}">
        <p14:creationId xmlns:p14="http://schemas.microsoft.com/office/powerpoint/2010/main" val="74054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2E748C-4068-3E9B-7C6C-A2D21C04DBEC}"/>
              </a:ext>
            </a:extLst>
          </p:cNvPr>
          <p:cNvSpPr>
            <a:spLocks noGrp="1"/>
          </p:cNvSpPr>
          <p:nvPr>
            <p:ph idx="1"/>
          </p:nvPr>
        </p:nvSpPr>
        <p:spPr/>
        <p:txBody>
          <a:bodyPr/>
          <a:lstStyle/>
          <a:p>
            <a:pPr marL="0" indent="0">
              <a:buNone/>
            </a:pPr>
            <a:r>
              <a:rPr lang="en-US" b="1" dirty="0"/>
              <a:t>S Fig. 4. Common overlap between d</a:t>
            </a:r>
            <a:r>
              <a:rPr lang="en-US" b="1" dirty="0">
                <a:latin typeface="Arial" panose="020B0604020202020204" pitchFamily="34" charset="0"/>
                <a:cs typeface="Arial" panose="020B0604020202020204" pitchFamily="34" charset="0"/>
              </a:rPr>
              <a:t>ownregulation of cellular synthetic and metabolic processes in individuals with diabetes</a:t>
            </a:r>
            <a:r>
              <a:rPr lang="en-US" b="1" dirty="0"/>
              <a:t>. </a:t>
            </a:r>
            <a:r>
              <a:rPr lang="en-US" dirty="0"/>
              <a:t>We compared DEGs found in the DM-LTBI/LTBI comparison with those found in (this study) and of the reference study by </a:t>
            </a:r>
            <a:r>
              <a:rPr lang="en-US" dirty="0" err="1"/>
              <a:t>Eckold</a:t>
            </a:r>
            <a:r>
              <a:rPr lang="en-US" dirty="0"/>
              <a:t> et al.. 100 common DEGs were found, with 13 Down- and 87 Up- genes between the two studies (Sup Table 3A) are </a:t>
            </a:r>
            <a:r>
              <a:rPr lang="en-US" dirty="0" err="1"/>
              <a:t>analysed</a:t>
            </a:r>
            <a:r>
              <a:rPr lang="en-US" dirty="0"/>
              <a:t> </a:t>
            </a:r>
            <a:r>
              <a:rPr lang="en-US"/>
              <a:t>here. A</a:t>
            </a:r>
            <a:r>
              <a:rPr lang="en-US" dirty="0"/>
              <a:t>, GSE GO biological pathways. B, Enriched analysis of Wiki pathways.</a:t>
            </a:r>
          </a:p>
        </p:txBody>
      </p:sp>
      <p:sp>
        <p:nvSpPr>
          <p:cNvPr id="4" name="Slide Number Placeholder 3">
            <a:extLst>
              <a:ext uri="{FF2B5EF4-FFF2-40B4-BE49-F238E27FC236}">
                <a16:creationId xmlns:a16="http://schemas.microsoft.com/office/drawing/2014/main" id="{3BD05526-F43C-FD38-BC78-8C4675809450}"/>
              </a:ext>
            </a:extLst>
          </p:cNvPr>
          <p:cNvSpPr>
            <a:spLocks noGrp="1"/>
          </p:cNvSpPr>
          <p:nvPr>
            <p:ph type="sldNum" sz="quarter" idx="12"/>
          </p:nvPr>
        </p:nvSpPr>
        <p:spPr/>
        <p:txBody>
          <a:bodyPr/>
          <a:lstStyle/>
          <a:p>
            <a:fld id="{BE550F99-C2D8-4329-94D3-4B34BA703001}" type="slidenum">
              <a:rPr lang="en-PK" smtClean="0"/>
              <a:t>8</a:t>
            </a:fld>
            <a:endParaRPr lang="en-PK"/>
          </a:p>
        </p:txBody>
      </p:sp>
    </p:spTree>
    <p:extLst>
      <p:ext uri="{BB962C8B-B14F-4D97-AF65-F5344CB8AC3E}">
        <p14:creationId xmlns:p14="http://schemas.microsoft.com/office/powerpoint/2010/main" val="220955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TotalTime>
  <Words>576</Words>
  <Application>Microsoft Office PowerPoint</Application>
  <PresentationFormat>Widescreen</PresentationFormat>
  <Paragraphs>63</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S Fig. 4.  A. GSE GO-BP                                                                                                                             B. Enriched pathways of Wiki pathways  heatmap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Zahra Hasan</dc:creator>
  <cp:lastModifiedBy>Zahra Hasan</cp:lastModifiedBy>
  <cp:revision>13</cp:revision>
  <dcterms:created xsi:type="dcterms:W3CDTF">2025-07-06T14:26:36Z</dcterms:created>
  <dcterms:modified xsi:type="dcterms:W3CDTF">2025-09-18T13:14:32Z</dcterms:modified>
</cp:coreProperties>
</file>