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A00"/>
    <a:srgbClr val="860050"/>
    <a:srgbClr val="0092F7"/>
    <a:srgbClr val="920057"/>
    <a:srgbClr val="8A0052"/>
    <a:srgbClr val="003969"/>
    <a:srgbClr val="AA0065"/>
    <a:srgbClr val="960059"/>
    <a:srgbClr val="DA008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68669C-E123-4920-B760-21BF4F67041F}" v="18" dt="2025-09-06T01:31:11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87" d="100"/>
          <a:sy n="87" d="100"/>
        </p:scale>
        <p:origin x="6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Safety and efficacy of prednisolone, </a:t>
            </a:r>
            <a:r>
              <a:rPr lang="en-US" sz="2800" b="1" dirty="0" err="1">
                <a:solidFill>
                  <a:schemeClr val="bg1"/>
                </a:solidFill>
              </a:rPr>
              <a:t>mizoribine</a:t>
            </a:r>
            <a:r>
              <a:rPr lang="en-US" sz="2800" b="1" dirty="0">
                <a:solidFill>
                  <a:schemeClr val="bg1"/>
                </a:solidFill>
              </a:rPr>
              <a:t> and lisinopril combination therapy for severe childhood IgA Nephropathy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2148" y="1145868"/>
            <a:ext cx="11777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AIM: To examine the safety and efficacy of the new combined regimen for severe childhood IgA nephropathy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7" y="1758951"/>
            <a:ext cx="2551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65AA"/>
                </a:solidFill>
              </a:rPr>
              <a:t>DESIGN &amp; OUTCOMES</a:t>
            </a:r>
            <a:endParaRPr lang="en-GB" sz="2000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bg1"/>
                </a:solidFill>
                <a:latin typeface="+mj-lt"/>
              </a:rPr>
              <a:t>Shima Y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al. 202</a:t>
            </a:r>
            <a:r>
              <a:rPr lang="en-US" altLang="ja-JP" sz="2000" b="1" dirty="0">
                <a:solidFill>
                  <a:schemeClr val="bg1"/>
                </a:solidFill>
                <a:latin typeface="+mj-lt"/>
              </a:rPr>
              <a:t>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780" y="5792324"/>
            <a:ext cx="7389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chemeClr val="bg1"/>
                </a:solidFill>
              </a:rPr>
              <a:t>CONCLUSION:</a:t>
            </a:r>
            <a:r>
              <a:rPr lang="ja-JP" altLang="en-US" sz="2000" b="1" dirty="0">
                <a:solidFill>
                  <a:schemeClr val="bg1"/>
                </a:solidFill>
              </a:rPr>
              <a:t>  </a:t>
            </a:r>
            <a:r>
              <a:rPr lang="en-US" altLang="ja-JP" sz="2000" b="1" dirty="0">
                <a:solidFill>
                  <a:schemeClr val="bg1"/>
                </a:solidFill>
              </a:rPr>
              <a:t>The new combined regimen demonstrated greater efficacy in achieving  proteinuria remission with lower dose of steroids while maintaining comparable safety profiles.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AC0CF3B-CCAA-AD9C-D20E-D1476DDC76A5}"/>
              </a:ext>
            </a:extLst>
          </p:cNvPr>
          <p:cNvGrpSpPr/>
          <p:nvPr/>
        </p:nvGrpSpPr>
        <p:grpSpPr>
          <a:xfrm>
            <a:off x="170806" y="2646795"/>
            <a:ext cx="7278692" cy="2490467"/>
            <a:chOff x="232798" y="2902512"/>
            <a:chExt cx="7278692" cy="2490467"/>
          </a:xfrm>
        </p:grpSpPr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C120AC43-DA51-DD1E-8FCF-59FF914C3CA5}"/>
                </a:ext>
              </a:extLst>
            </p:cNvPr>
            <p:cNvSpPr/>
            <p:nvPr/>
          </p:nvSpPr>
          <p:spPr>
            <a:xfrm>
              <a:off x="232798" y="3413593"/>
              <a:ext cx="1318024" cy="1305433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567 childhood </a:t>
              </a:r>
              <a:r>
                <a:rPr lang="en-GB" b="1" dirty="0" err="1"/>
                <a:t>IgAN</a:t>
              </a:r>
              <a:r>
                <a:rPr lang="en-GB" b="1" dirty="0"/>
                <a:t> </a:t>
              </a:r>
            </a:p>
            <a:p>
              <a:pPr algn="ctr"/>
              <a:r>
                <a:rPr lang="en-GB" b="1" dirty="0"/>
                <a:t>1977 - 2020</a:t>
              </a:r>
            </a:p>
          </p:txBody>
        </p:sp>
        <p:sp>
          <p:nvSpPr>
            <p:cNvPr id="12" name="Rectangle 19">
              <a:extLst>
                <a:ext uri="{FF2B5EF4-FFF2-40B4-BE49-F238E27FC236}">
                  <a16:creationId xmlns:a16="http://schemas.microsoft.com/office/drawing/2014/main" id="{A904C5FD-844D-145E-01AA-A74833A84963}"/>
                </a:ext>
              </a:extLst>
            </p:cNvPr>
            <p:cNvSpPr/>
            <p:nvPr/>
          </p:nvSpPr>
          <p:spPr>
            <a:xfrm>
              <a:off x="1759382" y="3508451"/>
              <a:ext cx="1598296" cy="1097254"/>
            </a:xfrm>
            <a:prstGeom prst="rect">
              <a:avLst/>
            </a:prstGeom>
            <a:solidFill>
              <a:srgbClr val="296DC0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93 severe </a:t>
              </a:r>
              <a:r>
                <a:rPr lang="en-GB" b="1" dirty="0" err="1"/>
                <a:t>IgAN</a:t>
              </a:r>
              <a:r>
                <a:rPr lang="en-GB" b="1" dirty="0"/>
                <a:t> with prednisolone and </a:t>
              </a:r>
              <a:r>
                <a:rPr lang="en-GB" b="1" dirty="0" err="1"/>
                <a:t>mizoribine</a:t>
              </a:r>
              <a:endParaRPr lang="en-GB" b="1" dirty="0"/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BAD9B2E4-2E44-A8FC-2DC2-37064C6EDCB4}"/>
                </a:ext>
              </a:extLst>
            </p:cNvPr>
            <p:cNvSpPr/>
            <p:nvPr/>
          </p:nvSpPr>
          <p:spPr>
            <a:xfrm>
              <a:off x="3641740" y="2902512"/>
              <a:ext cx="1844659" cy="1097254"/>
            </a:xfrm>
            <a:prstGeom prst="rect">
              <a:avLst/>
            </a:prstGeom>
            <a:solidFill>
              <a:srgbClr val="65AA00"/>
            </a:solidFill>
            <a:ln w="41275">
              <a:solidFill>
                <a:srgbClr val="65AA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77 </a:t>
              </a:r>
              <a:r>
                <a:rPr lang="en-GB" b="1" dirty="0" err="1"/>
                <a:t>IgAN</a:t>
              </a:r>
              <a:r>
                <a:rPr lang="en-GB" b="1" dirty="0"/>
                <a:t> </a:t>
              </a:r>
              <a:r>
                <a:rPr lang="en-GB" sz="1200" b="1" dirty="0"/>
                <a:t>with</a:t>
              </a:r>
              <a:r>
                <a:rPr lang="en-GB" b="1" dirty="0"/>
                <a:t> </a:t>
              </a:r>
            </a:p>
            <a:p>
              <a:pPr algn="ctr"/>
              <a:r>
                <a:rPr lang="en-GB" sz="1200" b="1" dirty="0"/>
                <a:t>the previous treatment</a:t>
              </a:r>
            </a:p>
            <a:p>
              <a:pPr algn="ctr"/>
              <a:r>
                <a:rPr lang="en-GB" sz="1200" b="1" dirty="0"/>
                <a:t>(prednisolone, </a:t>
              </a:r>
              <a:r>
                <a:rPr lang="en-GB" sz="1200" b="1" dirty="0" err="1"/>
                <a:t>mizoribine</a:t>
              </a:r>
              <a:r>
                <a:rPr lang="en-GB" sz="1200" b="1" dirty="0"/>
                <a:t> warfarin, and dipyridamole)</a:t>
              </a:r>
            </a:p>
          </p:txBody>
        </p:sp>
        <p:sp>
          <p:nvSpPr>
            <p:cNvPr id="14" name="Rectangle 55">
              <a:extLst>
                <a:ext uri="{FF2B5EF4-FFF2-40B4-BE49-F238E27FC236}">
                  <a16:creationId xmlns:a16="http://schemas.microsoft.com/office/drawing/2014/main" id="{EF83CCAC-0E91-19C2-1472-FBC5DBD3E58C}"/>
                </a:ext>
              </a:extLst>
            </p:cNvPr>
            <p:cNvSpPr/>
            <p:nvPr/>
          </p:nvSpPr>
          <p:spPr>
            <a:xfrm>
              <a:off x="3641740" y="4196451"/>
              <a:ext cx="1844659" cy="1196528"/>
            </a:xfrm>
            <a:prstGeom prst="rect">
              <a:avLst/>
            </a:prstGeom>
            <a:solidFill>
              <a:srgbClr val="AA0065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16 </a:t>
              </a:r>
              <a:r>
                <a:rPr lang="en-GB" b="1" dirty="0" err="1"/>
                <a:t>IgAN</a:t>
              </a:r>
              <a:r>
                <a:rPr lang="en-GB" b="1" dirty="0"/>
                <a:t> </a:t>
              </a:r>
              <a:r>
                <a:rPr lang="en-GB" sz="1200" b="1" dirty="0"/>
                <a:t>with </a:t>
              </a:r>
            </a:p>
            <a:p>
              <a:pPr algn="ctr"/>
              <a:r>
                <a:rPr lang="en-GB" sz="1200" b="1" dirty="0"/>
                <a:t>the new treatment</a:t>
              </a:r>
            </a:p>
            <a:p>
              <a:pPr algn="ctr"/>
              <a:r>
                <a:rPr lang="en-GB" sz="1200" b="1" dirty="0"/>
                <a:t>(prednisolone, </a:t>
              </a:r>
              <a:r>
                <a:rPr lang="en-GB" sz="1200" b="1" dirty="0" err="1"/>
                <a:t>mizoribine</a:t>
              </a:r>
              <a:r>
                <a:rPr lang="en-GB" sz="1200" b="1" dirty="0"/>
                <a:t> and lisinopril )</a:t>
              </a:r>
            </a:p>
          </p:txBody>
        </p:sp>
        <p:sp>
          <p:nvSpPr>
            <p:cNvPr id="15" name="Rectangle 55">
              <a:extLst>
                <a:ext uri="{FF2B5EF4-FFF2-40B4-BE49-F238E27FC236}">
                  <a16:creationId xmlns:a16="http://schemas.microsoft.com/office/drawing/2014/main" id="{0A3F7C57-6CC5-E5F2-61CA-6368E8EF737B}"/>
                </a:ext>
              </a:extLst>
            </p:cNvPr>
            <p:cNvSpPr/>
            <p:nvPr/>
          </p:nvSpPr>
          <p:spPr>
            <a:xfrm>
              <a:off x="5632856" y="4196451"/>
              <a:ext cx="1844659" cy="1196528"/>
            </a:xfrm>
            <a:prstGeom prst="rect">
              <a:avLst/>
            </a:prstGeom>
            <a:noFill/>
            <a:ln w="41275">
              <a:solidFill>
                <a:srgbClr val="8A005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1</a:t>
              </a:r>
              <a:r>
                <a:rPr lang="en-US" altLang="ja-JP" b="1" dirty="0">
                  <a:solidFill>
                    <a:schemeClr val="tx1"/>
                  </a:solidFill>
                </a:rPr>
                <a:t>5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</a:rPr>
                <a:t>IgAN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sz="1200" b="1" dirty="0">
                  <a:solidFill>
                    <a:schemeClr val="tx1"/>
                  </a:solidFill>
                </a:rPr>
                <a:t>with </a:t>
              </a:r>
            </a:p>
            <a:p>
              <a:pPr algn="ctr"/>
              <a:r>
                <a:rPr lang="en-GB" sz="1200" b="1" dirty="0">
                  <a:solidFill>
                    <a:schemeClr val="tx1"/>
                  </a:solidFill>
                </a:rPr>
                <a:t>the new treatment</a:t>
              </a:r>
            </a:p>
            <a:p>
              <a:pPr algn="ctr"/>
              <a:r>
                <a:rPr lang="en-GB" sz="1200" b="1" dirty="0">
                  <a:solidFill>
                    <a:srgbClr val="860050"/>
                  </a:solidFill>
                </a:rPr>
                <a:t>(prednisolone, </a:t>
              </a:r>
              <a:r>
                <a:rPr lang="en-GB" sz="1200" b="1" dirty="0" err="1">
                  <a:solidFill>
                    <a:srgbClr val="860050"/>
                  </a:solidFill>
                </a:rPr>
                <a:t>mizoribine</a:t>
              </a:r>
              <a:r>
                <a:rPr lang="en-GB" sz="1200" b="1" dirty="0">
                  <a:solidFill>
                    <a:srgbClr val="860050"/>
                  </a:solidFill>
                </a:rPr>
                <a:t> and lisinopril) </a:t>
              </a:r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4EF1E911-609B-DECC-A3B1-1B746B260F24}"/>
                </a:ext>
              </a:extLst>
            </p:cNvPr>
            <p:cNvSpPr/>
            <p:nvPr/>
          </p:nvSpPr>
          <p:spPr>
            <a:xfrm>
              <a:off x="5666831" y="2902512"/>
              <a:ext cx="1844659" cy="1097254"/>
            </a:xfrm>
            <a:prstGeom prst="rect">
              <a:avLst/>
            </a:prstGeom>
            <a:noFill/>
            <a:ln w="41275">
              <a:solidFill>
                <a:srgbClr val="65AA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1</a:t>
              </a:r>
              <a:r>
                <a:rPr lang="en-US" altLang="ja-JP" b="1" dirty="0">
                  <a:solidFill>
                    <a:schemeClr val="tx1"/>
                  </a:solidFill>
                </a:rPr>
                <a:t>5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</a:rPr>
                <a:t>IgAN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sz="1200" b="1" dirty="0">
                  <a:solidFill>
                    <a:schemeClr val="tx1"/>
                  </a:solidFill>
                </a:rPr>
                <a:t>with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en-GB" sz="1200" b="1" dirty="0">
                  <a:solidFill>
                    <a:srgbClr val="65AA00"/>
                  </a:solidFill>
                </a:rPr>
                <a:t>the previous treatment</a:t>
              </a:r>
            </a:p>
            <a:p>
              <a:pPr algn="ctr"/>
              <a:r>
                <a:rPr lang="en-GB" sz="1200" b="1" dirty="0">
                  <a:solidFill>
                    <a:srgbClr val="65AA00"/>
                  </a:solidFill>
                </a:rPr>
                <a:t>(prednisolone, </a:t>
              </a:r>
              <a:r>
                <a:rPr lang="en-GB" sz="1200" b="1" dirty="0" err="1">
                  <a:solidFill>
                    <a:srgbClr val="65AA00"/>
                  </a:solidFill>
                </a:rPr>
                <a:t>mizoribine</a:t>
              </a:r>
              <a:r>
                <a:rPr lang="en-GB" sz="1200" b="1" dirty="0">
                  <a:solidFill>
                    <a:srgbClr val="65AA00"/>
                  </a:solidFill>
                </a:rPr>
                <a:t> warfarin, and dipyridamole)</a:t>
              </a:r>
            </a:p>
          </p:txBody>
        </p: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A7440997-F3F5-DB99-A09A-19A47D3C2E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61610" y="4057078"/>
              <a:ext cx="216000" cy="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7033C6C6-FF25-90A1-0891-56B0E79AA0C6}"/>
                </a:ext>
              </a:extLst>
            </p:cNvPr>
            <p:cNvCxnSpPr>
              <a:stCxn id="12" idx="3"/>
              <a:endCxn id="13" idx="1"/>
            </p:cNvCxnSpPr>
            <p:nvPr/>
          </p:nvCxnSpPr>
          <p:spPr>
            <a:xfrm flipV="1">
              <a:off x="3357678" y="3451139"/>
              <a:ext cx="284062" cy="60593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矢印コネクタ 21">
              <a:extLst>
                <a:ext uri="{FF2B5EF4-FFF2-40B4-BE49-F238E27FC236}">
                  <a16:creationId xmlns:a16="http://schemas.microsoft.com/office/drawing/2014/main" id="{B9638BEE-6B65-8A8B-2B05-6F402753F953}"/>
                </a:ext>
              </a:extLst>
            </p:cNvPr>
            <p:cNvCxnSpPr>
              <a:stCxn id="12" idx="3"/>
              <a:endCxn id="14" idx="1"/>
            </p:cNvCxnSpPr>
            <p:nvPr/>
          </p:nvCxnSpPr>
          <p:spPr>
            <a:xfrm>
              <a:off x="3357678" y="4057078"/>
              <a:ext cx="284062" cy="73763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6A01217D-CA24-5120-068F-8E8E5FCB630D}"/>
                </a:ext>
              </a:extLst>
            </p:cNvPr>
            <p:cNvCxnSpPr>
              <a:stCxn id="13" idx="3"/>
              <a:endCxn id="16" idx="1"/>
            </p:cNvCxnSpPr>
            <p:nvPr/>
          </p:nvCxnSpPr>
          <p:spPr>
            <a:xfrm>
              <a:off x="5486399" y="3451139"/>
              <a:ext cx="180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844AEB15-8486-8D6E-D0D9-3C521DFFB769}"/>
                </a:ext>
              </a:extLst>
            </p:cNvPr>
            <p:cNvCxnSpPr/>
            <p:nvPr/>
          </p:nvCxnSpPr>
          <p:spPr>
            <a:xfrm>
              <a:off x="5468321" y="4796904"/>
              <a:ext cx="180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A60455A-37F7-2623-ED88-030D959B1E8E}"/>
              </a:ext>
            </a:extLst>
          </p:cNvPr>
          <p:cNvSpPr/>
          <p:nvPr/>
        </p:nvSpPr>
        <p:spPr>
          <a:xfrm>
            <a:off x="165698" y="2255340"/>
            <a:ext cx="3225869" cy="605938"/>
          </a:xfrm>
          <a:prstGeom prst="rect">
            <a:avLst/>
          </a:prstGeom>
          <a:solidFill>
            <a:srgbClr val="0092F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Median observation periods </a:t>
            </a:r>
          </a:p>
          <a:p>
            <a:pPr algn="ctr"/>
            <a:r>
              <a:rPr kumimoji="1" lang="en-US" altLang="ja-JP" b="1" dirty="0"/>
              <a:t>5 years ( 2 – 10 years)</a:t>
            </a:r>
            <a:endParaRPr kumimoji="1" lang="ja-JP" altLang="en-US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913BC34-9EDD-E803-29A7-C6A65D22BFB4}"/>
              </a:ext>
            </a:extLst>
          </p:cNvPr>
          <p:cNvSpPr txBox="1"/>
          <p:nvPr/>
        </p:nvSpPr>
        <p:spPr>
          <a:xfrm>
            <a:off x="8309145" y="2113388"/>
            <a:ext cx="305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 dirty="0">
                <a:effectLst/>
                <a:ea typeface="ＭＳ 明朝" panose="02020609040205080304" pitchFamily="17" charset="-128"/>
              </a:rPr>
              <a:t>Disappearance of proteinuria</a:t>
            </a:r>
            <a:endParaRPr lang="ja-JP" altLang="en-US" b="1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2836154-D793-E6D4-82C7-D04C6BCEB2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404"/>
          <a:stretch>
            <a:fillRect/>
          </a:stretch>
        </p:blipFill>
        <p:spPr>
          <a:xfrm>
            <a:off x="7578725" y="2447767"/>
            <a:ext cx="4511616" cy="2864424"/>
          </a:xfrm>
          <a:prstGeom prst="rect">
            <a:avLst/>
          </a:prstGeom>
        </p:spPr>
      </p:pic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1226E4CE-6166-3CB5-0312-3D480D546926}"/>
              </a:ext>
            </a:extLst>
          </p:cNvPr>
          <p:cNvSpPr/>
          <p:nvPr/>
        </p:nvSpPr>
        <p:spPr>
          <a:xfrm>
            <a:off x="4484895" y="1830985"/>
            <a:ext cx="3290056" cy="676234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tx1"/>
                </a:solidFill>
              </a:rPr>
              <a:t>1:1 propensity score matching</a:t>
            </a:r>
          </a:p>
          <a:p>
            <a:pPr algn="ctr"/>
            <a:r>
              <a:rPr kumimoji="1" lang="en-US" altLang="ja-JP" sz="1400" b="1" dirty="0">
                <a:solidFill>
                  <a:schemeClr val="tx1"/>
                </a:solidFill>
              </a:rPr>
              <a:t>Proteinuria, eGFR, and </a:t>
            </a:r>
          </a:p>
          <a:p>
            <a:pPr algn="ctr"/>
            <a:r>
              <a:rPr kumimoji="1" lang="en-US" altLang="ja-JP" sz="1400" b="1" dirty="0">
                <a:solidFill>
                  <a:schemeClr val="tx1"/>
                </a:solidFill>
              </a:rPr>
              <a:t>the proportion of the patients with C0-2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1B06D4-D239-931D-086E-9909ABD98572}"/>
              </a:ext>
            </a:extLst>
          </p:cNvPr>
          <p:cNvSpPr txBox="1"/>
          <p:nvPr/>
        </p:nvSpPr>
        <p:spPr>
          <a:xfrm>
            <a:off x="5243169" y="5133152"/>
            <a:ext cx="23938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600" b="1" dirty="0"/>
              <a:t>No significant difference in baseline characteristics.</a:t>
            </a:r>
            <a:endParaRPr kumimoji="1"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3972</TotalTime>
  <Words>176</Words>
  <Application>Microsoft Office PowerPoint</Application>
  <PresentationFormat>ワイド画面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Calibri Light</vt:lpstr>
      <vt:lpstr>Office Theme</vt:lpstr>
      <vt:lpstr>PowerPoint プレゼンテーション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Yuko Shima</cp:lastModifiedBy>
  <cp:revision>67</cp:revision>
  <dcterms:created xsi:type="dcterms:W3CDTF">2019-06-13T12:30:18Z</dcterms:created>
  <dcterms:modified xsi:type="dcterms:W3CDTF">2025-09-08T09:59:08Z</dcterms:modified>
</cp:coreProperties>
</file>