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333" r:id="rId3"/>
    <p:sldId id="257" r:id="rId4"/>
    <p:sldId id="330" r:id="rId5"/>
    <p:sldId id="338" r:id="rId6"/>
    <p:sldId id="335" r:id="rId7"/>
    <p:sldId id="260" r:id="rId8"/>
    <p:sldId id="339"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19" autoAdjust="0"/>
    <p:restoredTop sz="94660"/>
  </p:normalViewPr>
  <p:slideViewPr>
    <p:cSldViewPr snapToGrid="0">
      <p:cViewPr varScale="1">
        <p:scale>
          <a:sx n="99" d="100"/>
          <a:sy n="99" d="100"/>
        </p:scale>
        <p:origin x="7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99751D1-6098-4AB9-AA47-646080192788}" type="datetimeFigureOut">
              <a:rPr lang="en-US" smtClean="0"/>
              <a:t>1/9/2024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0CFA0B7-0C40-41D0-A208-8CF992060A21}" type="slidenum">
              <a:rPr lang="en-US" smtClean="0"/>
              <a:t>‹#›</a:t>
            </a:fld>
            <a:endParaRPr lang="en-US"/>
          </a:p>
        </p:txBody>
      </p:sp>
    </p:spTree>
    <p:extLst>
      <p:ext uri="{BB962C8B-B14F-4D97-AF65-F5344CB8AC3E}">
        <p14:creationId xmlns:p14="http://schemas.microsoft.com/office/powerpoint/2010/main" val="35913880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CE353-D1C0-64A2-B81C-D4F6A396630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605CCC0-A566-810F-74E4-3302142056C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296EC2B-9253-87B1-FE2C-D98972AA71D7}"/>
              </a:ext>
            </a:extLst>
          </p:cNvPr>
          <p:cNvSpPr>
            <a:spLocks noGrp="1"/>
          </p:cNvSpPr>
          <p:nvPr>
            <p:ph type="dt" sz="half" idx="10"/>
          </p:nvPr>
        </p:nvSpPr>
        <p:spPr/>
        <p:txBody>
          <a:bodyPr/>
          <a:lstStyle/>
          <a:p>
            <a:fld id="{A5321BCD-1DFD-4CF8-8D8B-F9243F8FE8B2}" type="datetimeFigureOut">
              <a:rPr lang="en-US" smtClean="0"/>
              <a:t>1/9/2024</a:t>
            </a:fld>
            <a:endParaRPr lang="en-US"/>
          </a:p>
        </p:txBody>
      </p:sp>
      <p:sp>
        <p:nvSpPr>
          <p:cNvPr id="5" name="Footer Placeholder 4">
            <a:extLst>
              <a:ext uri="{FF2B5EF4-FFF2-40B4-BE49-F238E27FC236}">
                <a16:creationId xmlns:a16="http://schemas.microsoft.com/office/drawing/2014/main" id="{58DD037E-435C-A72B-F21D-746AC5375A7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894EDBB-0684-3ABA-EB89-FA3AD23D1497}"/>
              </a:ext>
            </a:extLst>
          </p:cNvPr>
          <p:cNvSpPr>
            <a:spLocks noGrp="1"/>
          </p:cNvSpPr>
          <p:nvPr>
            <p:ph type="sldNum" sz="quarter" idx="12"/>
          </p:nvPr>
        </p:nvSpPr>
        <p:spPr/>
        <p:txBody>
          <a:bodyPr/>
          <a:lstStyle/>
          <a:p>
            <a:fld id="{1E091821-848F-460F-A29A-B4B999FAA8C2}" type="slidenum">
              <a:rPr lang="en-US" smtClean="0"/>
              <a:t>‹#›</a:t>
            </a:fld>
            <a:endParaRPr lang="en-US"/>
          </a:p>
        </p:txBody>
      </p:sp>
    </p:spTree>
    <p:extLst>
      <p:ext uri="{BB962C8B-B14F-4D97-AF65-F5344CB8AC3E}">
        <p14:creationId xmlns:p14="http://schemas.microsoft.com/office/powerpoint/2010/main" val="42182050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156F59-8D06-EA38-4820-DBC7D7FAA1A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5F77468-26EB-4D56-6CE3-91107A9706C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914A635-32D3-2415-009E-D57ACC4F2A45}"/>
              </a:ext>
            </a:extLst>
          </p:cNvPr>
          <p:cNvSpPr>
            <a:spLocks noGrp="1"/>
          </p:cNvSpPr>
          <p:nvPr>
            <p:ph type="dt" sz="half" idx="10"/>
          </p:nvPr>
        </p:nvSpPr>
        <p:spPr/>
        <p:txBody>
          <a:bodyPr/>
          <a:lstStyle/>
          <a:p>
            <a:fld id="{A5321BCD-1DFD-4CF8-8D8B-F9243F8FE8B2}" type="datetimeFigureOut">
              <a:rPr lang="en-US" smtClean="0"/>
              <a:t>1/9/2024</a:t>
            </a:fld>
            <a:endParaRPr lang="en-US"/>
          </a:p>
        </p:txBody>
      </p:sp>
      <p:sp>
        <p:nvSpPr>
          <p:cNvPr id="5" name="Footer Placeholder 4">
            <a:extLst>
              <a:ext uri="{FF2B5EF4-FFF2-40B4-BE49-F238E27FC236}">
                <a16:creationId xmlns:a16="http://schemas.microsoft.com/office/drawing/2014/main" id="{F61F291C-EF53-F366-6ABB-9185D5B4544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CFE799-C2D6-EF04-9776-549A04B5764D}"/>
              </a:ext>
            </a:extLst>
          </p:cNvPr>
          <p:cNvSpPr>
            <a:spLocks noGrp="1"/>
          </p:cNvSpPr>
          <p:nvPr>
            <p:ph type="sldNum" sz="quarter" idx="12"/>
          </p:nvPr>
        </p:nvSpPr>
        <p:spPr/>
        <p:txBody>
          <a:bodyPr/>
          <a:lstStyle/>
          <a:p>
            <a:fld id="{1E091821-848F-460F-A29A-B4B999FAA8C2}" type="slidenum">
              <a:rPr lang="en-US" smtClean="0"/>
              <a:t>‹#›</a:t>
            </a:fld>
            <a:endParaRPr lang="en-US"/>
          </a:p>
        </p:txBody>
      </p:sp>
    </p:spTree>
    <p:extLst>
      <p:ext uri="{BB962C8B-B14F-4D97-AF65-F5344CB8AC3E}">
        <p14:creationId xmlns:p14="http://schemas.microsoft.com/office/powerpoint/2010/main" val="1146237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1077FFE-09CD-4EA4-223D-392B430F06F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641241F-196D-C962-C491-ABCA8FFF340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EA0A523-DAC5-3394-EF7F-A59B961CE2D0}"/>
              </a:ext>
            </a:extLst>
          </p:cNvPr>
          <p:cNvSpPr>
            <a:spLocks noGrp="1"/>
          </p:cNvSpPr>
          <p:nvPr>
            <p:ph type="dt" sz="half" idx="10"/>
          </p:nvPr>
        </p:nvSpPr>
        <p:spPr/>
        <p:txBody>
          <a:bodyPr/>
          <a:lstStyle/>
          <a:p>
            <a:fld id="{A5321BCD-1DFD-4CF8-8D8B-F9243F8FE8B2}" type="datetimeFigureOut">
              <a:rPr lang="en-US" smtClean="0"/>
              <a:t>1/9/2024</a:t>
            </a:fld>
            <a:endParaRPr lang="en-US"/>
          </a:p>
        </p:txBody>
      </p:sp>
      <p:sp>
        <p:nvSpPr>
          <p:cNvPr id="5" name="Footer Placeholder 4">
            <a:extLst>
              <a:ext uri="{FF2B5EF4-FFF2-40B4-BE49-F238E27FC236}">
                <a16:creationId xmlns:a16="http://schemas.microsoft.com/office/drawing/2014/main" id="{74A53CF4-CBC3-08C5-7FE6-6728BA5D503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51950E5-6A27-5B3B-8452-425D6CF831CB}"/>
              </a:ext>
            </a:extLst>
          </p:cNvPr>
          <p:cNvSpPr>
            <a:spLocks noGrp="1"/>
          </p:cNvSpPr>
          <p:nvPr>
            <p:ph type="sldNum" sz="quarter" idx="12"/>
          </p:nvPr>
        </p:nvSpPr>
        <p:spPr/>
        <p:txBody>
          <a:bodyPr/>
          <a:lstStyle/>
          <a:p>
            <a:fld id="{1E091821-848F-460F-A29A-B4B999FAA8C2}" type="slidenum">
              <a:rPr lang="en-US" smtClean="0"/>
              <a:t>‹#›</a:t>
            </a:fld>
            <a:endParaRPr lang="en-US"/>
          </a:p>
        </p:txBody>
      </p:sp>
    </p:spTree>
    <p:extLst>
      <p:ext uri="{BB962C8B-B14F-4D97-AF65-F5344CB8AC3E}">
        <p14:creationId xmlns:p14="http://schemas.microsoft.com/office/powerpoint/2010/main" val="835282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A5E0CF-1564-D60B-1E6D-2C4F720B73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086B46F-BBAD-28A7-D24D-CDEC1EA5F99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2B43E65-1D8E-41B1-C9DA-238A822D4A06}"/>
              </a:ext>
            </a:extLst>
          </p:cNvPr>
          <p:cNvSpPr>
            <a:spLocks noGrp="1"/>
          </p:cNvSpPr>
          <p:nvPr>
            <p:ph type="dt" sz="half" idx="10"/>
          </p:nvPr>
        </p:nvSpPr>
        <p:spPr/>
        <p:txBody>
          <a:bodyPr/>
          <a:lstStyle/>
          <a:p>
            <a:fld id="{A5321BCD-1DFD-4CF8-8D8B-F9243F8FE8B2}" type="datetimeFigureOut">
              <a:rPr lang="en-US" smtClean="0"/>
              <a:t>1/9/2024</a:t>
            </a:fld>
            <a:endParaRPr lang="en-US"/>
          </a:p>
        </p:txBody>
      </p:sp>
      <p:sp>
        <p:nvSpPr>
          <p:cNvPr id="5" name="Footer Placeholder 4">
            <a:extLst>
              <a:ext uri="{FF2B5EF4-FFF2-40B4-BE49-F238E27FC236}">
                <a16:creationId xmlns:a16="http://schemas.microsoft.com/office/drawing/2014/main" id="{5744FB55-7179-2C08-F9CA-2C4D9D65DD7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81A9734-4167-114A-DB18-D08282236D52}"/>
              </a:ext>
            </a:extLst>
          </p:cNvPr>
          <p:cNvSpPr>
            <a:spLocks noGrp="1"/>
          </p:cNvSpPr>
          <p:nvPr>
            <p:ph type="sldNum" sz="quarter" idx="12"/>
          </p:nvPr>
        </p:nvSpPr>
        <p:spPr/>
        <p:txBody>
          <a:bodyPr/>
          <a:lstStyle/>
          <a:p>
            <a:fld id="{1E091821-848F-460F-A29A-B4B999FAA8C2}" type="slidenum">
              <a:rPr lang="en-US" smtClean="0"/>
              <a:t>‹#›</a:t>
            </a:fld>
            <a:endParaRPr lang="en-US"/>
          </a:p>
        </p:txBody>
      </p:sp>
    </p:spTree>
    <p:extLst>
      <p:ext uri="{BB962C8B-B14F-4D97-AF65-F5344CB8AC3E}">
        <p14:creationId xmlns:p14="http://schemas.microsoft.com/office/powerpoint/2010/main" val="329228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269F00-33B3-605D-BF41-51E9B07F455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808E0C1-3ED5-211F-D80E-DE5B202600C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1B54BB6-AE7A-64CB-D2CF-6F967F22CDAA}"/>
              </a:ext>
            </a:extLst>
          </p:cNvPr>
          <p:cNvSpPr>
            <a:spLocks noGrp="1"/>
          </p:cNvSpPr>
          <p:nvPr>
            <p:ph type="dt" sz="half" idx="10"/>
          </p:nvPr>
        </p:nvSpPr>
        <p:spPr/>
        <p:txBody>
          <a:bodyPr/>
          <a:lstStyle/>
          <a:p>
            <a:fld id="{A5321BCD-1DFD-4CF8-8D8B-F9243F8FE8B2}" type="datetimeFigureOut">
              <a:rPr lang="en-US" smtClean="0"/>
              <a:t>1/9/2024</a:t>
            </a:fld>
            <a:endParaRPr lang="en-US"/>
          </a:p>
        </p:txBody>
      </p:sp>
      <p:sp>
        <p:nvSpPr>
          <p:cNvPr id="5" name="Footer Placeholder 4">
            <a:extLst>
              <a:ext uri="{FF2B5EF4-FFF2-40B4-BE49-F238E27FC236}">
                <a16:creationId xmlns:a16="http://schemas.microsoft.com/office/drawing/2014/main" id="{39EE2015-380A-7A68-B0DE-CD71622F474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D1F78F8-781E-45F0-CA96-4C7C3FBAE07D}"/>
              </a:ext>
            </a:extLst>
          </p:cNvPr>
          <p:cNvSpPr>
            <a:spLocks noGrp="1"/>
          </p:cNvSpPr>
          <p:nvPr>
            <p:ph type="sldNum" sz="quarter" idx="12"/>
          </p:nvPr>
        </p:nvSpPr>
        <p:spPr/>
        <p:txBody>
          <a:bodyPr/>
          <a:lstStyle/>
          <a:p>
            <a:fld id="{1E091821-848F-460F-A29A-B4B999FAA8C2}" type="slidenum">
              <a:rPr lang="en-US" smtClean="0"/>
              <a:t>‹#›</a:t>
            </a:fld>
            <a:endParaRPr lang="en-US"/>
          </a:p>
        </p:txBody>
      </p:sp>
    </p:spTree>
    <p:extLst>
      <p:ext uri="{BB962C8B-B14F-4D97-AF65-F5344CB8AC3E}">
        <p14:creationId xmlns:p14="http://schemas.microsoft.com/office/powerpoint/2010/main" val="29476274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BA0C25-A971-49B7-273A-9CA81A10429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F443789-906E-832E-2922-13C43344488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19A8920-A62F-5732-01F4-FDD5AD1BD2F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93DE2B1-A940-D07C-2263-C91157655D0D}"/>
              </a:ext>
            </a:extLst>
          </p:cNvPr>
          <p:cNvSpPr>
            <a:spLocks noGrp="1"/>
          </p:cNvSpPr>
          <p:nvPr>
            <p:ph type="dt" sz="half" idx="10"/>
          </p:nvPr>
        </p:nvSpPr>
        <p:spPr/>
        <p:txBody>
          <a:bodyPr/>
          <a:lstStyle/>
          <a:p>
            <a:fld id="{A5321BCD-1DFD-4CF8-8D8B-F9243F8FE8B2}" type="datetimeFigureOut">
              <a:rPr lang="en-US" smtClean="0"/>
              <a:t>1/9/2024</a:t>
            </a:fld>
            <a:endParaRPr lang="en-US"/>
          </a:p>
        </p:txBody>
      </p:sp>
      <p:sp>
        <p:nvSpPr>
          <p:cNvPr id="6" name="Footer Placeholder 5">
            <a:extLst>
              <a:ext uri="{FF2B5EF4-FFF2-40B4-BE49-F238E27FC236}">
                <a16:creationId xmlns:a16="http://schemas.microsoft.com/office/drawing/2014/main" id="{4C496514-B158-C157-7835-24E35829BF4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57E32FF-51CE-2213-973C-DBE3937CE0D2}"/>
              </a:ext>
            </a:extLst>
          </p:cNvPr>
          <p:cNvSpPr>
            <a:spLocks noGrp="1"/>
          </p:cNvSpPr>
          <p:nvPr>
            <p:ph type="sldNum" sz="quarter" idx="12"/>
          </p:nvPr>
        </p:nvSpPr>
        <p:spPr/>
        <p:txBody>
          <a:bodyPr/>
          <a:lstStyle/>
          <a:p>
            <a:fld id="{1E091821-848F-460F-A29A-B4B999FAA8C2}" type="slidenum">
              <a:rPr lang="en-US" smtClean="0"/>
              <a:t>‹#›</a:t>
            </a:fld>
            <a:endParaRPr lang="en-US"/>
          </a:p>
        </p:txBody>
      </p:sp>
    </p:spTree>
    <p:extLst>
      <p:ext uri="{BB962C8B-B14F-4D97-AF65-F5344CB8AC3E}">
        <p14:creationId xmlns:p14="http://schemas.microsoft.com/office/powerpoint/2010/main" val="127944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CE92BF-8907-4D7D-F551-294524DE526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4004EB5-B5D8-1FA8-CF49-6E5371B97DB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71921D9-8BFB-569B-4353-B4840E9CC42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96B7319-2C94-B684-6137-A869CE29957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2D385E7-65E4-5F7D-F722-A95484756B3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6AD15F6-E94E-FF5F-E9F6-E7D34B5EBEEA}"/>
              </a:ext>
            </a:extLst>
          </p:cNvPr>
          <p:cNvSpPr>
            <a:spLocks noGrp="1"/>
          </p:cNvSpPr>
          <p:nvPr>
            <p:ph type="dt" sz="half" idx="10"/>
          </p:nvPr>
        </p:nvSpPr>
        <p:spPr/>
        <p:txBody>
          <a:bodyPr/>
          <a:lstStyle/>
          <a:p>
            <a:fld id="{A5321BCD-1DFD-4CF8-8D8B-F9243F8FE8B2}" type="datetimeFigureOut">
              <a:rPr lang="en-US" smtClean="0"/>
              <a:t>1/9/2024</a:t>
            </a:fld>
            <a:endParaRPr lang="en-US"/>
          </a:p>
        </p:txBody>
      </p:sp>
      <p:sp>
        <p:nvSpPr>
          <p:cNvPr id="8" name="Footer Placeholder 7">
            <a:extLst>
              <a:ext uri="{FF2B5EF4-FFF2-40B4-BE49-F238E27FC236}">
                <a16:creationId xmlns:a16="http://schemas.microsoft.com/office/drawing/2014/main" id="{CA4E676E-3D79-551F-5B24-CBD4AA36904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1B7BDD3-BD1F-EBCD-7C38-F265031FFCE8}"/>
              </a:ext>
            </a:extLst>
          </p:cNvPr>
          <p:cNvSpPr>
            <a:spLocks noGrp="1"/>
          </p:cNvSpPr>
          <p:nvPr>
            <p:ph type="sldNum" sz="quarter" idx="12"/>
          </p:nvPr>
        </p:nvSpPr>
        <p:spPr/>
        <p:txBody>
          <a:bodyPr/>
          <a:lstStyle/>
          <a:p>
            <a:fld id="{1E091821-848F-460F-A29A-B4B999FAA8C2}" type="slidenum">
              <a:rPr lang="en-US" smtClean="0"/>
              <a:t>‹#›</a:t>
            </a:fld>
            <a:endParaRPr lang="en-US"/>
          </a:p>
        </p:txBody>
      </p:sp>
    </p:spTree>
    <p:extLst>
      <p:ext uri="{BB962C8B-B14F-4D97-AF65-F5344CB8AC3E}">
        <p14:creationId xmlns:p14="http://schemas.microsoft.com/office/powerpoint/2010/main" val="38569477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E02104-2973-A33D-164F-AAEC5BACC50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4D84AE5-71CB-044F-C445-9C047D3D4B24}"/>
              </a:ext>
            </a:extLst>
          </p:cNvPr>
          <p:cNvSpPr>
            <a:spLocks noGrp="1"/>
          </p:cNvSpPr>
          <p:nvPr>
            <p:ph type="dt" sz="half" idx="10"/>
          </p:nvPr>
        </p:nvSpPr>
        <p:spPr/>
        <p:txBody>
          <a:bodyPr/>
          <a:lstStyle/>
          <a:p>
            <a:fld id="{A5321BCD-1DFD-4CF8-8D8B-F9243F8FE8B2}" type="datetimeFigureOut">
              <a:rPr lang="en-US" smtClean="0"/>
              <a:t>1/9/2024</a:t>
            </a:fld>
            <a:endParaRPr lang="en-US"/>
          </a:p>
        </p:txBody>
      </p:sp>
      <p:sp>
        <p:nvSpPr>
          <p:cNvPr id="4" name="Footer Placeholder 3">
            <a:extLst>
              <a:ext uri="{FF2B5EF4-FFF2-40B4-BE49-F238E27FC236}">
                <a16:creationId xmlns:a16="http://schemas.microsoft.com/office/drawing/2014/main" id="{4557B0EE-F372-D492-E342-700D85ED4D4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831C828-FD93-0AED-187D-FCD4889C150A}"/>
              </a:ext>
            </a:extLst>
          </p:cNvPr>
          <p:cNvSpPr>
            <a:spLocks noGrp="1"/>
          </p:cNvSpPr>
          <p:nvPr>
            <p:ph type="sldNum" sz="quarter" idx="12"/>
          </p:nvPr>
        </p:nvSpPr>
        <p:spPr/>
        <p:txBody>
          <a:bodyPr/>
          <a:lstStyle/>
          <a:p>
            <a:fld id="{1E091821-848F-460F-A29A-B4B999FAA8C2}" type="slidenum">
              <a:rPr lang="en-US" smtClean="0"/>
              <a:t>‹#›</a:t>
            </a:fld>
            <a:endParaRPr lang="en-US"/>
          </a:p>
        </p:txBody>
      </p:sp>
    </p:spTree>
    <p:extLst>
      <p:ext uri="{BB962C8B-B14F-4D97-AF65-F5344CB8AC3E}">
        <p14:creationId xmlns:p14="http://schemas.microsoft.com/office/powerpoint/2010/main" val="29988207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A0F5BDC-3F02-D460-106A-A7054CACE132}"/>
              </a:ext>
            </a:extLst>
          </p:cNvPr>
          <p:cNvSpPr>
            <a:spLocks noGrp="1"/>
          </p:cNvSpPr>
          <p:nvPr>
            <p:ph type="dt" sz="half" idx="10"/>
          </p:nvPr>
        </p:nvSpPr>
        <p:spPr/>
        <p:txBody>
          <a:bodyPr/>
          <a:lstStyle/>
          <a:p>
            <a:fld id="{A5321BCD-1DFD-4CF8-8D8B-F9243F8FE8B2}" type="datetimeFigureOut">
              <a:rPr lang="en-US" smtClean="0"/>
              <a:t>1/9/2024</a:t>
            </a:fld>
            <a:endParaRPr lang="en-US"/>
          </a:p>
        </p:txBody>
      </p:sp>
      <p:sp>
        <p:nvSpPr>
          <p:cNvPr id="3" name="Footer Placeholder 2">
            <a:extLst>
              <a:ext uri="{FF2B5EF4-FFF2-40B4-BE49-F238E27FC236}">
                <a16:creationId xmlns:a16="http://schemas.microsoft.com/office/drawing/2014/main" id="{6D5BC1BC-9DAB-B660-9FA5-237CD791533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88A181D-1714-6904-C6FB-83AF4691640A}"/>
              </a:ext>
            </a:extLst>
          </p:cNvPr>
          <p:cNvSpPr>
            <a:spLocks noGrp="1"/>
          </p:cNvSpPr>
          <p:nvPr>
            <p:ph type="sldNum" sz="quarter" idx="12"/>
          </p:nvPr>
        </p:nvSpPr>
        <p:spPr/>
        <p:txBody>
          <a:bodyPr/>
          <a:lstStyle/>
          <a:p>
            <a:fld id="{1E091821-848F-460F-A29A-B4B999FAA8C2}" type="slidenum">
              <a:rPr lang="en-US" smtClean="0"/>
              <a:t>‹#›</a:t>
            </a:fld>
            <a:endParaRPr lang="en-US"/>
          </a:p>
        </p:txBody>
      </p:sp>
    </p:spTree>
    <p:extLst>
      <p:ext uri="{BB962C8B-B14F-4D97-AF65-F5344CB8AC3E}">
        <p14:creationId xmlns:p14="http://schemas.microsoft.com/office/powerpoint/2010/main" val="26495543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4AE672-0D7F-3C6F-03C9-4F5F95B6203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80C6AA7-12D2-F0B4-277E-08D472DC398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6C98882-B242-D12D-AA9D-D04322DBE8A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D2C0868-6BBF-11DF-5CB6-F469197AED9A}"/>
              </a:ext>
            </a:extLst>
          </p:cNvPr>
          <p:cNvSpPr>
            <a:spLocks noGrp="1"/>
          </p:cNvSpPr>
          <p:nvPr>
            <p:ph type="dt" sz="half" idx="10"/>
          </p:nvPr>
        </p:nvSpPr>
        <p:spPr/>
        <p:txBody>
          <a:bodyPr/>
          <a:lstStyle/>
          <a:p>
            <a:fld id="{A5321BCD-1DFD-4CF8-8D8B-F9243F8FE8B2}" type="datetimeFigureOut">
              <a:rPr lang="en-US" smtClean="0"/>
              <a:t>1/9/2024</a:t>
            </a:fld>
            <a:endParaRPr lang="en-US"/>
          </a:p>
        </p:txBody>
      </p:sp>
      <p:sp>
        <p:nvSpPr>
          <p:cNvPr id="6" name="Footer Placeholder 5">
            <a:extLst>
              <a:ext uri="{FF2B5EF4-FFF2-40B4-BE49-F238E27FC236}">
                <a16:creationId xmlns:a16="http://schemas.microsoft.com/office/drawing/2014/main" id="{0B62E6A9-B9F0-FD2B-0DBC-6B50C08E8AC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805B85B-D536-7432-FDBB-95F1C70A60C6}"/>
              </a:ext>
            </a:extLst>
          </p:cNvPr>
          <p:cNvSpPr>
            <a:spLocks noGrp="1"/>
          </p:cNvSpPr>
          <p:nvPr>
            <p:ph type="sldNum" sz="quarter" idx="12"/>
          </p:nvPr>
        </p:nvSpPr>
        <p:spPr/>
        <p:txBody>
          <a:bodyPr/>
          <a:lstStyle/>
          <a:p>
            <a:fld id="{1E091821-848F-460F-A29A-B4B999FAA8C2}" type="slidenum">
              <a:rPr lang="en-US" smtClean="0"/>
              <a:t>‹#›</a:t>
            </a:fld>
            <a:endParaRPr lang="en-US"/>
          </a:p>
        </p:txBody>
      </p:sp>
    </p:spTree>
    <p:extLst>
      <p:ext uri="{BB962C8B-B14F-4D97-AF65-F5344CB8AC3E}">
        <p14:creationId xmlns:p14="http://schemas.microsoft.com/office/powerpoint/2010/main" val="31904846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07B006-52B1-C83D-3FE5-62C92A8C5EB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1A90FBC-7A4D-E4D5-26D2-074436FFF6F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C8653C8-4B2B-3096-0614-9E33E78D934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3458DCB-5573-FBAD-6B00-D27ADF9B30E5}"/>
              </a:ext>
            </a:extLst>
          </p:cNvPr>
          <p:cNvSpPr>
            <a:spLocks noGrp="1"/>
          </p:cNvSpPr>
          <p:nvPr>
            <p:ph type="dt" sz="half" idx="10"/>
          </p:nvPr>
        </p:nvSpPr>
        <p:spPr/>
        <p:txBody>
          <a:bodyPr/>
          <a:lstStyle/>
          <a:p>
            <a:fld id="{A5321BCD-1DFD-4CF8-8D8B-F9243F8FE8B2}" type="datetimeFigureOut">
              <a:rPr lang="en-US" smtClean="0"/>
              <a:t>1/9/2024</a:t>
            </a:fld>
            <a:endParaRPr lang="en-US"/>
          </a:p>
        </p:txBody>
      </p:sp>
      <p:sp>
        <p:nvSpPr>
          <p:cNvPr id="6" name="Footer Placeholder 5">
            <a:extLst>
              <a:ext uri="{FF2B5EF4-FFF2-40B4-BE49-F238E27FC236}">
                <a16:creationId xmlns:a16="http://schemas.microsoft.com/office/drawing/2014/main" id="{5894D0ED-7B5E-D239-BA33-D3EE5D2EE3D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6453E6B-A8CB-2BD3-93CE-500188F011E2}"/>
              </a:ext>
            </a:extLst>
          </p:cNvPr>
          <p:cNvSpPr>
            <a:spLocks noGrp="1"/>
          </p:cNvSpPr>
          <p:nvPr>
            <p:ph type="sldNum" sz="quarter" idx="12"/>
          </p:nvPr>
        </p:nvSpPr>
        <p:spPr/>
        <p:txBody>
          <a:bodyPr/>
          <a:lstStyle/>
          <a:p>
            <a:fld id="{1E091821-848F-460F-A29A-B4B999FAA8C2}" type="slidenum">
              <a:rPr lang="en-US" smtClean="0"/>
              <a:t>‹#›</a:t>
            </a:fld>
            <a:endParaRPr lang="en-US"/>
          </a:p>
        </p:txBody>
      </p:sp>
    </p:spTree>
    <p:extLst>
      <p:ext uri="{BB962C8B-B14F-4D97-AF65-F5344CB8AC3E}">
        <p14:creationId xmlns:p14="http://schemas.microsoft.com/office/powerpoint/2010/main" val="40670875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CEFE588-CBCB-C3A0-868F-6C9A3F4DBD7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1276B2F-AA19-D44D-433E-E569EDF37AA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A3D1AA8-671B-F515-D212-B225047D892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321BCD-1DFD-4CF8-8D8B-F9243F8FE8B2}" type="datetimeFigureOut">
              <a:rPr lang="en-US" smtClean="0"/>
              <a:t>1/9/2024</a:t>
            </a:fld>
            <a:endParaRPr lang="en-US"/>
          </a:p>
        </p:txBody>
      </p:sp>
      <p:sp>
        <p:nvSpPr>
          <p:cNvPr id="5" name="Footer Placeholder 4">
            <a:extLst>
              <a:ext uri="{FF2B5EF4-FFF2-40B4-BE49-F238E27FC236}">
                <a16:creationId xmlns:a16="http://schemas.microsoft.com/office/drawing/2014/main" id="{BE675CAB-D84E-A0C1-ADBE-67688BFFEFE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55900D9-BFD7-C698-0205-958043FD1F0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E091821-848F-460F-A29A-B4B999FAA8C2}" type="slidenum">
              <a:rPr lang="en-US" smtClean="0"/>
              <a:t>‹#›</a:t>
            </a:fld>
            <a:endParaRPr lang="en-US"/>
          </a:p>
        </p:txBody>
      </p:sp>
    </p:spTree>
    <p:extLst>
      <p:ext uri="{BB962C8B-B14F-4D97-AF65-F5344CB8AC3E}">
        <p14:creationId xmlns:p14="http://schemas.microsoft.com/office/powerpoint/2010/main" val="14948652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8" Type="http://schemas.openxmlformats.org/officeDocument/2006/relationships/hyperlink" Target="https://www.atsjournals.org/doi/full/10.1164/rccm.202105-1223OC" TargetMode="External"/><Relationship Id="rId3" Type="http://schemas.openxmlformats.org/officeDocument/2006/relationships/hyperlink" Target="https://www.neurology.org/doi/abs/10.1212/wnl.43.8.1465" TargetMode="External"/><Relationship Id="rId7" Type="http://schemas.openxmlformats.org/officeDocument/2006/relationships/hyperlink" Target="https://www.nature.com/articles/s41582-020-00428-x" TargetMode="External"/><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hyperlink" Target="https://www.nejm.org/doi/full/10.1056/NEJMoa0905370" TargetMode="External"/><Relationship Id="rId5" Type="http://schemas.openxmlformats.org/officeDocument/2006/relationships/hyperlink" Target="https://www.neurologic.theclinics.com/article/S0733-8619(21)00077-3/fulltext" TargetMode="External"/><Relationship Id="rId4" Type="http://schemas.openxmlformats.org/officeDocument/2006/relationships/hyperlink" Target="https://link.springer.com/article/10.1186/1471-2377-9-35" TargetMode="External"/><Relationship Id="rId9" Type="http://schemas.openxmlformats.org/officeDocument/2006/relationships/hyperlink" Target="https://www.sciencedirect.com/science/article/abs/pii/S0003999318304465"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www.nejm.org/doi/full/10.1056/nejmoa1102609" TargetMode="External"/><Relationship Id="rId2" Type="http://schemas.openxmlformats.org/officeDocument/2006/relationships/hyperlink" Target="https://onlinelibrary.wiley.com/doi/10.1111/1467-9566.12020" TargetMode="External"/><Relationship Id="rId1" Type="http://schemas.openxmlformats.org/officeDocument/2006/relationships/slideLayout" Target="../slideLayouts/slideLayout2.xml"/><Relationship Id="rId4" Type="http://schemas.openxmlformats.org/officeDocument/2006/relationships/hyperlink" Target="https://jamanetwork.com/journals/jamaneurology/article-abstract/797217"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tandfonline.com/doi/abs/10.1080/21507740.2013.821189"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descr="Anoxic Brain Injury - BrainAndSpinalCord.org | Brain &amp; Head Injury Trauma">
            <a:extLst>
              <a:ext uri="{FF2B5EF4-FFF2-40B4-BE49-F238E27FC236}">
                <a16:creationId xmlns:a16="http://schemas.microsoft.com/office/drawing/2014/main" id="{3788E911-7268-66C0-50F5-A3F9B00CF6F3}"/>
              </a:ext>
            </a:extLst>
          </p:cNvPr>
          <p:cNvPicPr>
            <a:picLocks noChangeAspect="1" noChangeArrowheads="1"/>
          </p:cNvPicPr>
          <p:nvPr/>
        </p:nvPicPr>
        <p:blipFill rotWithShape="1">
          <a:blip r:embed="rId2">
            <a:alphaModFix amt="40000"/>
            <a:extLst>
              <a:ext uri="{28A0092B-C50C-407E-A947-70E740481C1C}">
                <a14:useLocalDpi xmlns:a14="http://schemas.microsoft.com/office/drawing/2010/main" val="0"/>
              </a:ext>
            </a:extLst>
          </a:blip>
          <a:srcRect t="6120" b="9611"/>
          <a:stretch/>
        </p:blipFill>
        <p:spPr bwMode="auto">
          <a:xfrm>
            <a:off x="20" y="10"/>
            <a:ext cx="12191980" cy="685799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C297A9A7-B162-5203-AD2F-52EA2FDE3836}"/>
              </a:ext>
            </a:extLst>
          </p:cNvPr>
          <p:cNvSpPr>
            <a:spLocks noGrp="1"/>
          </p:cNvSpPr>
          <p:nvPr>
            <p:ph type="ctrTitle"/>
          </p:nvPr>
        </p:nvSpPr>
        <p:spPr>
          <a:xfrm>
            <a:off x="965200" y="965200"/>
            <a:ext cx="10261600" cy="3564869"/>
          </a:xfrm>
        </p:spPr>
        <p:txBody>
          <a:bodyPr>
            <a:normAutofit/>
          </a:bodyPr>
          <a:lstStyle/>
          <a:p>
            <a:pPr algn="l"/>
            <a:r>
              <a:rPr lang="en-US" sz="8100">
                <a:ln w="22225">
                  <a:solidFill>
                    <a:schemeClr val="tx1"/>
                  </a:solidFill>
                  <a:miter lim="800000"/>
                </a:ln>
                <a:noFill/>
              </a:rPr>
              <a:t>Brain Injury and Disorders of Consciousness</a:t>
            </a:r>
          </a:p>
        </p:txBody>
      </p:sp>
      <p:sp>
        <p:nvSpPr>
          <p:cNvPr id="3" name="Subtitle 2">
            <a:extLst>
              <a:ext uri="{FF2B5EF4-FFF2-40B4-BE49-F238E27FC236}">
                <a16:creationId xmlns:a16="http://schemas.microsoft.com/office/drawing/2014/main" id="{2D28C529-47A5-CA7C-DD41-D7B1A4D38271}"/>
              </a:ext>
            </a:extLst>
          </p:cNvPr>
          <p:cNvSpPr>
            <a:spLocks noGrp="1"/>
          </p:cNvSpPr>
          <p:nvPr>
            <p:ph type="subTitle" idx="1"/>
          </p:nvPr>
        </p:nvSpPr>
        <p:spPr>
          <a:xfrm>
            <a:off x="965200" y="4572002"/>
            <a:ext cx="10261600" cy="1202995"/>
          </a:xfrm>
        </p:spPr>
        <p:txBody>
          <a:bodyPr>
            <a:normAutofit/>
          </a:bodyPr>
          <a:lstStyle/>
          <a:p>
            <a:pPr algn="l"/>
            <a:r>
              <a:rPr lang="en-US" sz="3200"/>
              <a:t>Clinical, Communication, and Ethical Issues</a:t>
            </a:r>
          </a:p>
        </p:txBody>
      </p:sp>
    </p:spTree>
    <p:extLst>
      <p:ext uri="{BB962C8B-B14F-4D97-AF65-F5344CB8AC3E}">
        <p14:creationId xmlns:p14="http://schemas.microsoft.com/office/powerpoint/2010/main" val="2604713367"/>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82420DE4-C5C6-2DDE-619D-AEFAAAA9AC21}"/>
              </a:ext>
            </a:extLst>
          </p:cNvPr>
          <p:cNvPicPr>
            <a:picLocks noChangeAspect="1"/>
          </p:cNvPicPr>
          <p:nvPr/>
        </p:nvPicPr>
        <p:blipFill>
          <a:blip r:embed="rId2"/>
          <a:stretch>
            <a:fillRect/>
          </a:stretch>
        </p:blipFill>
        <p:spPr>
          <a:xfrm>
            <a:off x="0" y="108284"/>
            <a:ext cx="12192000" cy="6653463"/>
          </a:xfrm>
          <a:prstGeom prst="rect">
            <a:avLst/>
          </a:prstGeom>
        </p:spPr>
      </p:pic>
    </p:spTree>
    <p:extLst>
      <p:ext uri="{BB962C8B-B14F-4D97-AF65-F5344CB8AC3E}">
        <p14:creationId xmlns:p14="http://schemas.microsoft.com/office/powerpoint/2010/main" val="3845320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C49D75D-2024-F9D8-7B96-4B514629A60D}"/>
              </a:ext>
            </a:extLst>
          </p:cNvPr>
          <p:cNvSpPr txBox="1"/>
          <p:nvPr/>
        </p:nvSpPr>
        <p:spPr>
          <a:xfrm>
            <a:off x="5370784" y="213962"/>
            <a:ext cx="1450428" cy="461665"/>
          </a:xfrm>
          <a:prstGeom prst="rect">
            <a:avLst/>
          </a:prstGeom>
          <a:noFill/>
        </p:spPr>
        <p:txBody>
          <a:bodyPr wrap="square" rtlCol="0">
            <a:spAutoFit/>
          </a:bodyPr>
          <a:lstStyle/>
          <a:p>
            <a:pPr algn="ctr"/>
            <a:r>
              <a:rPr lang="en-US" sz="2400" b="1" u="sng" dirty="0"/>
              <a:t>Case</a:t>
            </a:r>
          </a:p>
        </p:txBody>
      </p:sp>
      <p:sp>
        <p:nvSpPr>
          <p:cNvPr id="6" name="TextBox 5">
            <a:extLst>
              <a:ext uri="{FF2B5EF4-FFF2-40B4-BE49-F238E27FC236}">
                <a16:creationId xmlns:a16="http://schemas.microsoft.com/office/drawing/2014/main" id="{2AA28FDE-FA8B-812F-FBB1-14825734A2C8}"/>
              </a:ext>
            </a:extLst>
          </p:cNvPr>
          <p:cNvSpPr txBox="1"/>
          <p:nvPr/>
        </p:nvSpPr>
        <p:spPr>
          <a:xfrm>
            <a:off x="4997667" y="2522286"/>
            <a:ext cx="2196663" cy="461665"/>
          </a:xfrm>
          <a:prstGeom prst="rect">
            <a:avLst/>
          </a:prstGeom>
          <a:noFill/>
        </p:spPr>
        <p:txBody>
          <a:bodyPr wrap="square" rtlCol="0">
            <a:spAutoFit/>
          </a:bodyPr>
          <a:lstStyle/>
          <a:p>
            <a:pPr algn="ctr"/>
            <a:r>
              <a:rPr lang="en-US" sz="2400" b="1" u="sng" dirty="0"/>
              <a:t>Objectives</a:t>
            </a:r>
          </a:p>
        </p:txBody>
      </p:sp>
      <p:sp>
        <p:nvSpPr>
          <p:cNvPr id="8" name="TextBox 7">
            <a:extLst>
              <a:ext uri="{FF2B5EF4-FFF2-40B4-BE49-F238E27FC236}">
                <a16:creationId xmlns:a16="http://schemas.microsoft.com/office/drawing/2014/main" id="{946C070F-25FD-25F3-758B-A168BA04C69C}"/>
              </a:ext>
            </a:extLst>
          </p:cNvPr>
          <p:cNvSpPr txBox="1"/>
          <p:nvPr/>
        </p:nvSpPr>
        <p:spPr>
          <a:xfrm>
            <a:off x="1164219" y="2983951"/>
            <a:ext cx="9863560" cy="2031325"/>
          </a:xfrm>
          <a:prstGeom prst="rect">
            <a:avLst/>
          </a:prstGeom>
          <a:noFill/>
        </p:spPr>
        <p:txBody>
          <a:bodyPr wrap="square" rtlCol="0">
            <a:spAutoFit/>
          </a:bodyPr>
          <a:lstStyle/>
          <a:p>
            <a:pPr marL="342900" indent="-342900">
              <a:buFont typeface="+mj-lt"/>
              <a:buAutoNum type="arabicPeriod"/>
            </a:pPr>
            <a:r>
              <a:rPr lang="en-US" dirty="0"/>
              <a:t>Explain to the surrogate decision-maker that you will be performing a neurological assessment.</a:t>
            </a:r>
          </a:p>
          <a:p>
            <a:pPr marL="342900" indent="-342900">
              <a:buFont typeface="+mj-lt"/>
              <a:buAutoNum type="arabicPeriod"/>
            </a:pPr>
            <a:r>
              <a:rPr lang="en-US" dirty="0"/>
              <a:t>Perform a neurological assessment.  Please verbalize the exam and your findings.</a:t>
            </a:r>
          </a:p>
          <a:p>
            <a:pPr marL="742950" lvl="1" indent="-285750">
              <a:buFont typeface="Arial" panose="020B0604020202020204" pitchFamily="34" charset="0"/>
              <a:buChar char="•"/>
            </a:pPr>
            <a:r>
              <a:rPr lang="en-US" dirty="0"/>
              <a:t>If you have questions regarding the exam or its findings, you can call the attending neurologist using the phone in the room.</a:t>
            </a:r>
          </a:p>
          <a:p>
            <a:pPr marL="342900" indent="-342900">
              <a:buFont typeface="+mj-lt"/>
              <a:buAutoNum type="arabicPeriod"/>
            </a:pPr>
            <a:r>
              <a:rPr lang="en-US" dirty="0"/>
              <a:t>After you have completed the exam, communicate the results to the surrogate decision-maker.</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p:txBody>
      </p:sp>
      <p:sp>
        <p:nvSpPr>
          <p:cNvPr id="2" name="TextBox 1">
            <a:extLst>
              <a:ext uri="{FF2B5EF4-FFF2-40B4-BE49-F238E27FC236}">
                <a16:creationId xmlns:a16="http://schemas.microsoft.com/office/drawing/2014/main" id="{22D4AFCA-0743-D203-FD06-AA7074E614DB}"/>
              </a:ext>
            </a:extLst>
          </p:cNvPr>
          <p:cNvSpPr txBox="1"/>
          <p:nvPr/>
        </p:nvSpPr>
        <p:spPr>
          <a:xfrm>
            <a:off x="1164219" y="605318"/>
            <a:ext cx="9863560" cy="2031325"/>
          </a:xfrm>
          <a:prstGeom prst="rect">
            <a:avLst/>
          </a:prstGeom>
          <a:noFill/>
        </p:spPr>
        <p:txBody>
          <a:bodyPr wrap="square" rtlCol="0">
            <a:spAutoFit/>
          </a:bodyPr>
          <a:lstStyle/>
          <a:p>
            <a:r>
              <a:rPr lang="en-US" sz="1800" b="0" i="0" u="none" strike="noStrike" dirty="0">
                <a:solidFill>
                  <a:srgbClr val="000000"/>
                </a:solidFill>
                <a:effectLst/>
                <a:latin typeface="Calibri" panose="020F0502020204030204" pitchFamily="34" charset="0"/>
                <a:cs typeface="Calibri" panose="020F0502020204030204" pitchFamily="34" charset="0"/>
              </a:rPr>
              <a:t>Georgina </a:t>
            </a:r>
            <a:r>
              <a:rPr lang="en-US" sz="1800" b="0" i="0" u="none" strike="noStrike" dirty="0" err="1">
                <a:solidFill>
                  <a:srgbClr val="000000"/>
                </a:solidFill>
                <a:effectLst/>
                <a:latin typeface="Calibri" panose="020F0502020204030204" pitchFamily="34" charset="0"/>
                <a:cs typeface="Calibri" panose="020F0502020204030204" pitchFamily="34" charset="0"/>
              </a:rPr>
              <a:t>Ludka</a:t>
            </a:r>
            <a:r>
              <a:rPr lang="en-US" sz="1800" b="0" i="0" u="none" strike="noStrike" dirty="0">
                <a:solidFill>
                  <a:srgbClr val="000000"/>
                </a:solidFill>
                <a:effectLst/>
                <a:latin typeface="Calibri" panose="020F0502020204030204" pitchFamily="34" charset="0"/>
                <a:cs typeface="Calibri" panose="020F0502020204030204" pitchFamily="34" charset="0"/>
              </a:rPr>
              <a:t>, a 45-year-old female, was boating on Lake Cass when she fell overboard.  She was unable to swim such that she was underwater for approximately 15 minutes before EMS arrived.   At their first assessment, there was no palpable pulse and the ECG detected pulseless electrical activity.   She was intubated and chest compressions were initiated. After six rounds, ROSC was obtained.  Her vitals were BP 100/60, pulse 80 with no spontaneous respirations. </a:t>
            </a:r>
            <a:r>
              <a:rPr lang="en-US" dirty="0">
                <a:latin typeface="Calibri" panose="020F0502020204030204" pitchFamily="34" charset="0"/>
                <a:cs typeface="Calibri" panose="020F0502020204030204" pitchFamily="34" charset="0"/>
              </a:rPr>
              <a:t>Georgina’s husband, Nick, who was with her at the time of the accident, is the surrogate decision-maker for Georgina and is in the room with Georgina at the moment.</a:t>
            </a:r>
          </a:p>
        </p:txBody>
      </p:sp>
      <p:sp>
        <p:nvSpPr>
          <p:cNvPr id="3" name="TextBox 2">
            <a:extLst>
              <a:ext uri="{FF2B5EF4-FFF2-40B4-BE49-F238E27FC236}">
                <a16:creationId xmlns:a16="http://schemas.microsoft.com/office/drawing/2014/main" id="{4D382511-82F8-CB40-6CDA-DBD18C6B3AE2}"/>
              </a:ext>
            </a:extLst>
          </p:cNvPr>
          <p:cNvSpPr txBox="1"/>
          <p:nvPr/>
        </p:nvSpPr>
        <p:spPr>
          <a:xfrm>
            <a:off x="1164219" y="6076709"/>
            <a:ext cx="9745883" cy="369332"/>
          </a:xfrm>
          <a:prstGeom prst="rect">
            <a:avLst/>
          </a:prstGeom>
          <a:noFill/>
        </p:spPr>
        <p:txBody>
          <a:bodyPr wrap="square" rtlCol="0">
            <a:spAutoFit/>
          </a:bodyPr>
          <a:lstStyle/>
          <a:p>
            <a:pPr algn="ctr"/>
            <a:r>
              <a:rPr lang="en-US" i="1" dirty="0"/>
              <a:t>Remember: What happens in the simulation stays in the simulation.</a:t>
            </a:r>
          </a:p>
        </p:txBody>
      </p:sp>
    </p:spTree>
    <p:extLst>
      <p:ext uri="{BB962C8B-B14F-4D97-AF65-F5344CB8AC3E}">
        <p14:creationId xmlns:p14="http://schemas.microsoft.com/office/powerpoint/2010/main" val="9366917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955BEE3B-AAEA-47F2-590C-F7CB97478F97}"/>
              </a:ext>
            </a:extLst>
          </p:cNvPr>
          <p:cNvPicPr>
            <a:picLocks noChangeAspect="1"/>
          </p:cNvPicPr>
          <p:nvPr/>
        </p:nvPicPr>
        <p:blipFill>
          <a:blip r:embed="rId2"/>
          <a:stretch>
            <a:fillRect/>
          </a:stretch>
        </p:blipFill>
        <p:spPr>
          <a:xfrm>
            <a:off x="3705727" y="0"/>
            <a:ext cx="8486274" cy="6838988"/>
          </a:xfrm>
          <a:prstGeom prst="rect">
            <a:avLst/>
          </a:prstGeom>
        </p:spPr>
      </p:pic>
    </p:spTree>
    <p:extLst>
      <p:ext uri="{BB962C8B-B14F-4D97-AF65-F5344CB8AC3E}">
        <p14:creationId xmlns:p14="http://schemas.microsoft.com/office/powerpoint/2010/main" val="12704278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6D37EE4-EA1B-46EE-A54B-5233C63C96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B618B05-B29C-45CD-7D03-D697B3A83D8D}"/>
              </a:ext>
            </a:extLst>
          </p:cNvPr>
          <p:cNvSpPr>
            <a:spLocks noGrp="1"/>
          </p:cNvSpPr>
          <p:nvPr>
            <p:ph type="title"/>
          </p:nvPr>
        </p:nvSpPr>
        <p:spPr>
          <a:xfrm>
            <a:off x="572493" y="238539"/>
            <a:ext cx="11047013" cy="1434415"/>
          </a:xfrm>
        </p:spPr>
        <p:txBody>
          <a:bodyPr anchor="b">
            <a:normAutofit/>
          </a:bodyPr>
          <a:lstStyle/>
          <a:p>
            <a:r>
              <a:rPr lang="en-US" sz="5400"/>
              <a:t>Diagnosis and Prognosis</a:t>
            </a:r>
          </a:p>
        </p:txBody>
      </p:sp>
      <p:sp>
        <p:nvSpPr>
          <p:cNvPr id="12" name="sketch line">
            <a:extLst>
              <a:ext uri="{FF2B5EF4-FFF2-40B4-BE49-F238E27FC236}">
                <a16:creationId xmlns:a16="http://schemas.microsoft.com/office/drawing/2014/main" id="{927D5270-6648-4CC1-8F78-48BE299CAC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767709"/>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8D77BCC3-188A-F9DE-AFD1-1A37C55BA22F}"/>
              </a:ext>
            </a:extLst>
          </p:cNvPr>
          <p:cNvPicPr>
            <a:picLocks noChangeAspect="1"/>
          </p:cNvPicPr>
          <p:nvPr/>
        </p:nvPicPr>
        <p:blipFill rotWithShape="1">
          <a:blip r:embed="rId2"/>
          <a:srcRect l="212" r="207" b="-5"/>
          <a:stretch/>
        </p:blipFill>
        <p:spPr>
          <a:xfrm>
            <a:off x="572492" y="2002056"/>
            <a:ext cx="3943849" cy="4184060"/>
          </a:xfrm>
          <a:custGeom>
            <a:avLst/>
            <a:gdLst/>
            <a:ahLst/>
            <a:cxnLst/>
            <a:rect l="l" t="t" r="r" b="b"/>
            <a:pathLst>
              <a:path w="3807743" h="6307845">
                <a:moveTo>
                  <a:pt x="723201" y="386"/>
                </a:moveTo>
                <a:cubicBezTo>
                  <a:pt x="853884" y="-4204"/>
                  <a:pt x="1013493" y="33912"/>
                  <a:pt x="1176100" y="22622"/>
                </a:cubicBezTo>
                <a:cubicBezTo>
                  <a:pt x="1230302" y="18859"/>
                  <a:pt x="1281736" y="20622"/>
                  <a:pt x="1331852" y="24473"/>
                </a:cubicBezTo>
                <a:lnTo>
                  <a:pt x="1439547" y="34944"/>
                </a:lnTo>
                <a:lnTo>
                  <a:pt x="1484197" y="36226"/>
                </a:lnTo>
                <a:cubicBezTo>
                  <a:pt x="1535166" y="35421"/>
                  <a:pt x="1586369" y="31625"/>
                  <a:pt x="1636625" y="22622"/>
                </a:cubicBezTo>
                <a:cubicBezTo>
                  <a:pt x="1686882" y="13619"/>
                  <a:pt x="1729837" y="10653"/>
                  <a:pt x="1768740" y="10885"/>
                </a:cubicBezTo>
                <a:lnTo>
                  <a:pt x="1829538" y="15086"/>
                </a:lnTo>
                <a:lnTo>
                  <a:pt x="1869968" y="7996"/>
                </a:lnTo>
                <a:cubicBezTo>
                  <a:pt x="1953577" y="-31"/>
                  <a:pt x="2036989" y="9808"/>
                  <a:pt x="2112925" y="20118"/>
                </a:cubicBezTo>
                <a:lnTo>
                  <a:pt x="2119331" y="20977"/>
                </a:lnTo>
                <a:lnTo>
                  <a:pt x="2221855" y="13374"/>
                </a:lnTo>
                <a:cubicBezTo>
                  <a:pt x="2261207" y="12845"/>
                  <a:pt x="2298379" y="14359"/>
                  <a:pt x="2333484" y="16393"/>
                </a:cubicBezTo>
                <a:lnTo>
                  <a:pt x="2372613" y="18812"/>
                </a:lnTo>
                <a:lnTo>
                  <a:pt x="2404945" y="9387"/>
                </a:lnTo>
                <a:cubicBezTo>
                  <a:pt x="2452532" y="1754"/>
                  <a:pt x="2506192" y="9333"/>
                  <a:pt x="2561622" y="17814"/>
                </a:cubicBezTo>
                <a:lnTo>
                  <a:pt x="2583950" y="20591"/>
                </a:lnTo>
                <a:lnTo>
                  <a:pt x="2643527" y="20319"/>
                </a:lnTo>
                <a:cubicBezTo>
                  <a:pt x="2669677" y="20426"/>
                  <a:pt x="2697963" y="20717"/>
                  <a:pt x="2727392" y="21103"/>
                </a:cubicBezTo>
                <a:lnTo>
                  <a:pt x="2786908" y="21989"/>
                </a:lnTo>
                <a:lnTo>
                  <a:pt x="2846459" y="13267"/>
                </a:lnTo>
                <a:cubicBezTo>
                  <a:pt x="2896401" y="10176"/>
                  <a:pt x="2960607" y="12733"/>
                  <a:pt x="3036361" y="17072"/>
                </a:cubicBezTo>
                <a:lnTo>
                  <a:pt x="3129100" y="22671"/>
                </a:lnTo>
                <a:lnTo>
                  <a:pt x="3130653" y="22622"/>
                </a:lnTo>
                <a:cubicBezTo>
                  <a:pt x="3178874" y="19804"/>
                  <a:pt x="3260845" y="26231"/>
                  <a:pt x="3352422" y="32691"/>
                </a:cubicBezTo>
                <a:lnTo>
                  <a:pt x="3362608" y="33356"/>
                </a:lnTo>
                <a:lnTo>
                  <a:pt x="3446036" y="35579"/>
                </a:lnTo>
                <a:cubicBezTo>
                  <a:pt x="3550323" y="36566"/>
                  <a:pt x="3662083" y="33535"/>
                  <a:pt x="3778601" y="22622"/>
                </a:cubicBezTo>
                <a:cubicBezTo>
                  <a:pt x="3793981" y="243672"/>
                  <a:pt x="3764152" y="318695"/>
                  <a:pt x="3778601" y="467157"/>
                </a:cubicBezTo>
                <a:cubicBezTo>
                  <a:pt x="3790077" y="557563"/>
                  <a:pt x="3783697" y="684218"/>
                  <a:pt x="3777639" y="811856"/>
                </a:cubicBezTo>
                <a:lnTo>
                  <a:pt x="3773760" y="922625"/>
                </a:lnTo>
                <a:lnTo>
                  <a:pt x="3778601" y="974384"/>
                </a:lnTo>
                <a:cubicBezTo>
                  <a:pt x="3785784" y="1003717"/>
                  <a:pt x="3785160" y="1041120"/>
                  <a:pt x="3781239" y="1085904"/>
                </a:cubicBezTo>
                <a:lnTo>
                  <a:pt x="3776107" y="1132519"/>
                </a:lnTo>
                <a:lnTo>
                  <a:pt x="3778601" y="1162456"/>
                </a:lnTo>
                <a:cubicBezTo>
                  <a:pt x="3791360" y="1256797"/>
                  <a:pt x="3774958" y="1367020"/>
                  <a:pt x="3763568" y="1469787"/>
                </a:cubicBezTo>
                <a:lnTo>
                  <a:pt x="3758806" y="1520515"/>
                </a:lnTo>
                <a:lnTo>
                  <a:pt x="3760417" y="1549437"/>
                </a:lnTo>
                <a:cubicBezTo>
                  <a:pt x="3764298" y="1588133"/>
                  <a:pt x="3770171" y="1628243"/>
                  <a:pt x="3778601" y="1669683"/>
                </a:cubicBezTo>
                <a:cubicBezTo>
                  <a:pt x="3846039" y="2001203"/>
                  <a:pt x="3774784" y="2142285"/>
                  <a:pt x="3778601" y="2364982"/>
                </a:cubicBezTo>
                <a:lnTo>
                  <a:pt x="3776565" y="2406088"/>
                </a:lnTo>
                <a:lnTo>
                  <a:pt x="3778601" y="2427673"/>
                </a:lnTo>
                <a:cubicBezTo>
                  <a:pt x="3821357" y="2695960"/>
                  <a:pt x="3735684" y="2699438"/>
                  <a:pt x="3778601" y="2809517"/>
                </a:cubicBezTo>
                <a:cubicBezTo>
                  <a:pt x="3789330" y="2837037"/>
                  <a:pt x="3791666" y="2872927"/>
                  <a:pt x="3789892" y="2914654"/>
                </a:cubicBezTo>
                <a:lnTo>
                  <a:pt x="3784971" y="2966248"/>
                </a:lnTo>
                <a:lnTo>
                  <a:pt x="3796722" y="3024078"/>
                </a:lnTo>
                <a:cubicBezTo>
                  <a:pt x="3809238" y="3115139"/>
                  <a:pt x="3806232" y="3210898"/>
                  <a:pt x="3799338" y="3302850"/>
                </a:cubicBezTo>
                <a:lnTo>
                  <a:pt x="3787405" y="3438354"/>
                </a:lnTo>
                <a:lnTo>
                  <a:pt x="3790719" y="3460532"/>
                </a:lnTo>
                <a:cubicBezTo>
                  <a:pt x="3797323" y="3541872"/>
                  <a:pt x="3789007" y="3624193"/>
                  <a:pt x="3780361" y="3709762"/>
                </a:cubicBezTo>
                <a:lnTo>
                  <a:pt x="3780169" y="3712283"/>
                </a:lnTo>
                <a:lnTo>
                  <a:pt x="3781239" y="3768266"/>
                </a:lnTo>
                <a:cubicBezTo>
                  <a:pt x="3780994" y="3815588"/>
                  <a:pt x="3779902" y="3863939"/>
                  <a:pt x="3778794" y="3912511"/>
                </a:cubicBezTo>
                <a:lnTo>
                  <a:pt x="3776324" y="4054010"/>
                </a:lnTo>
                <a:lnTo>
                  <a:pt x="3778601" y="4074733"/>
                </a:lnTo>
                <a:cubicBezTo>
                  <a:pt x="3822365" y="4336760"/>
                  <a:pt x="3765189" y="4482586"/>
                  <a:pt x="3778601" y="4644650"/>
                </a:cubicBezTo>
                <a:cubicBezTo>
                  <a:pt x="3781954" y="4685166"/>
                  <a:pt x="3782850" y="4718916"/>
                  <a:pt x="3782504" y="4749344"/>
                </a:cubicBezTo>
                <a:lnTo>
                  <a:pt x="3780512" y="4796832"/>
                </a:lnTo>
                <a:lnTo>
                  <a:pt x="3786260" y="4877451"/>
                </a:lnTo>
                <a:cubicBezTo>
                  <a:pt x="3786165" y="4918212"/>
                  <a:pt x="3784020" y="4964155"/>
                  <a:pt x="3781623" y="5015963"/>
                </a:cubicBezTo>
                <a:lnTo>
                  <a:pt x="3779076" y="5087925"/>
                </a:lnTo>
                <a:lnTo>
                  <a:pt x="3779599" y="5155456"/>
                </a:lnTo>
                <a:lnTo>
                  <a:pt x="3775907" y="5219073"/>
                </a:lnTo>
                <a:lnTo>
                  <a:pt x="3778601" y="5402640"/>
                </a:lnTo>
                <a:cubicBezTo>
                  <a:pt x="3780494" y="5441637"/>
                  <a:pt x="3781680" y="5475146"/>
                  <a:pt x="3782335" y="5504141"/>
                </a:cubicBezTo>
                <a:lnTo>
                  <a:pt x="3782798" y="5566951"/>
                </a:lnTo>
                <a:lnTo>
                  <a:pt x="3786885" y="5599303"/>
                </a:lnTo>
                <a:cubicBezTo>
                  <a:pt x="3799534" y="5776838"/>
                  <a:pt x="3769350" y="6111156"/>
                  <a:pt x="3778601" y="6291711"/>
                </a:cubicBezTo>
                <a:cubicBezTo>
                  <a:pt x="3687392" y="6306733"/>
                  <a:pt x="3632350" y="6304889"/>
                  <a:pt x="3574752" y="6300212"/>
                </a:cubicBezTo>
                <a:lnTo>
                  <a:pt x="3545837" y="6297718"/>
                </a:lnTo>
                <a:lnTo>
                  <a:pt x="3527963" y="6296834"/>
                </a:lnTo>
                <a:cubicBezTo>
                  <a:pt x="3482151" y="6294419"/>
                  <a:pt x="3430025" y="6291672"/>
                  <a:pt x="3355561" y="6291711"/>
                </a:cubicBezTo>
                <a:cubicBezTo>
                  <a:pt x="3304843" y="6293555"/>
                  <a:pt x="3262749" y="6292377"/>
                  <a:pt x="3225711" y="6290098"/>
                </a:cubicBezTo>
                <a:lnTo>
                  <a:pt x="3218247" y="6289525"/>
                </a:lnTo>
                <a:lnTo>
                  <a:pt x="3198550" y="6289212"/>
                </a:lnTo>
                <a:cubicBezTo>
                  <a:pt x="3144315" y="6287803"/>
                  <a:pt x="3088976" y="6286105"/>
                  <a:pt x="3034921" y="6284968"/>
                </a:cubicBezTo>
                <a:lnTo>
                  <a:pt x="2973802" y="6284626"/>
                </a:lnTo>
                <a:lnTo>
                  <a:pt x="2932520" y="6291711"/>
                </a:lnTo>
                <a:cubicBezTo>
                  <a:pt x="2893699" y="6300111"/>
                  <a:pt x="2847670" y="6301992"/>
                  <a:pt x="2797581" y="6300669"/>
                </a:cubicBezTo>
                <a:lnTo>
                  <a:pt x="2672392" y="6292599"/>
                </a:lnTo>
                <a:lnTo>
                  <a:pt x="2629726" y="6293120"/>
                </a:lnTo>
                <a:lnTo>
                  <a:pt x="2540544" y="6284698"/>
                </a:lnTo>
                <a:lnTo>
                  <a:pt x="2473475" y="6280786"/>
                </a:lnTo>
                <a:cubicBezTo>
                  <a:pt x="2419724" y="6279900"/>
                  <a:pt x="2368202" y="6282437"/>
                  <a:pt x="2322057" y="6291711"/>
                </a:cubicBezTo>
                <a:cubicBezTo>
                  <a:pt x="2275912" y="6300985"/>
                  <a:pt x="2236301" y="6305003"/>
                  <a:pt x="2199195" y="6305968"/>
                </a:cubicBezTo>
                <a:lnTo>
                  <a:pt x="2094190" y="6302012"/>
                </a:lnTo>
                <a:lnTo>
                  <a:pt x="2029724" y="6307766"/>
                </a:lnTo>
                <a:cubicBezTo>
                  <a:pt x="1971866" y="6308389"/>
                  <a:pt x="1916420" y="6305265"/>
                  <a:pt x="1864312" y="6301339"/>
                </a:cubicBezTo>
                <a:lnTo>
                  <a:pt x="1761307" y="6293375"/>
                </a:lnTo>
                <a:lnTo>
                  <a:pt x="1745972" y="6293782"/>
                </a:lnTo>
                <a:cubicBezTo>
                  <a:pt x="1699734" y="6294177"/>
                  <a:pt x="1664143" y="6292827"/>
                  <a:pt x="1633352" y="6291083"/>
                </a:cubicBezTo>
                <a:lnTo>
                  <a:pt x="1621369" y="6290324"/>
                </a:lnTo>
                <a:lnTo>
                  <a:pt x="1599140" y="6291711"/>
                </a:lnTo>
                <a:cubicBezTo>
                  <a:pt x="1564093" y="6296354"/>
                  <a:pt x="1527169" y="6296254"/>
                  <a:pt x="1488567" y="6294097"/>
                </a:cubicBezTo>
                <a:lnTo>
                  <a:pt x="1429716" y="6289243"/>
                </a:lnTo>
                <a:lnTo>
                  <a:pt x="1401008" y="6291711"/>
                </a:lnTo>
                <a:cubicBezTo>
                  <a:pt x="1314301" y="6301163"/>
                  <a:pt x="1222976" y="6299856"/>
                  <a:pt x="1127367" y="6296839"/>
                </a:cubicBezTo>
                <a:lnTo>
                  <a:pt x="1062601" y="6295730"/>
                </a:lnTo>
                <a:lnTo>
                  <a:pt x="964991" y="6305909"/>
                </a:lnTo>
                <a:cubicBezTo>
                  <a:pt x="833250" y="6307778"/>
                  <a:pt x="714190" y="6280255"/>
                  <a:pt x="603122" y="6291711"/>
                </a:cubicBezTo>
                <a:cubicBezTo>
                  <a:pt x="455032" y="6306986"/>
                  <a:pt x="261206" y="6260346"/>
                  <a:pt x="30143" y="6291711"/>
                </a:cubicBezTo>
                <a:cubicBezTo>
                  <a:pt x="-1198" y="6167281"/>
                  <a:pt x="7291" y="6044138"/>
                  <a:pt x="19371" y="5934598"/>
                </a:cubicBezTo>
                <a:lnTo>
                  <a:pt x="33559" y="5801663"/>
                </a:lnTo>
                <a:lnTo>
                  <a:pt x="30143" y="5784485"/>
                </a:lnTo>
                <a:cubicBezTo>
                  <a:pt x="7257" y="5691455"/>
                  <a:pt x="7506" y="5585492"/>
                  <a:pt x="13352" y="5476692"/>
                </a:cubicBezTo>
                <a:lnTo>
                  <a:pt x="21882" y="5346809"/>
                </a:lnTo>
                <a:lnTo>
                  <a:pt x="22064" y="5339439"/>
                </a:lnTo>
                <a:lnTo>
                  <a:pt x="29601" y="5166357"/>
                </a:lnTo>
                <a:lnTo>
                  <a:pt x="30143" y="5151877"/>
                </a:lnTo>
                <a:cubicBezTo>
                  <a:pt x="30018" y="5125783"/>
                  <a:pt x="30111" y="5102484"/>
                  <a:pt x="30346" y="5081409"/>
                </a:cubicBezTo>
                <a:lnTo>
                  <a:pt x="30433" y="5076663"/>
                </a:lnTo>
                <a:lnTo>
                  <a:pt x="30143" y="4963804"/>
                </a:lnTo>
                <a:cubicBezTo>
                  <a:pt x="27040" y="4910138"/>
                  <a:pt x="27067" y="4856021"/>
                  <a:pt x="28459" y="4800989"/>
                </a:cubicBezTo>
                <a:lnTo>
                  <a:pt x="30399" y="4750796"/>
                </a:lnTo>
                <a:lnTo>
                  <a:pt x="31514" y="4666872"/>
                </a:lnTo>
                <a:lnTo>
                  <a:pt x="34697" y="4639551"/>
                </a:lnTo>
                <a:lnTo>
                  <a:pt x="34963" y="4632686"/>
                </a:lnTo>
                <a:cubicBezTo>
                  <a:pt x="37318" y="4575362"/>
                  <a:pt x="39271" y="4516661"/>
                  <a:pt x="39056" y="4456118"/>
                </a:cubicBezTo>
                <a:lnTo>
                  <a:pt x="36996" y="4412759"/>
                </a:lnTo>
                <a:lnTo>
                  <a:pt x="30143" y="4388188"/>
                </a:lnTo>
                <a:cubicBezTo>
                  <a:pt x="7389" y="4328002"/>
                  <a:pt x="11492" y="4256950"/>
                  <a:pt x="19232" y="4188739"/>
                </a:cubicBezTo>
                <a:lnTo>
                  <a:pt x="23985" y="4147809"/>
                </a:lnTo>
                <a:lnTo>
                  <a:pt x="23690" y="4087290"/>
                </a:lnTo>
                <a:lnTo>
                  <a:pt x="29097" y="3984687"/>
                </a:lnTo>
                <a:lnTo>
                  <a:pt x="28035" y="3962690"/>
                </a:lnTo>
                <a:cubicBezTo>
                  <a:pt x="28525" y="3945828"/>
                  <a:pt x="30052" y="3926691"/>
                  <a:pt x="32148" y="3905387"/>
                </a:cubicBezTo>
                <a:lnTo>
                  <a:pt x="34754" y="3881032"/>
                </a:lnTo>
                <a:lnTo>
                  <a:pt x="39206" y="3802233"/>
                </a:lnTo>
                <a:cubicBezTo>
                  <a:pt x="39778" y="3763353"/>
                  <a:pt x="37619" y="3728800"/>
                  <a:pt x="30143" y="3698588"/>
                </a:cubicBezTo>
                <a:cubicBezTo>
                  <a:pt x="7714" y="3607954"/>
                  <a:pt x="33117" y="3482508"/>
                  <a:pt x="36579" y="3365983"/>
                </a:cubicBezTo>
                <a:lnTo>
                  <a:pt x="36510" y="3356621"/>
                </a:lnTo>
                <a:lnTo>
                  <a:pt x="30143" y="3311044"/>
                </a:lnTo>
                <a:cubicBezTo>
                  <a:pt x="14271" y="3224157"/>
                  <a:pt x="11445" y="3149243"/>
                  <a:pt x="14856" y="3082749"/>
                </a:cubicBezTo>
                <a:lnTo>
                  <a:pt x="22229" y="3005366"/>
                </a:lnTo>
                <a:lnTo>
                  <a:pt x="27244" y="2895198"/>
                </a:lnTo>
                <a:cubicBezTo>
                  <a:pt x="29143" y="2848776"/>
                  <a:pt x="30527" y="2799531"/>
                  <a:pt x="30143" y="2746826"/>
                </a:cubicBezTo>
                <a:lnTo>
                  <a:pt x="36784" y="2638240"/>
                </a:lnTo>
                <a:lnTo>
                  <a:pt x="30143" y="2615745"/>
                </a:lnTo>
                <a:cubicBezTo>
                  <a:pt x="-20952" y="2495890"/>
                  <a:pt x="17898" y="2340273"/>
                  <a:pt x="37923" y="2201958"/>
                </a:cubicBezTo>
                <a:lnTo>
                  <a:pt x="42734" y="2158379"/>
                </a:lnTo>
                <a:lnTo>
                  <a:pt x="30143" y="2114218"/>
                </a:lnTo>
                <a:cubicBezTo>
                  <a:pt x="2269" y="2040950"/>
                  <a:pt x="-2735" y="1972014"/>
                  <a:pt x="1162" y="1906697"/>
                </a:cubicBezTo>
                <a:lnTo>
                  <a:pt x="6289" y="1854885"/>
                </a:lnTo>
                <a:lnTo>
                  <a:pt x="8053" y="1809168"/>
                </a:lnTo>
                <a:cubicBezTo>
                  <a:pt x="9832" y="1790244"/>
                  <a:pt x="12470" y="1771472"/>
                  <a:pt x="15415" y="1752867"/>
                </a:cubicBezTo>
                <a:lnTo>
                  <a:pt x="30925" y="1652561"/>
                </a:lnTo>
                <a:lnTo>
                  <a:pt x="30143" y="1606992"/>
                </a:lnTo>
                <a:cubicBezTo>
                  <a:pt x="28397" y="1588584"/>
                  <a:pt x="27931" y="1568665"/>
                  <a:pt x="28348" y="1547550"/>
                </a:cubicBezTo>
                <a:lnTo>
                  <a:pt x="29206" y="1531212"/>
                </a:lnTo>
                <a:lnTo>
                  <a:pt x="23637" y="1487282"/>
                </a:lnTo>
                <a:cubicBezTo>
                  <a:pt x="16479" y="1367166"/>
                  <a:pt x="59638" y="1246041"/>
                  <a:pt x="30143" y="1156757"/>
                </a:cubicBezTo>
                <a:cubicBezTo>
                  <a:pt x="21716" y="1131248"/>
                  <a:pt x="18318" y="1090735"/>
                  <a:pt x="17757" y="1041370"/>
                </a:cubicBezTo>
                <a:lnTo>
                  <a:pt x="18463" y="985697"/>
                </a:lnTo>
                <a:lnTo>
                  <a:pt x="16239" y="975915"/>
                </a:lnTo>
                <a:cubicBezTo>
                  <a:pt x="13541" y="957312"/>
                  <a:pt x="12597" y="940330"/>
                  <a:pt x="12862" y="924477"/>
                </a:cubicBezTo>
                <a:lnTo>
                  <a:pt x="23640" y="845857"/>
                </a:lnTo>
                <a:lnTo>
                  <a:pt x="30907" y="688163"/>
                </a:lnTo>
                <a:lnTo>
                  <a:pt x="31375" y="662715"/>
                </a:lnTo>
                <a:lnTo>
                  <a:pt x="30143" y="655230"/>
                </a:lnTo>
                <a:cubicBezTo>
                  <a:pt x="20345" y="615334"/>
                  <a:pt x="17924" y="569960"/>
                  <a:pt x="19185" y="520814"/>
                </a:cubicBezTo>
                <a:lnTo>
                  <a:pt x="26662" y="415314"/>
                </a:lnTo>
                <a:lnTo>
                  <a:pt x="25635" y="383217"/>
                </a:lnTo>
                <a:cubicBezTo>
                  <a:pt x="25461" y="243905"/>
                  <a:pt x="35455" y="113017"/>
                  <a:pt x="30143" y="22622"/>
                </a:cubicBezTo>
                <a:cubicBezTo>
                  <a:pt x="90096" y="13526"/>
                  <a:pt x="146841" y="12585"/>
                  <a:pt x="200495" y="15390"/>
                </a:cubicBezTo>
                <a:lnTo>
                  <a:pt x="324102" y="27794"/>
                </a:lnTo>
                <a:lnTo>
                  <a:pt x="329634" y="27979"/>
                </a:lnTo>
                <a:cubicBezTo>
                  <a:pt x="398332" y="30204"/>
                  <a:pt x="468106" y="31425"/>
                  <a:pt x="551798" y="27886"/>
                </a:cubicBezTo>
                <a:lnTo>
                  <a:pt x="592464" y="25476"/>
                </a:lnTo>
                <a:lnTo>
                  <a:pt x="603122" y="22622"/>
                </a:lnTo>
                <a:cubicBezTo>
                  <a:pt x="639294" y="8191"/>
                  <a:pt x="679641" y="1916"/>
                  <a:pt x="723201" y="386"/>
                </a:cubicBezTo>
                <a:close/>
              </a:path>
            </a:pathLst>
          </a:custGeom>
        </p:spPr>
      </p:pic>
      <p:sp>
        <p:nvSpPr>
          <p:cNvPr id="3" name="Content Placeholder 2">
            <a:extLst>
              <a:ext uri="{FF2B5EF4-FFF2-40B4-BE49-F238E27FC236}">
                <a16:creationId xmlns:a16="http://schemas.microsoft.com/office/drawing/2014/main" id="{D88B921E-E3D0-8F3D-059B-8BE5927B741E}"/>
              </a:ext>
            </a:extLst>
          </p:cNvPr>
          <p:cNvSpPr>
            <a:spLocks noGrp="1"/>
          </p:cNvSpPr>
          <p:nvPr>
            <p:ph idx="1"/>
          </p:nvPr>
        </p:nvSpPr>
        <p:spPr>
          <a:xfrm>
            <a:off x="4692316" y="2071315"/>
            <a:ext cx="7387389" cy="4690431"/>
          </a:xfrm>
        </p:spPr>
        <p:txBody>
          <a:bodyPr anchor="t">
            <a:normAutofit fontScale="92500" lnSpcReduction="20000"/>
          </a:bodyPr>
          <a:lstStyle/>
          <a:p>
            <a:r>
              <a:rPr lang="en-US" sz="2200" dirty="0"/>
              <a:t>Diagnosis is done behaviorally, and misdiagnosis is common (~40%, usually for TBI) (</a:t>
            </a:r>
            <a:r>
              <a:rPr lang="en-US" sz="2200" dirty="0">
                <a:hlinkClick r:id="rId3"/>
              </a:rPr>
              <a:t>Childs, 1993</a:t>
            </a:r>
            <a:r>
              <a:rPr lang="en-US" sz="2200" dirty="0"/>
              <a:t>).</a:t>
            </a:r>
          </a:p>
          <a:p>
            <a:r>
              <a:rPr lang="en-US" sz="2200" dirty="0"/>
              <a:t>Common causes of misdiagnosis via behavioral assessment is failure to detect purposeful eye movement (</a:t>
            </a:r>
            <a:r>
              <a:rPr lang="en-US" sz="2200" dirty="0" err="1">
                <a:hlinkClick r:id="rId4"/>
              </a:rPr>
              <a:t>Schnackers</a:t>
            </a:r>
            <a:r>
              <a:rPr lang="en-US" sz="2200" dirty="0">
                <a:hlinkClick r:id="rId4"/>
              </a:rPr>
              <a:t>, 2009</a:t>
            </a:r>
            <a:r>
              <a:rPr lang="en-US" sz="2200" dirty="0"/>
              <a:t>).  Best practices include morning assessments, use of mirrors, involving family (</a:t>
            </a:r>
            <a:r>
              <a:rPr lang="en-US" sz="2200" dirty="0">
                <a:hlinkClick r:id="rId5"/>
              </a:rPr>
              <a:t>Goss, 2022</a:t>
            </a:r>
            <a:r>
              <a:rPr lang="en-US" sz="2200" dirty="0"/>
              <a:t>). </a:t>
            </a:r>
          </a:p>
          <a:p>
            <a:r>
              <a:rPr lang="en-US" sz="2200" dirty="0"/>
              <a:t>Even when behavioral assessment is done correctly, studies began to reveal that many patients were “covertly aware,” able to respond to commands but only via neuroimaging (</a:t>
            </a:r>
            <a:r>
              <a:rPr lang="en-US" sz="2200" dirty="0">
                <a:hlinkClick r:id="rId6"/>
              </a:rPr>
              <a:t>Monti, 2010</a:t>
            </a:r>
            <a:r>
              <a:rPr lang="en-US" sz="2200" dirty="0"/>
              <a:t>).  </a:t>
            </a:r>
          </a:p>
          <a:p>
            <a:r>
              <a:rPr lang="en-US" sz="2200" dirty="0"/>
              <a:t>Best practice for diagnosis now includes behavioral, imaging, and EEG (</a:t>
            </a:r>
            <a:r>
              <a:rPr lang="en-US" sz="2200" dirty="0" err="1">
                <a:hlinkClick r:id="rId7"/>
              </a:rPr>
              <a:t>Edlow</a:t>
            </a:r>
            <a:r>
              <a:rPr lang="en-US" sz="2200" dirty="0">
                <a:hlinkClick r:id="rId7"/>
              </a:rPr>
              <a:t>, 2020</a:t>
            </a:r>
            <a:r>
              <a:rPr lang="en-US" sz="2200" dirty="0"/>
              <a:t>).  </a:t>
            </a:r>
          </a:p>
          <a:p>
            <a:r>
              <a:rPr lang="en-US" sz="2200" dirty="0"/>
              <a:t>The Adaptive Recovery Index is a promising new approach for determining possibility for recovering consciousness in a patient with severe brain injury (</a:t>
            </a:r>
            <a:r>
              <a:rPr lang="en-US" sz="2200" dirty="0">
                <a:hlinkClick r:id="rId8"/>
              </a:rPr>
              <a:t>Duclos, 2022</a:t>
            </a:r>
            <a:r>
              <a:rPr lang="en-US" sz="2200" dirty="0"/>
              <a:t>).</a:t>
            </a:r>
          </a:p>
          <a:p>
            <a:r>
              <a:rPr lang="en-US" sz="2200" dirty="0"/>
              <a:t>Older prognostic thresholds for “permanent” VS (3 </a:t>
            </a:r>
            <a:r>
              <a:rPr lang="en-US" sz="2200" dirty="0" err="1"/>
              <a:t>mo</a:t>
            </a:r>
            <a:r>
              <a:rPr lang="en-US" sz="2200" dirty="0"/>
              <a:t> after anoxic, 12 months after TBI) have proven unreliable.  AAN recommends saying “chronic” instead (</a:t>
            </a:r>
            <a:r>
              <a:rPr lang="en-US" sz="2200" dirty="0" err="1">
                <a:hlinkClick r:id="rId9"/>
              </a:rPr>
              <a:t>Giacino</a:t>
            </a:r>
            <a:r>
              <a:rPr lang="en-US" sz="2200" dirty="0">
                <a:hlinkClick r:id="rId9"/>
              </a:rPr>
              <a:t>, 2018</a:t>
            </a:r>
            <a:r>
              <a:rPr lang="en-US" sz="2200" dirty="0"/>
              <a:t>).</a:t>
            </a:r>
          </a:p>
          <a:p>
            <a:endParaRPr lang="en-US" sz="1500" dirty="0"/>
          </a:p>
        </p:txBody>
      </p:sp>
    </p:spTree>
    <p:extLst>
      <p:ext uri="{BB962C8B-B14F-4D97-AF65-F5344CB8AC3E}">
        <p14:creationId xmlns:p14="http://schemas.microsoft.com/office/powerpoint/2010/main" val="35193710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EE064ED5-11DB-3583-39E4-F884698BAFE2}"/>
              </a:ext>
            </a:extLst>
          </p:cNvPr>
          <p:cNvSpPr>
            <a:spLocks noGrp="1"/>
          </p:cNvSpPr>
          <p:nvPr>
            <p:ph type="title"/>
          </p:nvPr>
        </p:nvSpPr>
        <p:spPr>
          <a:xfrm>
            <a:off x="838200" y="365125"/>
            <a:ext cx="10515600" cy="1325563"/>
          </a:xfrm>
        </p:spPr>
        <p:txBody>
          <a:bodyPr>
            <a:normAutofit/>
          </a:bodyPr>
          <a:lstStyle/>
          <a:p>
            <a:r>
              <a:rPr lang="en-US" dirty="0"/>
              <a:t>Treatment vs Comfort</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D65EA5D9-63D3-5F26-BB56-4944C1C33B5D}"/>
              </a:ext>
            </a:extLst>
          </p:cNvPr>
          <p:cNvSpPr>
            <a:spLocks noGrp="1"/>
          </p:cNvSpPr>
          <p:nvPr>
            <p:ph idx="1"/>
          </p:nvPr>
        </p:nvSpPr>
        <p:spPr>
          <a:xfrm>
            <a:off x="838200" y="1825625"/>
            <a:ext cx="10515600" cy="4351338"/>
          </a:xfrm>
        </p:spPr>
        <p:txBody>
          <a:bodyPr>
            <a:normAutofit fontScale="85000" lnSpcReduction="20000"/>
          </a:bodyPr>
          <a:lstStyle/>
          <a:p>
            <a:r>
              <a:rPr lang="en-US" dirty="0"/>
              <a:t>A dilemma arises between prognostic clarity and the “window of opportunity” to withdraw life-sustaining treatment from a highly dependent patient (</a:t>
            </a:r>
            <a:r>
              <a:rPr lang="en-US" dirty="0">
                <a:hlinkClick r:id="rId2"/>
              </a:rPr>
              <a:t>Kitzinger, 2012</a:t>
            </a:r>
            <a:r>
              <a:rPr lang="en-US" dirty="0"/>
              <a:t>).</a:t>
            </a:r>
          </a:p>
          <a:p>
            <a:r>
              <a:rPr lang="en-US" dirty="0"/>
              <a:t>Treatment:</a:t>
            </a:r>
          </a:p>
          <a:p>
            <a:pPr lvl="1"/>
            <a:r>
              <a:rPr lang="en-US" dirty="0"/>
              <a:t>Continuing LST (usually trach/PEG).</a:t>
            </a:r>
          </a:p>
          <a:p>
            <a:pPr lvl="1"/>
            <a:r>
              <a:rPr lang="en-US" dirty="0"/>
              <a:t>Amantadine (</a:t>
            </a:r>
            <a:r>
              <a:rPr lang="en-US" dirty="0" err="1">
                <a:hlinkClick r:id="rId3"/>
              </a:rPr>
              <a:t>Giacino</a:t>
            </a:r>
            <a:r>
              <a:rPr lang="en-US" dirty="0">
                <a:hlinkClick r:id="rId3"/>
              </a:rPr>
              <a:t>, 2012</a:t>
            </a:r>
            <a:r>
              <a:rPr lang="en-US" dirty="0"/>
              <a:t>).</a:t>
            </a:r>
          </a:p>
          <a:p>
            <a:pPr lvl="1"/>
            <a:r>
              <a:rPr lang="en-US" dirty="0"/>
              <a:t>DBS: proof of principle study showing improvement in attentive responsiveness, limb control, oral feeding, and spoken language (</a:t>
            </a:r>
            <a:r>
              <a:rPr lang="en-US" dirty="0">
                <a:hlinkClick r:id="rId4"/>
              </a:rPr>
              <a:t>Schiff et al 2009</a:t>
            </a:r>
            <a:r>
              <a:rPr lang="en-US" dirty="0"/>
              <a:t>).</a:t>
            </a:r>
          </a:p>
          <a:p>
            <a:r>
              <a:rPr lang="en-US" dirty="0"/>
              <a:t>Concern about “halfway technology,” raising consciousness just enough to make patients more aware of their poor situation.</a:t>
            </a:r>
          </a:p>
          <a:p>
            <a:r>
              <a:rPr lang="en-US" dirty="0"/>
              <a:t>Comfort:</a:t>
            </a:r>
          </a:p>
          <a:p>
            <a:pPr lvl="1"/>
            <a:r>
              <a:rPr lang="en-US" dirty="0"/>
              <a:t>Withdrawing LST (usually a vent if within the “window of opportunity”).</a:t>
            </a:r>
          </a:p>
          <a:p>
            <a:pPr lvl="1"/>
            <a:r>
              <a:rPr lang="en-US" dirty="0"/>
              <a:t>Organ procurement process: DCD only.  Can only be discussed </a:t>
            </a:r>
            <a:r>
              <a:rPr lang="en-US" i="1" dirty="0"/>
              <a:t>after </a:t>
            </a:r>
            <a:r>
              <a:rPr lang="en-US" dirty="0"/>
              <a:t>a decision to withdraw or before IF raised by family.</a:t>
            </a:r>
          </a:p>
        </p:txBody>
      </p:sp>
    </p:spTree>
    <p:extLst>
      <p:ext uri="{BB962C8B-B14F-4D97-AF65-F5344CB8AC3E}">
        <p14:creationId xmlns:p14="http://schemas.microsoft.com/office/powerpoint/2010/main" val="26769444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3E01D632-B93A-69F2-0D3E-79765682EF7F}"/>
              </a:ext>
            </a:extLst>
          </p:cNvPr>
          <p:cNvSpPr>
            <a:spLocks noGrp="1"/>
          </p:cNvSpPr>
          <p:nvPr>
            <p:ph type="title"/>
          </p:nvPr>
        </p:nvSpPr>
        <p:spPr>
          <a:xfrm>
            <a:off x="838200" y="365125"/>
            <a:ext cx="10515600" cy="1325563"/>
          </a:xfrm>
        </p:spPr>
        <p:txBody>
          <a:bodyPr>
            <a:normAutofit/>
          </a:bodyPr>
          <a:lstStyle/>
          <a:p>
            <a:r>
              <a:rPr lang="en-US" dirty="0"/>
              <a:t>Communicating with surrogates</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957F80B8-E746-F189-0ABF-AB0B77E1D989}"/>
              </a:ext>
            </a:extLst>
          </p:cNvPr>
          <p:cNvSpPr>
            <a:spLocks noGrp="1"/>
          </p:cNvSpPr>
          <p:nvPr>
            <p:ph idx="1"/>
          </p:nvPr>
        </p:nvSpPr>
        <p:spPr>
          <a:xfrm>
            <a:off x="838200" y="1825625"/>
            <a:ext cx="10515600" cy="4351338"/>
          </a:xfrm>
        </p:spPr>
        <p:txBody>
          <a:bodyPr>
            <a:normAutofit fontScale="92500" lnSpcReduction="10000"/>
          </a:bodyPr>
          <a:lstStyle/>
          <a:p>
            <a:r>
              <a:rPr lang="en-US" dirty="0"/>
              <a:t>Communicate uncertainty where it exists.</a:t>
            </a:r>
          </a:p>
          <a:p>
            <a:r>
              <a:rPr lang="en-US" dirty="0"/>
              <a:t>Avoid perpetuating traditional understanding of VS as </a:t>
            </a:r>
            <a:r>
              <a:rPr lang="en-US" i="1" dirty="0"/>
              <a:t>permanent, </a:t>
            </a:r>
            <a:r>
              <a:rPr lang="en-US" dirty="0"/>
              <a:t>which may lead to early withdrawal of LST. </a:t>
            </a:r>
          </a:p>
          <a:p>
            <a:r>
              <a:rPr lang="en-US" dirty="0"/>
              <a:t>Avoiding statements of universally poor prognosis when discussing goals of care with surrogates.</a:t>
            </a:r>
          </a:p>
          <a:p>
            <a:r>
              <a:rPr lang="en-US" dirty="0"/>
              <a:t>Acknowledge own uncertainty.</a:t>
            </a:r>
          </a:p>
          <a:p>
            <a:r>
              <a:rPr lang="en-US" dirty="0"/>
              <a:t>Communicate uncertainty with bracketed range (best case vs worse case).</a:t>
            </a:r>
          </a:p>
          <a:p>
            <a:r>
              <a:rPr lang="en-US" dirty="0"/>
              <a:t>Be specific about what “meaningful recovery” means to surrogates.</a:t>
            </a:r>
          </a:p>
          <a:p>
            <a:r>
              <a:rPr lang="en-US" dirty="0"/>
              <a:t>Ethical question: Should the possible detection of covert awareness be stated to surrogates when imaging is not available to do the testing?</a:t>
            </a:r>
          </a:p>
        </p:txBody>
      </p:sp>
    </p:spTree>
    <p:extLst>
      <p:ext uri="{BB962C8B-B14F-4D97-AF65-F5344CB8AC3E}">
        <p14:creationId xmlns:p14="http://schemas.microsoft.com/office/powerpoint/2010/main" val="11240128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A67426A-20D0-AA6A-0EED-1EBD10EB47E1}"/>
              </a:ext>
            </a:extLst>
          </p:cNvPr>
          <p:cNvSpPr>
            <a:spLocks noGrp="1"/>
          </p:cNvSpPr>
          <p:nvPr>
            <p:ph type="title"/>
          </p:nvPr>
        </p:nvSpPr>
        <p:spPr>
          <a:xfrm>
            <a:off x="838200" y="365125"/>
            <a:ext cx="10515600" cy="1325563"/>
          </a:xfrm>
        </p:spPr>
        <p:txBody>
          <a:bodyPr>
            <a:normAutofit/>
          </a:bodyPr>
          <a:lstStyle/>
          <a:p>
            <a:r>
              <a:rPr lang="en-US" sz="5400"/>
              <a:t>Communicating with patient</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CBB610C5-DC54-EFDC-980F-00F9DAD12FA7}"/>
              </a:ext>
            </a:extLst>
          </p:cNvPr>
          <p:cNvSpPr>
            <a:spLocks noGrp="1"/>
          </p:cNvSpPr>
          <p:nvPr>
            <p:ph idx="1"/>
          </p:nvPr>
        </p:nvSpPr>
        <p:spPr>
          <a:xfrm>
            <a:off x="838200" y="1929384"/>
            <a:ext cx="10515600" cy="4251960"/>
          </a:xfrm>
        </p:spPr>
        <p:txBody>
          <a:bodyPr>
            <a:normAutofit/>
          </a:bodyPr>
          <a:lstStyle/>
          <a:p>
            <a:pPr marL="0" marR="0" lvl="0" indent="0">
              <a:spcBef>
                <a:spcPts val="0"/>
              </a:spcBef>
              <a:buNone/>
            </a:pPr>
            <a:r>
              <a:rPr lang="en-US" sz="2000" u="sng" dirty="0">
                <a:effectLst/>
                <a:ea typeface="Calibri" panose="020F0502020204030204" pitchFamily="34" charset="0"/>
                <a:cs typeface="Times New Roman" panose="02020603050405020304" pitchFamily="18" charset="0"/>
              </a:rPr>
              <a:t>How to ask:</a:t>
            </a:r>
          </a:p>
          <a:p>
            <a:pPr marL="342900" marR="0" lvl="0" indent="-342900">
              <a:spcBef>
                <a:spcPts val="0"/>
              </a:spcBef>
              <a:buFont typeface="+mj-lt"/>
              <a:buAutoNum type="arabicPeriod"/>
            </a:pPr>
            <a:r>
              <a:rPr lang="en-US" sz="2000" dirty="0">
                <a:effectLst/>
                <a:ea typeface="Calibri" panose="020F0502020204030204" pitchFamily="34" charset="0"/>
                <a:cs typeface="Times New Roman" panose="02020603050405020304" pitchFamily="18" charset="0"/>
              </a:rPr>
              <a:t>Standardize system (one blink for “yes,” two blinks for “no”).</a:t>
            </a:r>
          </a:p>
          <a:p>
            <a:pPr marL="342900" marR="0" lvl="0" indent="-342900">
              <a:spcBef>
                <a:spcPts val="0"/>
              </a:spcBef>
              <a:buFont typeface="+mj-lt"/>
              <a:buAutoNum type="arabicPeriod"/>
            </a:pPr>
            <a:r>
              <a:rPr lang="en-US" sz="2000" dirty="0">
                <a:effectLst/>
                <a:ea typeface="Calibri" panose="020F0502020204030204" pitchFamily="34" charset="0"/>
                <a:cs typeface="Times New Roman" panose="02020603050405020304" pitchFamily="18" charset="0"/>
              </a:rPr>
              <a:t>Attempt to establish a “timeout needed” signal (e.g., a sustained 5 second blink) for the patient to give during questioning.  </a:t>
            </a:r>
          </a:p>
          <a:p>
            <a:pPr marL="342900" marR="0" lvl="0" indent="-342900">
              <a:spcBef>
                <a:spcPts val="0"/>
              </a:spcBef>
              <a:buFont typeface="+mj-lt"/>
              <a:buAutoNum type="arabicPeriod"/>
            </a:pPr>
            <a:r>
              <a:rPr lang="en-US" sz="2000" dirty="0">
                <a:ea typeface="Calibri" panose="020F0502020204030204" pitchFamily="34" charset="0"/>
                <a:cs typeface="Times New Roman" panose="02020603050405020304" pitchFamily="18" charset="0"/>
              </a:rPr>
              <a:t>Establish reliability by </a:t>
            </a:r>
            <a:r>
              <a:rPr lang="en-US" sz="2000" dirty="0">
                <a:effectLst/>
                <a:ea typeface="Calibri" panose="020F0502020204030204" pitchFamily="34" charset="0"/>
                <a:cs typeface="Times New Roman" panose="02020603050405020304" pitchFamily="18" charset="0"/>
              </a:rPr>
              <a:t>asking the patient questions we know the answers to (“Are you in the hospital?”, “Are you in Michigan?”).  </a:t>
            </a:r>
          </a:p>
          <a:p>
            <a:pPr marL="342900" marR="0" lvl="0" indent="-342900">
              <a:spcBef>
                <a:spcPts val="0"/>
              </a:spcBef>
              <a:buFont typeface="+mj-lt"/>
              <a:buAutoNum type="arabicPeriod"/>
            </a:pPr>
            <a:r>
              <a:rPr lang="en-US" sz="2000" dirty="0">
                <a:effectLst/>
                <a:ea typeface="Calibri" panose="020F0502020204030204" pitchFamily="34" charset="0"/>
                <a:cs typeface="Times New Roman" panose="02020603050405020304" pitchFamily="18" charset="0"/>
              </a:rPr>
              <a:t>Finally, the patient may be asked direct questions about preferences related to treatment.  </a:t>
            </a:r>
          </a:p>
          <a:p>
            <a:pPr marL="0" marR="0" lvl="0" indent="0">
              <a:spcBef>
                <a:spcPts val="0"/>
              </a:spcBef>
              <a:buNone/>
            </a:pPr>
            <a:r>
              <a:rPr lang="en-US" sz="2000" u="sng" dirty="0">
                <a:ea typeface="Calibri" panose="020F0502020204030204" pitchFamily="34" charset="0"/>
                <a:cs typeface="Times New Roman" panose="02020603050405020304" pitchFamily="18" charset="0"/>
              </a:rPr>
              <a:t>What to ask about:</a:t>
            </a:r>
          </a:p>
          <a:p>
            <a:pPr marL="342900" indent="-342900">
              <a:spcBef>
                <a:spcPts val="0"/>
              </a:spcBef>
              <a:buFont typeface="+mj-lt"/>
              <a:buAutoNum type="arabicPeriod"/>
            </a:pPr>
            <a:r>
              <a:rPr lang="en-US" sz="2000" dirty="0"/>
              <a:t>Low risk: Are you in pain?</a:t>
            </a:r>
          </a:p>
          <a:p>
            <a:pPr marL="342900" indent="-342900">
              <a:spcBef>
                <a:spcPts val="0"/>
              </a:spcBef>
              <a:buFont typeface="+mj-lt"/>
              <a:buAutoNum type="arabicPeriod"/>
            </a:pPr>
            <a:r>
              <a:rPr lang="en-US" sz="2000" dirty="0"/>
              <a:t>Medium risk: Do you want X to be your decision maker?</a:t>
            </a:r>
          </a:p>
          <a:p>
            <a:pPr marL="342900" indent="-342900">
              <a:spcBef>
                <a:spcPts val="0"/>
              </a:spcBef>
              <a:buFont typeface="+mj-lt"/>
              <a:buAutoNum type="arabicPeriod"/>
            </a:pPr>
            <a:r>
              <a:rPr lang="en-US" sz="2000" dirty="0"/>
              <a:t>High risk: Do you want to withdraw LST? (</a:t>
            </a:r>
            <a:r>
              <a:rPr lang="en-US" sz="2000" dirty="0">
                <a:hlinkClick r:id="rId2"/>
              </a:rPr>
              <a:t>Peterson, 2010</a:t>
            </a:r>
            <a:r>
              <a:rPr lang="en-US" sz="2000" dirty="0"/>
              <a:t>).</a:t>
            </a:r>
          </a:p>
          <a:p>
            <a:pPr marL="0" indent="0">
              <a:spcBef>
                <a:spcPts val="0"/>
              </a:spcBef>
              <a:buNone/>
            </a:pPr>
            <a:r>
              <a:rPr lang="en-US" sz="2000" u="sng" dirty="0"/>
              <a:t>How to interpret (consent/assent):</a:t>
            </a:r>
          </a:p>
          <a:p>
            <a:pPr marL="342900" indent="-342900">
              <a:spcBef>
                <a:spcPts val="0"/>
              </a:spcBef>
              <a:buFont typeface="+mj-lt"/>
              <a:buAutoNum type="arabicPeriod"/>
            </a:pPr>
            <a:r>
              <a:rPr lang="en-US" sz="2000" dirty="0"/>
              <a:t>Reliable binary responses sufficient for </a:t>
            </a:r>
            <a:r>
              <a:rPr lang="en-US" sz="2000" b="1" dirty="0"/>
              <a:t>consent</a:t>
            </a:r>
            <a:r>
              <a:rPr lang="en-US" sz="2000" dirty="0"/>
              <a:t> in low/medium risk decisions.</a:t>
            </a:r>
          </a:p>
          <a:p>
            <a:pPr marL="342900" indent="-342900">
              <a:spcBef>
                <a:spcPts val="0"/>
              </a:spcBef>
              <a:buFont typeface="+mj-lt"/>
              <a:buAutoNum type="arabicPeriod"/>
            </a:pPr>
            <a:r>
              <a:rPr lang="en-US" sz="2000" dirty="0"/>
              <a:t>Reliable binary responses sufficient for </a:t>
            </a:r>
            <a:r>
              <a:rPr lang="en-US" sz="2000" b="1" dirty="0"/>
              <a:t>assent</a:t>
            </a:r>
            <a:r>
              <a:rPr lang="en-US" sz="2000" dirty="0"/>
              <a:t> in high-risk decisions (code status, comfort care) to aid/relieve surrogate burden.</a:t>
            </a:r>
          </a:p>
          <a:p>
            <a:pPr marL="0" indent="0">
              <a:buNone/>
            </a:pPr>
            <a:endParaRPr lang="en-US" sz="2000" dirty="0"/>
          </a:p>
          <a:p>
            <a:pPr marL="0" marR="0" lvl="0" indent="0">
              <a:spcBef>
                <a:spcPts val="0"/>
              </a:spcBef>
              <a:spcAft>
                <a:spcPts val="800"/>
              </a:spcAft>
              <a:buNone/>
            </a:pPr>
            <a:endParaRPr lang="en-US" sz="2000" dirty="0"/>
          </a:p>
        </p:txBody>
      </p:sp>
    </p:spTree>
    <p:extLst>
      <p:ext uri="{BB962C8B-B14F-4D97-AF65-F5344CB8AC3E}">
        <p14:creationId xmlns:p14="http://schemas.microsoft.com/office/powerpoint/2010/main" val="1974693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566</TotalTime>
  <Words>782</Words>
  <Application>Microsoft Office PowerPoint</Application>
  <PresentationFormat>Widescreen</PresentationFormat>
  <Paragraphs>48</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Brain Injury and Disorders of Consciousness</vt:lpstr>
      <vt:lpstr>PowerPoint Presentation</vt:lpstr>
      <vt:lpstr>PowerPoint Presentation</vt:lpstr>
      <vt:lpstr>PowerPoint Presentation</vt:lpstr>
      <vt:lpstr>Diagnosis and Prognosis</vt:lpstr>
      <vt:lpstr>Treatment vs Comfort</vt:lpstr>
      <vt:lpstr>Communicating with surrogates</vt:lpstr>
      <vt:lpstr>Communicating with patient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Abram Brummett</dc:creator>
  <cp:lastModifiedBy>Abram Brummett</cp:lastModifiedBy>
  <cp:revision>8</cp:revision>
  <dcterms:created xsi:type="dcterms:W3CDTF">2024-01-02T18:04:24Z</dcterms:created>
  <dcterms:modified xsi:type="dcterms:W3CDTF">2024-01-09T22:49:59Z</dcterms:modified>
</cp:coreProperties>
</file>