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72" d="100"/>
          <a:sy n="72" d="100"/>
        </p:scale>
        <p:origin x="5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-1" y="0"/>
            <a:ext cx="10270435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Clinical Impact Of Serum Lactate And Capillary Filling In Acute Kidney Injury Pediatric Patients Undergoing Cardiovascular Surgery</a:t>
            </a:r>
            <a:endParaRPr lang="es-CO" sz="2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2214" y="1009283"/>
            <a:ext cx="11838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Determine the clinical impact of prolonged capillary filling and elevated serum lactate as a risk factor in acute kidney injury in </a:t>
            </a:r>
            <a:r>
              <a:rPr lang="en-GB" dirty="0" err="1">
                <a:solidFill>
                  <a:schemeClr val="bg1"/>
                </a:solidFill>
              </a:rPr>
              <a:t>pediatric</a:t>
            </a:r>
            <a:r>
              <a:rPr lang="en-GB" dirty="0">
                <a:solidFill>
                  <a:schemeClr val="bg1"/>
                </a:solidFill>
              </a:rPr>
              <a:t> patients undergoing cardiovascular surgery.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OUTCOMES:</a:t>
            </a:r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Restrepo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Elevated serum lactate at 6-12 hours postoperatively, and prolonged capillary filling are risk factors in development of AKI in pediatric patients who underwent cardiovascular surgery.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Freeform: Shape 46">
            <a:extLst>
              <a:ext uri="{FF2B5EF4-FFF2-40B4-BE49-F238E27FC236}">
                <a16:creationId xmlns:a16="http://schemas.microsoft.com/office/drawing/2014/main" id="{204DF8E9-88A8-4FBE-99D1-A5587987763C}"/>
              </a:ext>
            </a:extLst>
          </p:cNvPr>
          <p:cNvSpPr/>
          <p:nvPr/>
        </p:nvSpPr>
        <p:spPr>
          <a:xfrm>
            <a:off x="854391" y="3296146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6CD47C0-55C0-4E26-8F3A-085588EE66DB}"/>
              </a:ext>
            </a:extLst>
          </p:cNvPr>
          <p:cNvSpPr/>
          <p:nvPr/>
        </p:nvSpPr>
        <p:spPr>
          <a:xfrm>
            <a:off x="2469045" y="3071271"/>
            <a:ext cx="1720800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25 Patients  with AKI</a:t>
            </a:r>
          </a:p>
        </p:txBody>
      </p:sp>
      <p:sp>
        <p:nvSpPr>
          <p:cNvPr id="11" name="Rectangle 55">
            <a:extLst>
              <a:ext uri="{FF2B5EF4-FFF2-40B4-BE49-F238E27FC236}">
                <a16:creationId xmlns:a16="http://schemas.microsoft.com/office/drawing/2014/main" id="{FFD01C1E-087F-40AB-83F6-98A05EFCA82F}"/>
              </a:ext>
            </a:extLst>
          </p:cNvPr>
          <p:cNvSpPr/>
          <p:nvPr/>
        </p:nvSpPr>
        <p:spPr>
          <a:xfrm>
            <a:off x="2469045" y="3707294"/>
            <a:ext cx="1745100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106 Patients without AKI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B38E37F-EA8D-412A-9A82-E74444D4DA67}"/>
              </a:ext>
            </a:extLst>
          </p:cNvPr>
          <p:cNvSpPr/>
          <p:nvPr/>
        </p:nvSpPr>
        <p:spPr>
          <a:xfrm>
            <a:off x="243377" y="4651788"/>
            <a:ext cx="3141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65AA"/>
                </a:solidFill>
              </a:rPr>
              <a:t>Prospective single centre study</a:t>
            </a:r>
          </a:p>
        </p:txBody>
      </p:sp>
      <p:sp>
        <p:nvSpPr>
          <p:cNvPr id="14" name="TextBox 32">
            <a:extLst>
              <a:ext uri="{FF2B5EF4-FFF2-40B4-BE49-F238E27FC236}">
                <a16:creationId xmlns:a16="http://schemas.microsoft.com/office/drawing/2014/main" id="{CE0E147C-CC95-4550-BC8E-D6B0E0F91AFB}"/>
              </a:ext>
            </a:extLst>
          </p:cNvPr>
          <p:cNvSpPr txBox="1"/>
          <p:nvPr/>
        </p:nvSpPr>
        <p:spPr>
          <a:xfrm>
            <a:off x="4645385" y="1827346"/>
            <a:ext cx="2322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296DC0"/>
                </a:solidFill>
              </a:rPr>
              <a:t>Prolonged capillary filling associated with increased risk of AKI</a:t>
            </a: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AA10593D-4A45-4CEF-9512-D82B8AB1BABC}"/>
              </a:ext>
            </a:extLst>
          </p:cNvPr>
          <p:cNvSpPr txBox="1"/>
          <p:nvPr/>
        </p:nvSpPr>
        <p:spPr>
          <a:xfrm>
            <a:off x="4645385" y="3852406"/>
            <a:ext cx="23488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296DC0"/>
                </a:solidFill>
              </a:rPr>
              <a:t>Elevated serum lactate levels associated with increased risk of AKI</a:t>
            </a:r>
          </a:p>
        </p:txBody>
      </p:sp>
      <p:cxnSp>
        <p:nvCxnSpPr>
          <p:cNvPr id="16" name="Straight Arrow Connector 56">
            <a:extLst>
              <a:ext uri="{FF2B5EF4-FFF2-40B4-BE49-F238E27FC236}">
                <a16:creationId xmlns:a16="http://schemas.microsoft.com/office/drawing/2014/main" id="{9E175149-864D-42B1-B8EF-80E6A22BA94C}"/>
              </a:ext>
            </a:extLst>
          </p:cNvPr>
          <p:cNvCxnSpPr>
            <a:cxnSpLocks/>
          </p:cNvCxnSpPr>
          <p:nvPr/>
        </p:nvCxnSpPr>
        <p:spPr>
          <a:xfrm flipV="1">
            <a:off x="4214145" y="2986071"/>
            <a:ext cx="778678" cy="708041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57">
            <a:extLst>
              <a:ext uri="{FF2B5EF4-FFF2-40B4-BE49-F238E27FC236}">
                <a16:creationId xmlns:a16="http://schemas.microsoft.com/office/drawing/2014/main" id="{3CD7F163-1D1B-4196-A469-4FE4138E1862}"/>
              </a:ext>
            </a:extLst>
          </p:cNvPr>
          <p:cNvCxnSpPr>
            <a:cxnSpLocks/>
          </p:cNvCxnSpPr>
          <p:nvPr/>
        </p:nvCxnSpPr>
        <p:spPr>
          <a:xfrm>
            <a:off x="4214145" y="3707294"/>
            <a:ext cx="778678" cy="663592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787F5B35-1F38-408A-8B11-482D50FC5FE6}"/>
              </a:ext>
            </a:extLst>
          </p:cNvPr>
          <p:cNvSpPr/>
          <p:nvPr/>
        </p:nvSpPr>
        <p:spPr>
          <a:xfrm>
            <a:off x="1952529" y="3028413"/>
            <a:ext cx="542234" cy="13424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2" name="Straight Arrow Connector 17">
            <a:extLst>
              <a:ext uri="{FF2B5EF4-FFF2-40B4-BE49-F238E27FC236}">
                <a16:creationId xmlns:a16="http://schemas.microsoft.com/office/drawing/2014/main" id="{AE6A2195-9C28-4650-9611-56F07C6D1A8A}"/>
              </a:ext>
            </a:extLst>
          </p:cNvPr>
          <p:cNvCxnSpPr/>
          <p:nvPr/>
        </p:nvCxnSpPr>
        <p:spPr>
          <a:xfrm>
            <a:off x="1620773" y="3681412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8">
            <a:extLst>
              <a:ext uri="{FF2B5EF4-FFF2-40B4-BE49-F238E27FC236}">
                <a16:creationId xmlns:a16="http://schemas.microsoft.com/office/drawing/2014/main" id="{75F664E1-77B0-48E6-8986-EEB504CA4BDB}"/>
              </a:ext>
            </a:extLst>
          </p:cNvPr>
          <p:cNvSpPr/>
          <p:nvPr/>
        </p:nvSpPr>
        <p:spPr>
          <a:xfrm>
            <a:off x="243377" y="2481557"/>
            <a:ext cx="1735313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131 total patients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872C731-6CE5-4E49-A266-09864AAF02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728" y="2044834"/>
            <a:ext cx="4199626" cy="327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38698</TotalTime>
  <Words>118</Words>
  <Application>Microsoft Office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Presentación de PowerPoint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Camilo Jose Cuadros Mateus</cp:lastModifiedBy>
  <cp:revision>73</cp:revision>
  <dcterms:created xsi:type="dcterms:W3CDTF">2019-06-13T12:30:18Z</dcterms:created>
  <dcterms:modified xsi:type="dcterms:W3CDTF">2025-09-09T19:52:46Z</dcterms:modified>
</cp:coreProperties>
</file>