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7" r:id="rId2"/>
    <p:sldId id="270" r:id="rId3"/>
    <p:sldId id="278" r:id="rId4"/>
    <p:sldId id="271" r:id="rId5"/>
    <p:sldId id="272" r:id="rId6"/>
    <p:sldId id="279" r:id="rId7"/>
  </p:sldIdLst>
  <p:sldSz cx="13716000" cy="19812000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000FF"/>
    <a:srgbClr val="FFFFFF"/>
    <a:srgbClr val="B9B9B9"/>
    <a:srgbClr val="FF33CC"/>
    <a:srgbClr val="FFFFD0"/>
    <a:srgbClr val="FEFED0"/>
    <a:srgbClr val="FDFED0"/>
    <a:srgbClr val="FDF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1713" autoAdjust="0"/>
  </p:normalViewPr>
  <p:slideViewPr>
    <p:cSldViewPr snapToGrid="0" showGuides="1">
      <p:cViewPr varScale="1">
        <p:scale>
          <a:sx n="34" d="100"/>
          <a:sy n="34" d="100"/>
        </p:scale>
        <p:origin x="3336" y="72"/>
      </p:cViewPr>
      <p:guideLst>
        <p:guide orient="horz" pos="624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154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3" y="0"/>
            <a:ext cx="4307047" cy="34154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02440F76-37CD-4EFB-A75E-1B606EBB7F64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6465659"/>
            <a:ext cx="4307047" cy="34154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3" y="6465659"/>
            <a:ext cx="4307047" cy="34154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AA0C78F-5676-4B84-B2D6-B7E72AD365F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449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6737" cy="3413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30285" y="1"/>
            <a:ext cx="4306737" cy="3413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EEE160D6-C8B5-436D-886C-FDCA662623DA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4400" y="3275850"/>
            <a:ext cx="7950543" cy="2680042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65807"/>
            <a:ext cx="4306737" cy="34139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30285" y="6465807"/>
            <a:ext cx="4306737" cy="34139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7917FDBA-C714-4789-94E5-D0F5D83935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087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175125" y="850900"/>
            <a:ext cx="1589088" cy="22971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8">
              <a:defRPr/>
            </a:pP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FDBA-C714-4789-94E5-D0F5D839359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28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7FDBA-C714-4789-94E5-D0F5D839359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87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242382"/>
            <a:ext cx="11658600" cy="6897511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0405888"/>
            <a:ext cx="10287000" cy="4783312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360-73F3-4E6A-853E-F9153B738E51}" type="datetime1">
              <a:rPr lang="zh-TW" altLang="en-US" smtClean="0"/>
              <a:t>2025/8/19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08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1DFB-C020-4AC4-A94D-3FE4A59A795D}" type="datetime1">
              <a:rPr lang="zh-TW" altLang="en-US" smtClean="0"/>
              <a:t>2025/8/19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51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5" y="1054806"/>
            <a:ext cx="2957513" cy="1678975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054806"/>
            <a:ext cx="8701088" cy="1678975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DA3C-35E5-45EC-A7B3-0A2CD0334478}" type="datetime1">
              <a:rPr lang="zh-TW" altLang="en-US" smtClean="0"/>
              <a:t>2025/8/19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36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6EAA-F8FA-4A3E-AFB9-9B1E65B49DF7}" type="datetime1">
              <a:rPr lang="zh-TW" altLang="en-US" smtClean="0"/>
              <a:t>2025/8/19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74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939248"/>
            <a:ext cx="11830050" cy="8241240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3258453"/>
            <a:ext cx="11830050" cy="43338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FEA1-3169-4EBA-BB5F-F43ADAB8CC3C}" type="datetime1">
              <a:rPr lang="zh-TW" altLang="en-US" smtClean="0"/>
              <a:t>2025/8/19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73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5274028"/>
            <a:ext cx="5829300" cy="1257053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5274028"/>
            <a:ext cx="5829300" cy="1257053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636C-ADE5-4CCD-B9C3-6B1185D3DC0B}" type="datetime1">
              <a:rPr lang="zh-TW" altLang="en-US" smtClean="0"/>
              <a:t>2025/8/19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08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054810"/>
            <a:ext cx="11830050" cy="382940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856693"/>
            <a:ext cx="5802510" cy="238019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7236885"/>
            <a:ext cx="5802510" cy="1064436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8" y="4856693"/>
            <a:ext cx="5831087" cy="238019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8" y="7236885"/>
            <a:ext cx="5831087" cy="1064436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34FB-57F8-448A-8C8F-DD694D7496B1}" type="datetime1">
              <a:rPr lang="zh-TW" altLang="en-US" smtClean="0"/>
              <a:t>2025/8/19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7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EA5A-1457-4F38-90E1-1A5B9B353B46}" type="datetime1">
              <a:rPr lang="zh-TW" altLang="en-US" smtClean="0"/>
              <a:t>2025/8/19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06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1003-B2F2-4635-A8CC-65496A0F529B}" type="datetime1">
              <a:rPr lang="zh-TW" altLang="en-US" smtClean="0"/>
              <a:t>2025/8/19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76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3" y="1320800"/>
            <a:ext cx="4423767" cy="46228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9" y="2852567"/>
            <a:ext cx="6943725" cy="1407936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3" y="5943600"/>
            <a:ext cx="4423767" cy="11011254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9D57-D042-44F8-98F6-7153887F5D6A}" type="datetime1">
              <a:rPr lang="zh-TW" altLang="en-US" smtClean="0"/>
              <a:t>2025/8/19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93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3" y="1320800"/>
            <a:ext cx="4423767" cy="46228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9" y="2852567"/>
            <a:ext cx="6943725" cy="14079361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3" y="5943600"/>
            <a:ext cx="4423767" cy="11011254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1F7-EAF0-4E1E-B990-F8E750E9ACEE}" type="datetime1">
              <a:rPr lang="zh-TW" altLang="en-US" smtClean="0"/>
              <a:t>2025/8/19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27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054810"/>
            <a:ext cx="11830050" cy="3829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5274028"/>
            <a:ext cx="11830050" cy="12570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8362793"/>
            <a:ext cx="3086100" cy="1054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EE52E-8AA6-4A5F-971C-B593CC8746CE}" type="datetime1">
              <a:rPr lang="zh-TW" altLang="en-US" smtClean="0"/>
              <a:t>2025/8/19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8362793"/>
            <a:ext cx="4629150" cy="1054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8362793"/>
            <a:ext cx="3086100" cy="1054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2E385-8346-44EA-A902-71A01EB4F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21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emf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8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21" Type="http://schemas.microsoft.com/office/2007/relationships/hdphoto" Target="../media/hdphoto2.wdp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5" Type="http://schemas.microsoft.com/office/2007/relationships/hdphoto" Target="../media/hdphoto4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tiff"/><Relationship Id="rId24" Type="http://schemas.openxmlformats.org/officeDocument/2006/relationships/image" Target="../media/image50.jpe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23" Type="http://schemas.microsoft.com/office/2007/relationships/hdphoto" Target="../media/hdphoto3.wdp"/><Relationship Id="rId10" Type="http://schemas.openxmlformats.org/officeDocument/2006/relationships/image" Target="../media/image39.jpeg"/><Relationship Id="rId19" Type="http://schemas.microsoft.com/office/2007/relationships/hdphoto" Target="../media/hdphoto1.wdp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Relationship Id="rId22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8.tiff"/><Relationship Id="rId18" Type="http://schemas.openxmlformats.org/officeDocument/2006/relationships/image" Target="../media/image63.tiff"/><Relationship Id="rId3" Type="http://schemas.openxmlformats.org/officeDocument/2006/relationships/oleObject" Target="../embeddings/oleObject2.bin"/><Relationship Id="rId21" Type="http://schemas.openxmlformats.org/officeDocument/2006/relationships/image" Target="../media/image66.tif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7.tiff"/><Relationship Id="rId17" Type="http://schemas.openxmlformats.org/officeDocument/2006/relationships/image" Target="../media/image62.tif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tiff"/><Relationship Id="rId20" Type="http://schemas.openxmlformats.org/officeDocument/2006/relationships/image" Target="../media/image65.tif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emf"/><Relationship Id="rId11" Type="http://schemas.openxmlformats.org/officeDocument/2006/relationships/image" Target="../media/image56.tif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60.tiff"/><Relationship Id="rId10" Type="http://schemas.openxmlformats.org/officeDocument/2006/relationships/image" Target="../media/image55.tiff"/><Relationship Id="rId19" Type="http://schemas.openxmlformats.org/officeDocument/2006/relationships/image" Target="../media/image64.tiff"/><Relationship Id="rId4" Type="http://schemas.openxmlformats.org/officeDocument/2006/relationships/image" Target="../media/image51.emf"/><Relationship Id="rId9" Type="http://schemas.openxmlformats.org/officeDocument/2006/relationships/image" Target="../media/image54.tiff"/><Relationship Id="rId14" Type="http://schemas.openxmlformats.org/officeDocument/2006/relationships/image" Target="../media/image59.tiff"/><Relationship Id="rId22" Type="http://schemas.openxmlformats.org/officeDocument/2006/relationships/image" Target="../media/image67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77.jpeg"/><Relationship Id="rId18" Type="http://schemas.openxmlformats.org/officeDocument/2006/relationships/image" Target="../media/image82.jpeg"/><Relationship Id="rId26" Type="http://schemas.openxmlformats.org/officeDocument/2006/relationships/oleObject" Target="../embeddings/oleObject9.bin"/><Relationship Id="rId3" Type="http://schemas.openxmlformats.org/officeDocument/2006/relationships/oleObject" Target="../embeddings/oleObject5.bin"/><Relationship Id="rId21" Type="http://schemas.openxmlformats.org/officeDocument/2006/relationships/image" Target="../media/image85.tiff"/><Relationship Id="rId7" Type="http://schemas.openxmlformats.org/officeDocument/2006/relationships/image" Target="../media/image75.tiff"/><Relationship Id="rId12" Type="http://schemas.openxmlformats.org/officeDocument/2006/relationships/image" Target="../media/image76.jpeg"/><Relationship Id="rId17" Type="http://schemas.openxmlformats.org/officeDocument/2006/relationships/image" Target="../media/image81.jpeg"/><Relationship Id="rId25" Type="http://schemas.openxmlformats.org/officeDocument/2006/relationships/image" Target="../media/image7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0.jpeg"/><Relationship Id="rId20" Type="http://schemas.openxmlformats.org/officeDocument/2006/relationships/image" Target="../media/image84.tiff"/><Relationship Id="rId1" Type="http://schemas.openxmlformats.org/officeDocument/2006/relationships/vmlDrawing" Target="../drawings/vmlDrawing3.vml"/><Relationship Id="rId6" Type="http://schemas.openxmlformats.org/officeDocument/2006/relationships/image" Target="../media/image74.tiff"/><Relationship Id="rId11" Type="http://schemas.openxmlformats.org/officeDocument/2006/relationships/image" Target="../media/image70.emf"/><Relationship Id="rId24" Type="http://schemas.openxmlformats.org/officeDocument/2006/relationships/oleObject" Target="../embeddings/oleObject8.bin"/><Relationship Id="rId5" Type="http://schemas.openxmlformats.org/officeDocument/2006/relationships/image" Target="../media/image73.tiff"/><Relationship Id="rId15" Type="http://schemas.openxmlformats.org/officeDocument/2006/relationships/image" Target="../media/image79.jpeg"/><Relationship Id="rId23" Type="http://schemas.openxmlformats.org/officeDocument/2006/relationships/image" Target="../media/image87.tif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83.tiff"/><Relationship Id="rId4" Type="http://schemas.openxmlformats.org/officeDocument/2006/relationships/image" Target="../media/image68.emf"/><Relationship Id="rId9" Type="http://schemas.openxmlformats.org/officeDocument/2006/relationships/image" Target="../media/image69.emf"/><Relationship Id="rId14" Type="http://schemas.openxmlformats.org/officeDocument/2006/relationships/image" Target="../media/image78.jpeg"/><Relationship Id="rId22" Type="http://schemas.openxmlformats.org/officeDocument/2006/relationships/image" Target="../media/image86.tiff"/><Relationship Id="rId27" Type="http://schemas.openxmlformats.org/officeDocument/2006/relationships/image" Target="../media/image72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95.jpeg"/><Relationship Id="rId18" Type="http://schemas.openxmlformats.org/officeDocument/2006/relationships/image" Target="../media/image99.jpe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90.jpeg"/><Relationship Id="rId12" Type="http://schemas.openxmlformats.org/officeDocument/2006/relationships/image" Target="../media/image94.jpeg"/><Relationship Id="rId17" Type="http://schemas.openxmlformats.org/officeDocument/2006/relationships/image" Target="../media/image98.jpeg"/><Relationship Id="rId2" Type="http://schemas.openxmlformats.org/officeDocument/2006/relationships/slideLayout" Target="../slideLayouts/slideLayout7.xml"/><Relationship Id="rId16" Type="http://schemas.microsoft.com/office/2007/relationships/hdphoto" Target="../media/hdphoto7.wdp"/><Relationship Id="rId1" Type="http://schemas.openxmlformats.org/officeDocument/2006/relationships/vmlDrawing" Target="../drawings/vmlDrawing4.vml"/><Relationship Id="rId6" Type="http://schemas.microsoft.com/office/2007/relationships/hdphoto" Target="../media/hdphoto5.wdp"/><Relationship Id="rId11" Type="http://schemas.openxmlformats.org/officeDocument/2006/relationships/image" Target="../media/image93.jpeg"/><Relationship Id="rId5" Type="http://schemas.openxmlformats.org/officeDocument/2006/relationships/image" Target="../media/image89.jpeg"/><Relationship Id="rId15" Type="http://schemas.openxmlformats.org/officeDocument/2006/relationships/image" Target="../media/image97.png"/><Relationship Id="rId10" Type="http://schemas.openxmlformats.org/officeDocument/2006/relationships/image" Target="../media/image92.jpeg"/><Relationship Id="rId4" Type="http://schemas.openxmlformats.org/officeDocument/2006/relationships/image" Target="../media/image88.emf"/><Relationship Id="rId9" Type="http://schemas.openxmlformats.org/officeDocument/2006/relationships/image" Target="../media/image91.jpeg"/><Relationship Id="rId14" Type="http://schemas.openxmlformats.org/officeDocument/2006/relationships/image" Target="../media/image9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-485775" y="7972621"/>
            <a:ext cx="14516100" cy="377476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Figures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Reprogramming and GM-CSF Secretion in Areca Nut-Activated Fibroblast Drives Oral Precancer Progression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6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FBEA2C4-67CF-489C-892E-7168CD6CFC5F}"/>
              </a:ext>
            </a:extLst>
          </p:cNvPr>
          <p:cNvSpPr/>
          <p:nvPr/>
        </p:nvSpPr>
        <p:spPr>
          <a:xfrm>
            <a:off x="-191788" y="304784"/>
            <a:ext cx="649224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5803"/>
            <a:r>
              <a:rPr lang="en-US" altLang="zh-TW" sz="4267" b="1" dirty="0">
                <a:solidFill>
                  <a:prstClr val="black"/>
                </a:solidFill>
                <a:cs typeface="Arial" panose="020B0604020202020204" pitchFamily="34" charset="0"/>
              </a:rPr>
              <a:t>Supplementary Figure S1</a:t>
            </a:r>
            <a:endParaRPr lang="zh-TW" altLang="en-US" sz="4267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99749" y="1172845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99749" y="4703941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C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4138496" y="1171233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8" name="物件 107">
            <a:extLst>
              <a:ext uri="{FF2B5EF4-FFF2-40B4-BE49-F238E27FC236}">
                <a16:creationId xmlns:a16="http://schemas.microsoft.com/office/drawing/2014/main" id="{371A780F-D5E4-2BA7-13D5-A155CCA12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021603"/>
              </p:ext>
            </p:extLst>
          </p:nvPr>
        </p:nvGraphicFramePr>
        <p:xfrm>
          <a:off x="733455" y="1520771"/>
          <a:ext cx="3334351" cy="300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01" name="Prism 9" r:id="rId3" imgW="3075199" imgH="2768042" progId="Prism9.Document">
                  <p:embed/>
                </p:oleObj>
              </mc:Choice>
              <mc:Fallback>
                <p:oleObj name="Prism 9" r:id="rId3" imgW="3075199" imgH="2768042" progId="Prism9.Document">
                  <p:embed/>
                  <p:pic>
                    <p:nvPicPr>
                      <p:cNvPr id="5" name="物件 4">
                        <a:extLst>
                          <a:ext uri="{FF2B5EF4-FFF2-40B4-BE49-F238E27FC236}">
                            <a16:creationId xmlns:a16="http://schemas.microsoft.com/office/drawing/2014/main" id="{371A780F-D5E4-2BA7-13D5-A155CCA129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55" y="1520771"/>
                        <a:ext cx="3334351" cy="3005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表格 109">
            <a:extLst>
              <a:ext uri="{FF2B5EF4-FFF2-40B4-BE49-F238E27FC236}">
                <a16:creationId xmlns:a16="http://schemas.microsoft.com/office/drawing/2014/main" id="{30016E7D-A7B5-AED8-5E85-6913E8FD3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46433"/>
              </p:ext>
            </p:extLst>
          </p:nvPr>
        </p:nvGraphicFramePr>
        <p:xfrm>
          <a:off x="4701513" y="1957839"/>
          <a:ext cx="8498474" cy="21818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Arecoline</a:t>
                      </a:r>
                      <a:endParaRPr lang="zh-TW" altLang="zh-TW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Arecaidine</a:t>
                      </a:r>
                      <a:endParaRPr lang="zh-TW" sz="1600" b="1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Guvacoline</a:t>
                      </a:r>
                      <a:endParaRPr lang="zh-TW" altLang="zh-TW" sz="1600" b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Guvacine</a:t>
                      </a:r>
                      <a:endParaRPr lang="zh-TW" sz="1600" b="1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Linear range</a:t>
                      </a:r>
                      <a:r>
                        <a:rPr lang="zh-TW" altLang="en-US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(ppb)</a:t>
                      </a:r>
                      <a:endParaRPr lang="zh-TW" sz="1600" b="1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100~2500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100~2500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100~2500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100~2500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1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b="1" kern="100" baseline="300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0.9953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0.9978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0.9965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0.9965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Retention</a:t>
                      </a:r>
                      <a:r>
                        <a:rPr lang="en-US" altLang="zh-TW" sz="1600" b="1" kern="10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time (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600" b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1.81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1.21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1.81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1.16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ANE_01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Concentration</a:t>
                      </a:r>
                      <a:r>
                        <a:rPr lang="en-US" altLang="zh-TW" sz="1600" b="1" kern="10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(ppb)</a:t>
                      </a:r>
                      <a:endParaRPr lang="zh-TW" altLang="zh-TW" sz="1600" b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38929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(0.2508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7124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1714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372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ANE_02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Concentration</a:t>
                      </a:r>
                      <a:r>
                        <a:rPr lang="en-US" altLang="zh-TW" sz="1600" b="1" kern="10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(ppb)</a:t>
                      </a:r>
                      <a:endParaRPr lang="zh-TW" altLang="zh-TW" sz="1600" b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33331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(0.2147 </a:t>
                      </a:r>
                      <a:r>
                        <a:rPr lang="en-US" altLang="zh-TW" sz="16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6420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1587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343</a:t>
                      </a:r>
                      <a:endParaRPr lang="zh-TW" sz="1600" kern="100" dirty="0">
                        <a:effectLst/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45728" marR="4572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6850" t="10000" r="5150" b="10000"/>
          <a:stretch/>
        </p:blipFill>
        <p:spPr bwMode="auto">
          <a:xfrm>
            <a:off x="2366255" y="17140527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3" name="Picture 5"/>
          <p:cNvPicPr>
            <a:picLocks noChangeAspect="1" noChangeArrowheads="1"/>
          </p:cNvPicPr>
          <p:nvPr/>
        </p:nvPicPr>
        <p:blipFill rotWithShape="1">
          <a:blip r:embed="rId6" cstate="print"/>
          <a:srcRect l="7704" t="10000" r="4296" b="10000"/>
          <a:stretch/>
        </p:blipFill>
        <p:spPr bwMode="auto">
          <a:xfrm>
            <a:off x="4039821" y="17140527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6000" t="10000" r="6000" b="10000"/>
          <a:stretch/>
        </p:blipFill>
        <p:spPr bwMode="auto">
          <a:xfrm>
            <a:off x="5704553" y="17140527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7" name="Picture 5"/>
          <p:cNvPicPr>
            <a:picLocks noChangeAspect="1" noChangeArrowheads="1"/>
          </p:cNvPicPr>
          <p:nvPr/>
        </p:nvPicPr>
        <p:blipFill rotWithShape="1">
          <a:blip r:embed="rId8" cstate="print"/>
          <a:srcRect l="6866" t="10000" r="5134" b="10000"/>
          <a:stretch/>
        </p:blipFill>
        <p:spPr bwMode="auto">
          <a:xfrm>
            <a:off x="7386955" y="17140527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 rotWithShape="1">
          <a:blip r:embed="rId9" cstate="print"/>
          <a:srcRect l="6000" t="10401" r="6000" b="9599"/>
          <a:stretch/>
        </p:blipFill>
        <p:spPr bwMode="auto">
          <a:xfrm>
            <a:off x="9042851" y="17140527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0" name="文字方塊 129"/>
          <p:cNvSpPr txBox="1"/>
          <p:nvPr/>
        </p:nvSpPr>
        <p:spPr>
          <a:xfrm>
            <a:off x="5801517" y="16456531"/>
            <a:ext cx="1440420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prstClr val="black"/>
                </a:solidFill>
              </a:rPr>
              <a:t>OECM-1</a:t>
            </a:r>
            <a:endParaRPr lang="zh-TW" altLang="en-US" sz="2130" b="1" dirty="0">
              <a:solidFill>
                <a:prstClr val="black"/>
              </a:solidFill>
            </a:endParaRPr>
          </a:p>
        </p:txBody>
      </p:sp>
      <p:cxnSp>
        <p:nvCxnSpPr>
          <p:cNvPr id="136" name="直線接點 135"/>
          <p:cNvCxnSpPr/>
          <p:nvPr/>
        </p:nvCxnSpPr>
        <p:spPr>
          <a:xfrm>
            <a:off x="2366255" y="16832700"/>
            <a:ext cx="82608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文字方塊 136"/>
          <p:cNvSpPr txBox="1"/>
          <p:nvPr/>
        </p:nvSpPr>
        <p:spPr>
          <a:xfrm>
            <a:off x="2848721" y="17295718"/>
            <a:ext cx="77732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0.1%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4495949" y="17305343"/>
            <a:ext cx="794830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1.2%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6159717" y="17305343"/>
            <a:ext cx="813464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0.4%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40" name="文字方塊 139"/>
          <p:cNvSpPr txBox="1"/>
          <p:nvPr/>
        </p:nvSpPr>
        <p:spPr>
          <a:xfrm>
            <a:off x="7755582" y="17295718"/>
            <a:ext cx="101144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0.2%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9746453" y="17285642"/>
            <a:ext cx="1130093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97.2%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5711457" y="9751697"/>
            <a:ext cx="1440420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prstClr val="black"/>
                </a:solidFill>
              </a:rPr>
              <a:t>Case4</a:t>
            </a:r>
            <a:r>
              <a:rPr lang="zh-TW" altLang="en-US" sz="2130" b="1" dirty="0">
                <a:solidFill>
                  <a:prstClr val="black"/>
                </a:solidFill>
              </a:rPr>
              <a:t> </a:t>
            </a:r>
            <a:r>
              <a:rPr lang="en-US" altLang="zh-TW" sz="2130" b="1" dirty="0">
                <a:solidFill>
                  <a:prstClr val="black"/>
                </a:solidFill>
              </a:rPr>
              <a:t>N</a:t>
            </a:r>
            <a:endParaRPr lang="zh-TW" altLang="en-US" sz="2130" b="1" dirty="0">
              <a:solidFill>
                <a:prstClr val="black"/>
              </a:solidFill>
            </a:endParaRPr>
          </a:p>
        </p:txBody>
      </p:sp>
      <p:cxnSp>
        <p:nvCxnSpPr>
          <p:cNvPr id="149" name="直線接點 148"/>
          <p:cNvCxnSpPr/>
          <p:nvPr/>
        </p:nvCxnSpPr>
        <p:spPr>
          <a:xfrm>
            <a:off x="2301226" y="10128805"/>
            <a:ext cx="82608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6"/>
          <p:cNvPicPr>
            <a:picLocks noChangeAspect="1" noChangeArrowheads="1"/>
          </p:cNvPicPr>
          <p:nvPr/>
        </p:nvPicPr>
        <p:blipFill rotWithShape="1">
          <a:blip r:embed="rId10" cstate="print"/>
          <a:srcRect l="6545" t="8399" r="5454" b="11599"/>
          <a:stretch/>
        </p:blipFill>
        <p:spPr bwMode="auto">
          <a:xfrm>
            <a:off x="2301226" y="10456263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1" name="Picture 5"/>
          <p:cNvPicPr>
            <a:picLocks noChangeAspect="1" noChangeArrowheads="1"/>
          </p:cNvPicPr>
          <p:nvPr/>
        </p:nvPicPr>
        <p:blipFill rotWithShape="1">
          <a:blip r:embed="rId11" cstate="print"/>
          <a:srcRect l="6000" t="7964" r="6000" b="12036"/>
          <a:stretch/>
        </p:blipFill>
        <p:spPr bwMode="auto">
          <a:xfrm>
            <a:off x="3974793" y="10456263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2" name="Picture 3"/>
          <p:cNvPicPr>
            <a:picLocks noChangeAspect="1" noChangeArrowheads="1"/>
          </p:cNvPicPr>
          <p:nvPr/>
        </p:nvPicPr>
        <p:blipFill rotWithShape="1">
          <a:blip r:embed="rId12" cstate="print"/>
          <a:srcRect l="6000" t="7964" r="6000" b="12036"/>
          <a:stretch/>
        </p:blipFill>
        <p:spPr bwMode="auto">
          <a:xfrm>
            <a:off x="5648360" y="10456263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" name="Picture 5"/>
          <p:cNvPicPr>
            <a:picLocks noChangeAspect="1" noChangeArrowheads="1"/>
          </p:cNvPicPr>
          <p:nvPr/>
        </p:nvPicPr>
        <p:blipFill rotWithShape="1">
          <a:blip r:embed="rId13" cstate="print"/>
          <a:srcRect l="6000" t="7964" r="6000" b="12036"/>
          <a:stretch/>
        </p:blipFill>
        <p:spPr bwMode="auto">
          <a:xfrm>
            <a:off x="7321926" y="10456263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 rotWithShape="1">
          <a:blip r:embed="rId14" cstate="print"/>
          <a:srcRect l="6485" t="9399" r="5515" b="10601"/>
          <a:stretch/>
        </p:blipFill>
        <p:spPr bwMode="auto">
          <a:xfrm>
            <a:off x="8977822" y="10456263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5" name="文字方塊 154"/>
          <p:cNvSpPr txBox="1"/>
          <p:nvPr/>
        </p:nvSpPr>
        <p:spPr>
          <a:xfrm>
            <a:off x="2680671" y="10619420"/>
            <a:ext cx="866541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0.4%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56" name="文字方塊 155"/>
          <p:cNvSpPr txBox="1"/>
          <p:nvPr/>
        </p:nvSpPr>
        <p:spPr>
          <a:xfrm>
            <a:off x="4373563" y="10629045"/>
            <a:ext cx="856841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0.5%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57" name="文字方塊 156"/>
          <p:cNvSpPr txBox="1"/>
          <p:nvPr/>
        </p:nvSpPr>
        <p:spPr>
          <a:xfrm>
            <a:off x="5897770" y="10619420"/>
            <a:ext cx="1032423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99.9%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58" name="文字方塊 157"/>
          <p:cNvSpPr txBox="1"/>
          <p:nvPr/>
        </p:nvSpPr>
        <p:spPr>
          <a:xfrm>
            <a:off x="7676667" y="10619420"/>
            <a:ext cx="647823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59" name="文字方塊 158"/>
          <p:cNvSpPr txBox="1"/>
          <p:nvPr/>
        </p:nvSpPr>
        <p:spPr>
          <a:xfrm>
            <a:off x="9336599" y="10600170"/>
            <a:ext cx="572177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pic>
        <p:nvPicPr>
          <p:cNvPr id="161" name="Picture 3"/>
          <p:cNvPicPr>
            <a:picLocks noChangeAspect="1" noChangeArrowheads="1"/>
          </p:cNvPicPr>
          <p:nvPr/>
        </p:nvPicPr>
        <p:blipFill rotWithShape="1">
          <a:blip r:embed="rId15" cstate="print"/>
          <a:srcRect l="5926" t="10122" r="6074" b="9878"/>
          <a:stretch/>
        </p:blipFill>
        <p:spPr bwMode="auto">
          <a:xfrm>
            <a:off x="2366255" y="12689412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2" name="Picture 5"/>
          <p:cNvPicPr>
            <a:picLocks noChangeAspect="1" noChangeArrowheads="1"/>
          </p:cNvPicPr>
          <p:nvPr/>
        </p:nvPicPr>
        <p:blipFill rotWithShape="1">
          <a:blip r:embed="rId16" cstate="print"/>
          <a:srcRect l="6000" t="10000" r="6000" b="10000"/>
          <a:stretch/>
        </p:blipFill>
        <p:spPr bwMode="auto">
          <a:xfrm>
            <a:off x="4039821" y="12689412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" name="Picture 3"/>
          <p:cNvPicPr>
            <a:picLocks noChangeAspect="1" noChangeArrowheads="1"/>
          </p:cNvPicPr>
          <p:nvPr/>
        </p:nvPicPr>
        <p:blipFill rotWithShape="1">
          <a:blip r:embed="rId17" cstate="print"/>
          <a:srcRect l="7871" t="10000" r="4129" b="10000"/>
          <a:stretch/>
        </p:blipFill>
        <p:spPr bwMode="auto">
          <a:xfrm>
            <a:off x="5704553" y="12689412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4" name="Picture 5"/>
          <p:cNvPicPr>
            <a:picLocks noChangeAspect="1" noChangeArrowheads="1"/>
          </p:cNvPicPr>
          <p:nvPr/>
        </p:nvPicPr>
        <p:blipFill rotWithShape="1">
          <a:blip r:embed="rId18" cstate="print"/>
          <a:srcRect l="8201" t="10000" r="3799" b="10000"/>
          <a:stretch/>
        </p:blipFill>
        <p:spPr bwMode="auto">
          <a:xfrm>
            <a:off x="7386955" y="12689412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 rotWithShape="1">
          <a:blip r:embed="rId19" cstate="print"/>
          <a:srcRect l="7560" t="8753" r="4440" b="11247"/>
          <a:stretch/>
        </p:blipFill>
        <p:spPr bwMode="auto">
          <a:xfrm>
            <a:off x="9042851" y="12689412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6" name="文字方塊 165"/>
          <p:cNvSpPr txBox="1"/>
          <p:nvPr/>
        </p:nvSpPr>
        <p:spPr>
          <a:xfrm>
            <a:off x="5776486" y="11975221"/>
            <a:ext cx="1440420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prstClr val="black"/>
                </a:solidFill>
              </a:rPr>
              <a:t>Case4</a:t>
            </a:r>
            <a:r>
              <a:rPr lang="zh-TW" altLang="en-US" sz="2130" b="1" dirty="0">
                <a:solidFill>
                  <a:prstClr val="black"/>
                </a:solidFill>
              </a:rPr>
              <a:t> </a:t>
            </a:r>
            <a:r>
              <a:rPr lang="en-US" altLang="zh-TW" sz="2130" b="1" dirty="0">
                <a:solidFill>
                  <a:prstClr val="black"/>
                </a:solidFill>
              </a:rPr>
              <a:t>L</a:t>
            </a:r>
            <a:endParaRPr lang="zh-TW" altLang="en-US" sz="2130" b="1" dirty="0">
              <a:solidFill>
                <a:prstClr val="black"/>
              </a:solidFill>
            </a:endParaRPr>
          </a:p>
        </p:txBody>
      </p:sp>
      <p:cxnSp>
        <p:nvCxnSpPr>
          <p:cNvPr id="172" name="直線接點 171"/>
          <p:cNvCxnSpPr/>
          <p:nvPr/>
        </p:nvCxnSpPr>
        <p:spPr>
          <a:xfrm>
            <a:off x="2366255" y="12361954"/>
            <a:ext cx="82608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文字方塊 172"/>
          <p:cNvSpPr txBox="1"/>
          <p:nvPr/>
        </p:nvSpPr>
        <p:spPr>
          <a:xfrm>
            <a:off x="2784200" y="12826992"/>
            <a:ext cx="812012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0.1%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74" name="文字方塊 173"/>
          <p:cNvSpPr txBox="1"/>
          <p:nvPr/>
        </p:nvSpPr>
        <p:spPr>
          <a:xfrm>
            <a:off x="4467467" y="12836617"/>
            <a:ext cx="793477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0.3%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75" name="文字方塊 174"/>
          <p:cNvSpPr txBox="1"/>
          <p:nvPr/>
        </p:nvSpPr>
        <p:spPr>
          <a:xfrm>
            <a:off x="5984398" y="12826992"/>
            <a:ext cx="88813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100%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76" name="文字方塊 175"/>
          <p:cNvSpPr txBox="1"/>
          <p:nvPr/>
        </p:nvSpPr>
        <p:spPr>
          <a:xfrm>
            <a:off x="7741302" y="12826992"/>
            <a:ext cx="925373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0.1%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179" name="文字方塊 178"/>
          <p:cNvSpPr txBox="1"/>
          <p:nvPr/>
        </p:nvSpPr>
        <p:spPr>
          <a:xfrm>
            <a:off x="9439734" y="12846243"/>
            <a:ext cx="734169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0.1%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pic>
        <p:nvPicPr>
          <p:cNvPr id="190" name="Picture 5"/>
          <p:cNvPicPr>
            <a:picLocks noChangeAspect="1" noChangeArrowheads="1"/>
          </p:cNvPicPr>
          <p:nvPr/>
        </p:nvPicPr>
        <p:blipFill rotWithShape="1">
          <a:blip r:embed="rId20" cstate="print"/>
          <a:srcRect l="6000" t="10000" r="6000" b="10000"/>
          <a:stretch/>
        </p:blipFill>
        <p:spPr bwMode="auto">
          <a:xfrm>
            <a:off x="7309606" y="6009351"/>
            <a:ext cx="1584286" cy="144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1" name="Picture 6"/>
          <p:cNvPicPr>
            <a:picLocks noChangeAspect="1" noChangeArrowheads="1"/>
          </p:cNvPicPr>
          <p:nvPr/>
        </p:nvPicPr>
        <p:blipFill rotWithShape="1">
          <a:blip r:embed="rId21" cstate="print"/>
          <a:srcRect l="6697" t="10000" r="5303" b="10000"/>
          <a:stretch/>
        </p:blipFill>
        <p:spPr bwMode="auto">
          <a:xfrm>
            <a:off x="5627204" y="6009351"/>
            <a:ext cx="1584286" cy="144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2" name="Picture 3"/>
          <p:cNvPicPr>
            <a:picLocks noChangeAspect="1" noChangeArrowheads="1"/>
          </p:cNvPicPr>
          <p:nvPr/>
        </p:nvPicPr>
        <p:blipFill rotWithShape="1">
          <a:blip r:embed="rId22" cstate="print"/>
          <a:srcRect l="6000" t="10000" r="6000" b="10000"/>
          <a:stretch/>
        </p:blipFill>
        <p:spPr bwMode="auto">
          <a:xfrm>
            <a:off x="8965502" y="6009351"/>
            <a:ext cx="1584286" cy="144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3" name="Picture 5"/>
          <p:cNvPicPr>
            <a:picLocks noChangeAspect="1" noChangeArrowheads="1"/>
          </p:cNvPicPr>
          <p:nvPr/>
        </p:nvPicPr>
        <p:blipFill rotWithShape="1">
          <a:blip r:embed="rId23" cstate="print"/>
          <a:srcRect l="6000" t="10000" r="6000" b="10000"/>
          <a:stretch/>
        </p:blipFill>
        <p:spPr bwMode="auto">
          <a:xfrm>
            <a:off x="3962472" y="6009351"/>
            <a:ext cx="1584286" cy="144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" name="Picture 3"/>
          <p:cNvPicPr>
            <a:picLocks noChangeAspect="1" noChangeArrowheads="1"/>
          </p:cNvPicPr>
          <p:nvPr/>
        </p:nvPicPr>
        <p:blipFill rotWithShape="1">
          <a:blip r:embed="rId24" cstate="print"/>
          <a:srcRect l="6000" t="10000" r="6000" b="10000"/>
          <a:stretch/>
        </p:blipFill>
        <p:spPr bwMode="auto">
          <a:xfrm>
            <a:off x="2288906" y="6009351"/>
            <a:ext cx="1584286" cy="144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5" name="文字方塊 194"/>
          <p:cNvSpPr txBox="1"/>
          <p:nvPr/>
        </p:nvSpPr>
        <p:spPr>
          <a:xfrm>
            <a:off x="5699137" y="5305168"/>
            <a:ext cx="1440420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prstClr val="black"/>
                </a:solidFill>
              </a:rPr>
              <a:t>Case2</a:t>
            </a:r>
            <a:r>
              <a:rPr lang="zh-TW" altLang="en-US" sz="2130" b="1" dirty="0">
                <a:solidFill>
                  <a:prstClr val="black"/>
                </a:solidFill>
              </a:rPr>
              <a:t> </a:t>
            </a:r>
            <a:r>
              <a:rPr lang="en-US" altLang="zh-TW" sz="2130" b="1" dirty="0">
                <a:solidFill>
                  <a:prstClr val="black"/>
                </a:solidFill>
              </a:rPr>
              <a:t>N</a:t>
            </a:r>
            <a:endParaRPr lang="zh-TW" altLang="en-US" sz="2130" b="1" dirty="0">
              <a:solidFill>
                <a:prstClr val="black"/>
              </a:solidFill>
            </a:endParaRPr>
          </a:p>
        </p:txBody>
      </p:sp>
      <p:sp>
        <p:nvSpPr>
          <p:cNvPr id="196" name="文字方塊 195"/>
          <p:cNvSpPr txBox="1"/>
          <p:nvPr/>
        </p:nvSpPr>
        <p:spPr>
          <a:xfrm>
            <a:off x="2288906" y="5625324"/>
            <a:ext cx="1593120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Wild-type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197" name="文字方塊 196"/>
          <p:cNvSpPr txBox="1"/>
          <p:nvPr/>
        </p:nvSpPr>
        <p:spPr>
          <a:xfrm>
            <a:off x="4005918" y="5625324"/>
            <a:ext cx="1525294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Mouse-IgG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198" name="文字方塊 197"/>
          <p:cNvSpPr txBox="1"/>
          <p:nvPr/>
        </p:nvSpPr>
        <p:spPr>
          <a:xfrm>
            <a:off x="5932429" y="5625324"/>
            <a:ext cx="889190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CD90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199" name="文字方塊 198"/>
          <p:cNvSpPr txBox="1"/>
          <p:nvPr/>
        </p:nvSpPr>
        <p:spPr>
          <a:xfrm>
            <a:off x="7715782" y="5638024"/>
            <a:ext cx="771933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CD45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00" name="文字方塊 199"/>
          <p:cNvSpPr txBox="1"/>
          <p:nvPr/>
        </p:nvSpPr>
        <p:spPr>
          <a:xfrm>
            <a:off x="8778265" y="5643774"/>
            <a:ext cx="1957385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CD326 (</a:t>
            </a:r>
            <a:r>
              <a:rPr lang="en-US" altLang="zh-TW" sz="2130" dirty="0" err="1">
                <a:solidFill>
                  <a:prstClr val="black"/>
                </a:solidFill>
              </a:rPr>
              <a:t>EpCAM</a:t>
            </a:r>
            <a:r>
              <a:rPr lang="en-US" altLang="zh-TW" sz="2130" dirty="0">
                <a:solidFill>
                  <a:prstClr val="black"/>
                </a:solidFill>
              </a:rPr>
              <a:t>)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cxnSp>
        <p:nvCxnSpPr>
          <p:cNvPr id="201" name="直線接點 200"/>
          <p:cNvCxnSpPr/>
          <p:nvPr/>
        </p:nvCxnSpPr>
        <p:spPr>
          <a:xfrm>
            <a:off x="2288906" y="5701524"/>
            <a:ext cx="82608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文字方塊 201"/>
          <p:cNvSpPr txBox="1"/>
          <p:nvPr/>
        </p:nvSpPr>
        <p:spPr>
          <a:xfrm>
            <a:off x="2733901" y="6218686"/>
            <a:ext cx="776635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0.3%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03" name="文字方塊 202"/>
          <p:cNvSpPr txBox="1"/>
          <p:nvPr/>
        </p:nvSpPr>
        <p:spPr>
          <a:xfrm>
            <a:off x="4380493" y="6202893"/>
            <a:ext cx="849986" cy="38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1.8%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04" name="文字方塊 203"/>
          <p:cNvSpPr txBox="1"/>
          <p:nvPr/>
        </p:nvSpPr>
        <p:spPr>
          <a:xfrm>
            <a:off x="6069666" y="6202893"/>
            <a:ext cx="986166" cy="38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99.9%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05" name="文字方塊 204"/>
          <p:cNvSpPr txBox="1"/>
          <p:nvPr/>
        </p:nvSpPr>
        <p:spPr>
          <a:xfrm>
            <a:off x="7717522" y="6202893"/>
            <a:ext cx="849986" cy="38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0.8%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06" name="文字方塊 205"/>
          <p:cNvSpPr txBox="1"/>
          <p:nvPr/>
        </p:nvSpPr>
        <p:spPr>
          <a:xfrm>
            <a:off x="9356183" y="6202893"/>
            <a:ext cx="849986" cy="38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1.2%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pic>
        <p:nvPicPr>
          <p:cNvPr id="208" name="Picture 3"/>
          <p:cNvPicPr>
            <a:picLocks noChangeAspect="1" noChangeArrowheads="1"/>
          </p:cNvPicPr>
          <p:nvPr/>
        </p:nvPicPr>
        <p:blipFill rotWithShape="1">
          <a:blip r:embed="rId25" cstate="print"/>
          <a:srcRect l="6000" t="10000" r="6000" b="10000"/>
          <a:stretch/>
        </p:blipFill>
        <p:spPr bwMode="auto">
          <a:xfrm>
            <a:off x="8965500" y="8220056"/>
            <a:ext cx="1584285" cy="144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9" name="Picture 3"/>
          <p:cNvPicPr>
            <a:picLocks noChangeAspect="1" noChangeArrowheads="1"/>
          </p:cNvPicPr>
          <p:nvPr/>
        </p:nvPicPr>
        <p:blipFill rotWithShape="1">
          <a:blip r:embed="rId26" cstate="print"/>
          <a:srcRect l="6000" t="10000" r="6000" b="10000"/>
          <a:stretch/>
        </p:blipFill>
        <p:spPr bwMode="auto">
          <a:xfrm>
            <a:off x="5627203" y="8220056"/>
            <a:ext cx="1584285" cy="144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0" name="Picture 5"/>
          <p:cNvPicPr>
            <a:picLocks noChangeAspect="1" noChangeArrowheads="1"/>
          </p:cNvPicPr>
          <p:nvPr/>
        </p:nvPicPr>
        <p:blipFill rotWithShape="1">
          <a:blip r:embed="rId27" cstate="print"/>
          <a:srcRect l="6997" t="10000" r="5003" b="10000"/>
          <a:stretch/>
        </p:blipFill>
        <p:spPr bwMode="auto">
          <a:xfrm>
            <a:off x="7309605" y="8220056"/>
            <a:ext cx="1584285" cy="144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1" name="Picture 5"/>
          <p:cNvPicPr>
            <a:picLocks noChangeAspect="1" noChangeArrowheads="1"/>
          </p:cNvPicPr>
          <p:nvPr/>
        </p:nvPicPr>
        <p:blipFill rotWithShape="1">
          <a:blip r:embed="rId28" cstate="print"/>
          <a:srcRect l="6000" t="10000" r="6000" b="10000"/>
          <a:stretch/>
        </p:blipFill>
        <p:spPr bwMode="auto">
          <a:xfrm>
            <a:off x="3962471" y="8220056"/>
            <a:ext cx="1584285" cy="144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2" name="Picture 3"/>
          <p:cNvPicPr>
            <a:picLocks noChangeAspect="1" noChangeArrowheads="1"/>
          </p:cNvPicPr>
          <p:nvPr/>
        </p:nvPicPr>
        <p:blipFill rotWithShape="1">
          <a:blip r:embed="rId29" cstate="print"/>
          <a:srcRect l="6000" t="10000" r="6000" b="10000"/>
          <a:stretch/>
        </p:blipFill>
        <p:spPr bwMode="auto">
          <a:xfrm>
            <a:off x="2288906" y="8220056"/>
            <a:ext cx="1584285" cy="144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3" name="文字方塊 212"/>
          <p:cNvSpPr txBox="1"/>
          <p:nvPr/>
        </p:nvSpPr>
        <p:spPr>
          <a:xfrm>
            <a:off x="5699136" y="7525498"/>
            <a:ext cx="1440419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prstClr val="black"/>
                </a:solidFill>
              </a:rPr>
              <a:t>Case2</a:t>
            </a:r>
            <a:r>
              <a:rPr lang="zh-TW" altLang="en-US" sz="2130" b="1" dirty="0">
                <a:solidFill>
                  <a:prstClr val="black"/>
                </a:solidFill>
              </a:rPr>
              <a:t> </a:t>
            </a:r>
            <a:r>
              <a:rPr lang="en-US" altLang="zh-TW" sz="2130" b="1" dirty="0">
                <a:solidFill>
                  <a:prstClr val="black"/>
                </a:solidFill>
              </a:rPr>
              <a:t>L</a:t>
            </a:r>
            <a:endParaRPr lang="zh-TW" altLang="en-US" sz="2130" b="1" dirty="0">
              <a:solidFill>
                <a:prstClr val="black"/>
              </a:solidFill>
            </a:endParaRPr>
          </a:p>
        </p:txBody>
      </p:sp>
      <p:sp>
        <p:nvSpPr>
          <p:cNvPr id="214" name="文字方塊 213"/>
          <p:cNvSpPr txBox="1"/>
          <p:nvPr/>
        </p:nvSpPr>
        <p:spPr>
          <a:xfrm>
            <a:off x="2301226" y="7854479"/>
            <a:ext cx="1541518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Wild-type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15" name="文字方塊 214"/>
          <p:cNvSpPr txBox="1"/>
          <p:nvPr/>
        </p:nvSpPr>
        <p:spPr>
          <a:xfrm>
            <a:off x="3950540" y="7855079"/>
            <a:ext cx="159621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Mouse-IgG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16" name="文字方塊 215"/>
          <p:cNvSpPr txBox="1"/>
          <p:nvPr/>
        </p:nvSpPr>
        <p:spPr>
          <a:xfrm>
            <a:off x="5618368" y="7855079"/>
            <a:ext cx="1593122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CD90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17" name="文字方塊 216"/>
          <p:cNvSpPr txBox="1"/>
          <p:nvPr/>
        </p:nvSpPr>
        <p:spPr>
          <a:xfrm>
            <a:off x="7309605" y="7855079"/>
            <a:ext cx="1572926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CD45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18" name="文字方塊 217"/>
          <p:cNvSpPr txBox="1"/>
          <p:nvPr/>
        </p:nvSpPr>
        <p:spPr>
          <a:xfrm>
            <a:off x="8743676" y="7855079"/>
            <a:ext cx="2034687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CD326 (</a:t>
            </a:r>
            <a:r>
              <a:rPr lang="en-US" altLang="zh-TW" sz="2130" dirty="0" err="1">
                <a:solidFill>
                  <a:prstClr val="black"/>
                </a:solidFill>
              </a:rPr>
              <a:t>EpCAM</a:t>
            </a:r>
            <a:r>
              <a:rPr lang="en-US" altLang="zh-TW" sz="2130" dirty="0">
                <a:solidFill>
                  <a:prstClr val="black"/>
                </a:solidFill>
              </a:rPr>
              <a:t>)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cxnSp>
        <p:nvCxnSpPr>
          <p:cNvPr id="219" name="直線接點 218"/>
          <p:cNvCxnSpPr/>
          <p:nvPr/>
        </p:nvCxnSpPr>
        <p:spPr>
          <a:xfrm>
            <a:off x="2288906" y="7912229"/>
            <a:ext cx="8260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文字方塊 219"/>
          <p:cNvSpPr txBox="1"/>
          <p:nvPr/>
        </p:nvSpPr>
        <p:spPr>
          <a:xfrm>
            <a:off x="2697226" y="8412738"/>
            <a:ext cx="84998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0.5%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21" name="文字方塊 220"/>
          <p:cNvSpPr txBox="1"/>
          <p:nvPr/>
        </p:nvSpPr>
        <p:spPr>
          <a:xfrm>
            <a:off x="4380493" y="8412738"/>
            <a:ext cx="84998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2.4%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22" name="文字方塊 221"/>
          <p:cNvSpPr txBox="1"/>
          <p:nvPr/>
        </p:nvSpPr>
        <p:spPr>
          <a:xfrm>
            <a:off x="6082665" y="8412738"/>
            <a:ext cx="966853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99.7%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23" name="文字方塊 222"/>
          <p:cNvSpPr txBox="1"/>
          <p:nvPr/>
        </p:nvSpPr>
        <p:spPr>
          <a:xfrm>
            <a:off x="7702453" y="8412738"/>
            <a:ext cx="84998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1.7%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24" name="文字方塊 223"/>
          <p:cNvSpPr txBox="1"/>
          <p:nvPr/>
        </p:nvSpPr>
        <p:spPr>
          <a:xfrm>
            <a:off x="9362384" y="8412738"/>
            <a:ext cx="84998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1.3%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pic>
        <p:nvPicPr>
          <p:cNvPr id="227" name="Picture 5"/>
          <p:cNvPicPr>
            <a:picLocks noChangeAspect="1" noChangeArrowheads="1"/>
          </p:cNvPicPr>
          <p:nvPr/>
        </p:nvPicPr>
        <p:blipFill rotWithShape="1">
          <a:blip r:embed="rId30" cstate="print"/>
          <a:srcRect l="6000" t="10000" r="6000" b="10000"/>
          <a:stretch/>
        </p:blipFill>
        <p:spPr bwMode="auto">
          <a:xfrm>
            <a:off x="7386955" y="14845855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8" name="Picture 3"/>
          <p:cNvPicPr>
            <a:picLocks noChangeAspect="1" noChangeArrowheads="1"/>
          </p:cNvPicPr>
          <p:nvPr/>
        </p:nvPicPr>
        <p:blipFill rotWithShape="1">
          <a:blip r:embed="rId31" cstate="print"/>
          <a:srcRect l="6000" t="10000" r="6000" b="10000"/>
          <a:stretch/>
        </p:blipFill>
        <p:spPr bwMode="auto">
          <a:xfrm>
            <a:off x="9042851" y="14845855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9" name="Picture 3"/>
          <p:cNvPicPr>
            <a:picLocks noChangeAspect="1" noChangeArrowheads="1"/>
          </p:cNvPicPr>
          <p:nvPr/>
        </p:nvPicPr>
        <p:blipFill rotWithShape="1">
          <a:blip r:embed="rId32" cstate="print"/>
          <a:srcRect l="6942" t="10000" r="5057" b="10000"/>
          <a:stretch/>
        </p:blipFill>
        <p:spPr bwMode="auto">
          <a:xfrm>
            <a:off x="5686796" y="14845855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0" name="Picture 5"/>
          <p:cNvPicPr>
            <a:picLocks noChangeAspect="1" noChangeArrowheads="1"/>
          </p:cNvPicPr>
          <p:nvPr/>
        </p:nvPicPr>
        <p:blipFill rotWithShape="1">
          <a:blip r:embed="rId33" cstate="print"/>
          <a:srcRect l="6000" t="10000" r="6000" b="10000"/>
          <a:stretch/>
        </p:blipFill>
        <p:spPr bwMode="auto">
          <a:xfrm>
            <a:off x="4039821" y="14845855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1" name="Picture 7"/>
          <p:cNvPicPr>
            <a:picLocks noChangeAspect="1" noChangeArrowheads="1"/>
          </p:cNvPicPr>
          <p:nvPr/>
        </p:nvPicPr>
        <p:blipFill rotWithShape="1">
          <a:blip r:embed="rId34" cstate="print"/>
          <a:srcRect l="6000" t="8798" r="6000" b="11202"/>
          <a:stretch/>
        </p:blipFill>
        <p:spPr bwMode="auto">
          <a:xfrm>
            <a:off x="2366255" y="14845855"/>
            <a:ext cx="1584286" cy="1440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2" name="文字方塊 231"/>
          <p:cNvSpPr txBox="1"/>
          <p:nvPr/>
        </p:nvSpPr>
        <p:spPr>
          <a:xfrm>
            <a:off x="5776486" y="14160920"/>
            <a:ext cx="1440420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prstClr val="black"/>
                </a:solidFill>
              </a:rPr>
              <a:t>HGF</a:t>
            </a:r>
            <a:endParaRPr lang="zh-TW" altLang="en-US" sz="2130" b="1" dirty="0">
              <a:solidFill>
                <a:prstClr val="black"/>
              </a:solidFill>
            </a:endParaRPr>
          </a:p>
        </p:txBody>
      </p:sp>
      <p:cxnSp>
        <p:nvCxnSpPr>
          <p:cNvPr id="238" name="直線接點 237"/>
          <p:cNvCxnSpPr/>
          <p:nvPr/>
        </p:nvCxnSpPr>
        <p:spPr>
          <a:xfrm>
            <a:off x="2366255" y="14538028"/>
            <a:ext cx="82608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文字方塊 238"/>
          <p:cNvSpPr txBox="1"/>
          <p:nvPr/>
        </p:nvSpPr>
        <p:spPr>
          <a:xfrm>
            <a:off x="2848721" y="15029922"/>
            <a:ext cx="77732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1.1%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40" name="文字方塊 239"/>
          <p:cNvSpPr txBox="1"/>
          <p:nvPr/>
        </p:nvSpPr>
        <p:spPr>
          <a:xfrm>
            <a:off x="4534056" y="15010671"/>
            <a:ext cx="756723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1.3%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41" name="文字方塊 240"/>
          <p:cNvSpPr txBox="1"/>
          <p:nvPr/>
        </p:nvSpPr>
        <p:spPr>
          <a:xfrm>
            <a:off x="5932429" y="15001046"/>
            <a:ext cx="903838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99.9%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42" name="文字方塊 241"/>
          <p:cNvSpPr txBox="1"/>
          <p:nvPr/>
        </p:nvSpPr>
        <p:spPr>
          <a:xfrm>
            <a:off x="7845287" y="15001047"/>
            <a:ext cx="859889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0.4%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43" name="文字方塊 242"/>
          <p:cNvSpPr txBox="1"/>
          <p:nvPr/>
        </p:nvSpPr>
        <p:spPr>
          <a:xfrm>
            <a:off x="9477401" y="15001046"/>
            <a:ext cx="889009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b="1" dirty="0">
                <a:solidFill>
                  <a:srgbClr val="FF0000"/>
                </a:solidFill>
              </a:rPr>
              <a:t>0.3%</a:t>
            </a:r>
            <a:endParaRPr lang="zh-TW" altLang="en-US" sz="2130" b="1" dirty="0">
              <a:solidFill>
                <a:srgbClr val="FF0000"/>
              </a:solidFill>
            </a:endParaRPr>
          </a:p>
        </p:txBody>
      </p:sp>
      <p:sp>
        <p:nvSpPr>
          <p:cNvPr id="244" name="文字方塊 243"/>
          <p:cNvSpPr txBox="1"/>
          <p:nvPr/>
        </p:nvSpPr>
        <p:spPr>
          <a:xfrm>
            <a:off x="2331673" y="10078547"/>
            <a:ext cx="1541518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Wild-type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45" name="文字方塊 244"/>
          <p:cNvSpPr txBox="1"/>
          <p:nvPr/>
        </p:nvSpPr>
        <p:spPr>
          <a:xfrm>
            <a:off x="3980987" y="10079147"/>
            <a:ext cx="159621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Mouse-IgG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46" name="文字方塊 245"/>
          <p:cNvSpPr txBox="1"/>
          <p:nvPr/>
        </p:nvSpPr>
        <p:spPr>
          <a:xfrm>
            <a:off x="5648815" y="10079147"/>
            <a:ext cx="1593122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CD90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47" name="文字方塊 246"/>
          <p:cNvSpPr txBox="1"/>
          <p:nvPr/>
        </p:nvSpPr>
        <p:spPr>
          <a:xfrm>
            <a:off x="7340052" y="10079147"/>
            <a:ext cx="1572926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CD45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48" name="文字方塊 247"/>
          <p:cNvSpPr txBox="1"/>
          <p:nvPr/>
        </p:nvSpPr>
        <p:spPr>
          <a:xfrm>
            <a:off x="8774123" y="10079147"/>
            <a:ext cx="2034687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CD326 (</a:t>
            </a:r>
            <a:r>
              <a:rPr lang="en-US" altLang="zh-TW" sz="2130" dirty="0" err="1">
                <a:solidFill>
                  <a:prstClr val="black"/>
                </a:solidFill>
              </a:rPr>
              <a:t>EpCAM</a:t>
            </a:r>
            <a:r>
              <a:rPr lang="en-US" altLang="zh-TW" sz="2130" dirty="0">
                <a:solidFill>
                  <a:prstClr val="black"/>
                </a:solidFill>
              </a:rPr>
              <a:t>)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49" name="文字方塊 248"/>
          <p:cNvSpPr txBox="1"/>
          <p:nvPr/>
        </p:nvSpPr>
        <p:spPr>
          <a:xfrm>
            <a:off x="2383189" y="12316438"/>
            <a:ext cx="1541518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Wild-type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50" name="文字方塊 249"/>
          <p:cNvSpPr txBox="1"/>
          <p:nvPr/>
        </p:nvSpPr>
        <p:spPr>
          <a:xfrm>
            <a:off x="4032503" y="12317038"/>
            <a:ext cx="159621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Mouse-IgG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51" name="文字方塊 250"/>
          <p:cNvSpPr txBox="1"/>
          <p:nvPr/>
        </p:nvSpPr>
        <p:spPr>
          <a:xfrm>
            <a:off x="5700331" y="12317038"/>
            <a:ext cx="1593122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CD90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52" name="文字方塊 251"/>
          <p:cNvSpPr txBox="1"/>
          <p:nvPr/>
        </p:nvSpPr>
        <p:spPr>
          <a:xfrm>
            <a:off x="7391568" y="12317038"/>
            <a:ext cx="1572926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CD45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53" name="文字方塊 252"/>
          <p:cNvSpPr txBox="1"/>
          <p:nvPr/>
        </p:nvSpPr>
        <p:spPr>
          <a:xfrm>
            <a:off x="8825639" y="12317038"/>
            <a:ext cx="2034687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CD326 (</a:t>
            </a:r>
            <a:r>
              <a:rPr lang="en-US" altLang="zh-TW" sz="2130" dirty="0" err="1">
                <a:solidFill>
                  <a:prstClr val="black"/>
                </a:solidFill>
              </a:rPr>
              <a:t>EpCAM</a:t>
            </a:r>
            <a:r>
              <a:rPr lang="en-US" altLang="zh-TW" sz="2130" dirty="0">
                <a:solidFill>
                  <a:prstClr val="black"/>
                </a:solidFill>
              </a:rPr>
              <a:t>)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54" name="文字方塊 253"/>
          <p:cNvSpPr txBox="1"/>
          <p:nvPr/>
        </p:nvSpPr>
        <p:spPr>
          <a:xfrm>
            <a:off x="2399409" y="14475689"/>
            <a:ext cx="1541518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Wild-type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55" name="文字方塊 254"/>
          <p:cNvSpPr txBox="1"/>
          <p:nvPr/>
        </p:nvSpPr>
        <p:spPr>
          <a:xfrm>
            <a:off x="4048723" y="14476289"/>
            <a:ext cx="159621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Mouse-IgG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56" name="文字方塊 255"/>
          <p:cNvSpPr txBox="1"/>
          <p:nvPr/>
        </p:nvSpPr>
        <p:spPr>
          <a:xfrm>
            <a:off x="5716551" y="14476289"/>
            <a:ext cx="1593122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CD90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57" name="文字方塊 256"/>
          <p:cNvSpPr txBox="1"/>
          <p:nvPr/>
        </p:nvSpPr>
        <p:spPr>
          <a:xfrm>
            <a:off x="7407788" y="14476289"/>
            <a:ext cx="1572926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CD45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58" name="文字方塊 257"/>
          <p:cNvSpPr txBox="1"/>
          <p:nvPr/>
        </p:nvSpPr>
        <p:spPr>
          <a:xfrm>
            <a:off x="8841859" y="14476289"/>
            <a:ext cx="2034687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CD326 (</a:t>
            </a:r>
            <a:r>
              <a:rPr lang="en-US" altLang="zh-TW" sz="2130" dirty="0" err="1">
                <a:solidFill>
                  <a:prstClr val="black"/>
                </a:solidFill>
              </a:rPr>
              <a:t>EpCAM</a:t>
            </a:r>
            <a:r>
              <a:rPr lang="en-US" altLang="zh-TW" sz="2130" dirty="0">
                <a:solidFill>
                  <a:prstClr val="black"/>
                </a:solidFill>
              </a:rPr>
              <a:t>)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59" name="文字方塊 258"/>
          <p:cNvSpPr txBox="1"/>
          <p:nvPr/>
        </p:nvSpPr>
        <p:spPr>
          <a:xfrm>
            <a:off x="2387085" y="16767159"/>
            <a:ext cx="1541518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Wild-type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60" name="文字方塊 259"/>
          <p:cNvSpPr txBox="1"/>
          <p:nvPr/>
        </p:nvSpPr>
        <p:spPr>
          <a:xfrm>
            <a:off x="4036399" y="16767759"/>
            <a:ext cx="1596216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Mouse-IgG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61" name="文字方塊 260"/>
          <p:cNvSpPr txBox="1"/>
          <p:nvPr/>
        </p:nvSpPr>
        <p:spPr>
          <a:xfrm>
            <a:off x="5704227" y="16767759"/>
            <a:ext cx="1593122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CD90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62" name="文字方塊 261"/>
          <p:cNvSpPr txBox="1"/>
          <p:nvPr/>
        </p:nvSpPr>
        <p:spPr>
          <a:xfrm>
            <a:off x="7395464" y="16767759"/>
            <a:ext cx="1572926" cy="42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CD45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  <p:sp>
        <p:nvSpPr>
          <p:cNvPr id="263" name="文字方塊 262"/>
          <p:cNvSpPr txBox="1"/>
          <p:nvPr/>
        </p:nvSpPr>
        <p:spPr>
          <a:xfrm>
            <a:off x="8829535" y="16767759"/>
            <a:ext cx="2034687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31"/>
            <a:r>
              <a:rPr lang="en-US" altLang="zh-TW" sz="2130" dirty="0">
                <a:solidFill>
                  <a:prstClr val="black"/>
                </a:solidFill>
              </a:rPr>
              <a:t>CD326 (</a:t>
            </a:r>
            <a:r>
              <a:rPr lang="en-US" altLang="zh-TW" sz="2130" dirty="0" err="1">
                <a:solidFill>
                  <a:prstClr val="black"/>
                </a:solidFill>
              </a:rPr>
              <a:t>EpCAM</a:t>
            </a:r>
            <a:r>
              <a:rPr lang="en-US" altLang="zh-TW" sz="2130" dirty="0">
                <a:solidFill>
                  <a:prstClr val="black"/>
                </a:solidFill>
              </a:rPr>
              <a:t>)</a:t>
            </a:r>
            <a:endParaRPr lang="zh-TW" altLang="en-US" sz="213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FBEA2C4-67CF-489C-892E-7168CD6CFC5F}"/>
              </a:ext>
            </a:extLst>
          </p:cNvPr>
          <p:cNvSpPr/>
          <p:nvPr/>
        </p:nvSpPr>
        <p:spPr>
          <a:xfrm>
            <a:off x="-191788" y="304784"/>
            <a:ext cx="649224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5803"/>
            <a:r>
              <a:rPr lang="en-US" altLang="zh-TW" sz="4267" b="1" dirty="0">
                <a:solidFill>
                  <a:prstClr val="black"/>
                </a:solidFill>
                <a:cs typeface="Arial" panose="020B0604020202020204" pitchFamily="34" charset="0"/>
              </a:rPr>
              <a:t>Supplementary Figure S1</a:t>
            </a:r>
            <a:endParaRPr lang="zh-TW" altLang="en-US" sz="4267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99749" y="1172845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D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9749" y="1922281"/>
            <a:ext cx="6238372" cy="2211381"/>
            <a:chOff x="968844" y="820270"/>
            <a:chExt cx="4936353" cy="1749876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40" t="11595" r="22728" b="3016"/>
            <a:stretch/>
          </p:blipFill>
          <p:spPr>
            <a:xfrm>
              <a:off x="1778971" y="1587346"/>
              <a:ext cx="982800" cy="982800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1778971" y="820270"/>
              <a:ext cx="2001600" cy="306000"/>
            </a:xfrm>
            <a:prstGeom prst="rect">
              <a:avLst/>
            </a:prstGeom>
            <a:noFill/>
          </p:spPr>
          <p:txBody>
            <a:bodyPr wrap="square" lIns="89984" tIns="46792" rIns="89984" bIns="46792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Case1 N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直線接點 8"/>
            <p:cNvCxnSpPr>
              <a:cxnSpLocks/>
            </p:cNvCxnSpPr>
            <p:nvPr/>
          </p:nvCxnSpPr>
          <p:spPr>
            <a:xfrm>
              <a:off x="1778971" y="1140701"/>
              <a:ext cx="2001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3903597" y="820270"/>
              <a:ext cx="2001600" cy="306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Case1 L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cxnSp>
          <p:nvCxnSpPr>
            <p:cNvPr id="11" name="直線接點 10"/>
            <p:cNvCxnSpPr>
              <a:cxnSpLocks/>
            </p:cNvCxnSpPr>
            <p:nvPr/>
          </p:nvCxnSpPr>
          <p:spPr>
            <a:xfrm>
              <a:off x="3870089" y="1140701"/>
              <a:ext cx="2001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3097441" y="1194830"/>
              <a:ext cx="377275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+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103583" y="1194830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-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167399" y="1194830"/>
              <a:ext cx="377275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+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170449" y="1194830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-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78" t="9668" r="18690" b="4943"/>
            <a:stretch/>
          </p:blipFill>
          <p:spPr>
            <a:xfrm>
              <a:off x="2794678" y="1587346"/>
              <a:ext cx="982800" cy="982800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97" t="7305" r="24071" b="7305"/>
            <a:stretch/>
          </p:blipFill>
          <p:spPr>
            <a:xfrm>
              <a:off x="3874717" y="1587346"/>
              <a:ext cx="982800" cy="982800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1" t="9668" r="21727" b="4943"/>
            <a:stretch/>
          </p:blipFill>
          <p:spPr>
            <a:xfrm>
              <a:off x="4893516" y="1587346"/>
              <a:ext cx="982800" cy="982800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968844" y="1194830"/>
              <a:ext cx="814205" cy="332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ANE 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466394" y="1936770"/>
            <a:ext cx="5212714" cy="2196864"/>
            <a:chOff x="10147756" y="820270"/>
            <a:chExt cx="4124765" cy="1738389"/>
          </a:xfrm>
        </p:grpSpPr>
        <p:cxnSp>
          <p:nvCxnSpPr>
            <p:cNvPr id="21" name="直線接點 20"/>
            <p:cNvCxnSpPr>
              <a:cxnSpLocks/>
            </p:cNvCxnSpPr>
            <p:nvPr/>
          </p:nvCxnSpPr>
          <p:spPr>
            <a:xfrm>
              <a:off x="12251868" y="1125520"/>
              <a:ext cx="2001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10147756" y="820270"/>
              <a:ext cx="2001600" cy="306000"/>
            </a:xfrm>
            <a:prstGeom prst="rect">
              <a:avLst/>
            </a:prstGeom>
            <a:noFill/>
          </p:spPr>
          <p:txBody>
            <a:bodyPr wrap="square" lIns="89984" tIns="46792" rIns="89984" bIns="46792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Case2 N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cxnSp>
          <p:nvCxnSpPr>
            <p:cNvPr id="23" name="直線接點 22"/>
            <p:cNvCxnSpPr>
              <a:cxnSpLocks/>
            </p:cNvCxnSpPr>
            <p:nvPr/>
          </p:nvCxnSpPr>
          <p:spPr>
            <a:xfrm>
              <a:off x="10147756" y="1125520"/>
              <a:ext cx="2001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12270921" y="820270"/>
              <a:ext cx="2001600" cy="306000"/>
            </a:xfrm>
            <a:prstGeom prst="rect">
              <a:avLst/>
            </a:prstGeom>
            <a:noFill/>
          </p:spPr>
          <p:txBody>
            <a:bodyPr wrap="square" lIns="89984" tIns="46792" rIns="89984" bIns="46792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Case2 L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1469250" y="1194830"/>
              <a:ext cx="377275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+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0472299" y="1194830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-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2563777" y="1194830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-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8" t="148" r="21302" b="-148"/>
            <a:stretch/>
          </p:blipFill>
          <p:spPr>
            <a:xfrm>
              <a:off x="10147756" y="1575859"/>
              <a:ext cx="982800" cy="982800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3" r="25067"/>
            <a:stretch/>
          </p:blipFill>
          <p:spPr>
            <a:xfrm>
              <a:off x="11166556" y="1575859"/>
              <a:ext cx="982800" cy="982800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0" t="133" r="23460" b="-133"/>
            <a:stretch/>
          </p:blipFill>
          <p:spPr>
            <a:xfrm>
              <a:off x="12258218" y="1575859"/>
              <a:ext cx="982800" cy="982800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r="21875"/>
            <a:stretch/>
          </p:blipFill>
          <p:spPr>
            <a:xfrm>
              <a:off x="13277018" y="1575859"/>
              <a:ext cx="982800" cy="982800"/>
            </a:xfrm>
            <a:prstGeom prst="rect">
              <a:avLst/>
            </a:prstGeom>
          </p:spPr>
        </p:pic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256CFC84-D28A-7681-DAE9-95281E700588}"/>
                </a:ext>
              </a:extLst>
            </p:cNvPr>
            <p:cNvSpPr txBox="1"/>
            <p:nvPr/>
          </p:nvSpPr>
          <p:spPr>
            <a:xfrm>
              <a:off x="13560728" y="1194830"/>
              <a:ext cx="377275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+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79317" y="4200395"/>
            <a:ext cx="6129597" cy="2140982"/>
            <a:chOff x="9403464" y="2708162"/>
            <a:chExt cx="4834025" cy="1688489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6764D1E9-2ABC-DAEB-4939-05FCFD04FEB4}"/>
                </a:ext>
              </a:extLst>
            </p:cNvPr>
            <p:cNvSpPr txBox="1"/>
            <p:nvPr/>
          </p:nvSpPr>
          <p:spPr>
            <a:xfrm>
              <a:off x="10147756" y="2708162"/>
              <a:ext cx="2001600" cy="306000"/>
            </a:xfrm>
            <a:prstGeom prst="rect">
              <a:avLst/>
            </a:prstGeom>
            <a:noFill/>
          </p:spPr>
          <p:txBody>
            <a:bodyPr wrap="square" lIns="89984" tIns="46792" rIns="89984" bIns="46792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Case4 N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ACCFF95F-9646-E4E4-D5B5-6CB91DBBB8AB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756" y="3013102"/>
              <a:ext cx="2001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7F5F25D1-DBD8-E5BD-7805-FAD46F686FCA}"/>
                </a:ext>
              </a:extLst>
            </p:cNvPr>
            <p:cNvSpPr txBox="1"/>
            <p:nvPr/>
          </p:nvSpPr>
          <p:spPr>
            <a:xfrm>
              <a:off x="12235890" y="2708163"/>
              <a:ext cx="2001597" cy="258068"/>
            </a:xfrm>
            <a:prstGeom prst="rect">
              <a:avLst/>
            </a:prstGeom>
            <a:noFill/>
          </p:spPr>
          <p:txBody>
            <a:bodyPr wrap="square" lIns="89984" tIns="46792" rIns="89984" bIns="46792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Case4 L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B46518CD-C2EC-C20A-6A73-E83514ADB889}"/>
                </a:ext>
              </a:extLst>
            </p:cNvPr>
            <p:cNvCxnSpPr>
              <a:cxnSpLocks/>
            </p:cNvCxnSpPr>
            <p:nvPr/>
          </p:nvCxnSpPr>
          <p:spPr>
            <a:xfrm>
              <a:off x="12235889" y="3013102"/>
              <a:ext cx="2001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52E396D3-E282-D9F0-B767-DCADAF64759D}"/>
                </a:ext>
              </a:extLst>
            </p:cNvPr>
            <p:cNvSpPr txBox="1"/>
            <p:nvPr/>
          </p:nvSpPr>
          <p:spPr>
            <a:xfrm>
              <a:off x="11469319" y="3082412"/>
              <a:ext cx="377275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+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D547D4BA-06F2-6232-0CB3-3AC0EE4414F2}"/>
                </a:ext>
              </a:extLst>
            </p:cNvPr>
            <p:cNvSpPr txBox="1"/>
            <p:nvPr/>
          </p:nvSpPr>
          <p:spPr>
            <a:xfrm>
              <a:off x="10472368" y="3082412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-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93BE0831-F4D5-5F3B-33DA-CE1CF4A2DF88}"/>
                </a:ext>
              </a:extLst>
            </p:cNvPr>
            <p:cNvSpPr txBox="1"/>
            <p:nvPr/>
          </p:nvSpPr>
          <p:spPr>
            <a:xfrm>
              <a:off x="13557453" y="3082412"/>
              <a:ext cx="377275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+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78ECA1A1-7F6F-45BA-122A-D237390BF95D}"/>
                </a:ext>
              </a:extLst>
            </p:cNvPr>
            <p:cNvSpPr txBox="1"/>
            <p:nvPr/>
          </p:nvSpPr>
          <p:spPr>
            <a:xfrm>
              <a:off x="12560499" y="3082412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-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45615E8F-7EE9-3D6A-8798-A01247017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13" t="10775" r="24768" b="2436"/>
            <a:stretch/>
          </p:blipFill>
          <p:spPr>
            <a:xfrm>
              <a:off x="10147756" y="3413851"/>
              <a:ext cx="982800" cy="982800"/>
            </a:xfrm>
            <a:prstGeom prst="rect">
              <a:avLst/>
            </a:prstGeom>
          </p:spPr>
        </p:pic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27AD6275-D3F7-BC34-3136-03EB6ECFF0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65" t="6606" r="20416" b="6606"/>
            <a:stretch/>
          </p:blipFill>
          <p:spPr>
            <a:xfrm>
              <a:off x="11166556" y="3413851"/>
              <a:ext cx="982800" cy="982800"/>
            </a:xfrm>
            <a:prstGeom prst="rect">
              <a:avLst/>
            </a:prstGeom>
          </p:spPr>
        </p:pic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C2CE0EA5-F571-9385-7BA7-F2072B8AA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0" t="3497" r="23308" b="11114"/>
            <a:stretch/>
          </p:blipFill>
          <p:spPr>
            <a:xfrm>
              <a:off x="12235889" y="3413851"/>
              <a:ext cx="982800" cy="982800"/>
            </a:xfrm>
            <a:prstGeom prst="rect">
              <a:avLst/>
            </a:prstGeom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3B6D51CB-DB21-6446-B4E5-49B67DDE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5" t="7305" r="21653" b="7305"/>
            <a:stretch/>
          </p:blipFill>
          <p:spPr>
            <a:xfrm>
              <a:off x="13254686" y="3413851"/>
              <a:ext cx="982800" cy="9828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9403464" y="3106074"/>
              <a:ext cx="814205" cy="331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ANE </a:t>
              </a: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6197269" y="4207981"/>
            <a:ext cx="5626257" cy="2126400"/>
            <a:chOff x="1574824" y="4276307"/>
            <a:chExt cx="4437067" cy="1676990"/>
          </a:xfrm>
        </p:grpSpPr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49EB7A8D-AA70-5FBE-D02A-8BCF0FEA3485}"/>
                </a:ext>
              </a:extLst>
            </p:cNvPr>
            <p:cNvSpPr txBox="1"/>
            <p:nvPr/>
          </p:nvSpPr>
          <p:spPr>
            <a:xfrm>
              <a:off x="1778971" y="4276307"/>
              <a:ext cx="2001600" cy="306000"/>
            </a:xfrm>
            <a:prstGeom prst="rect">
              <a:avLst/>
            </a:prstGeom>
            <a:noFill/>
          </p:spPr>
          <p:txBody>
            <a:bodyPr wrap="square" lIns="89984" tIns="46792" rIns="89984" bIns="46792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Case5 N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7A81DB33-EC11-7650-BE4A-E3015C5F6556}"/>
                </a:ext>
              </a:extLst>
            </p:cNvPr>
            <p:cNvCxnSpPr>
              <a:cxnSpLocks/>
            </p:cNvCxnSpPr>
            <p:nvPr/>
          </p:nvCxnSpPr>
          <p:spPr>
            <a:xfrm>
              <a:off x="1778971" y="4579307"/>
              <a:ext cx="2001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B4C12B7A-4477-79DA-840B-ADA9236BA6E0}"/>
                </a:ext>
              </a:extLst>
            </p:cNvPr>
            <p:cNvSpPr txBox="1"/>
            <p:nvPr/>
          </p:nvSpPr>
          <p:spPr>
            <a:xfrm>
              <a:off x="3862815" y="4276307"/>
              <a:ext cx="2001600" cy="306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Case5 L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1898F1A3-8C50-5899-33AE-721F0211EF5B}"/>
                </a:ext>
              </a:extLst>
            </p:cNvPr>
            <p:cNvCxnSpPr>
              <a:cxnSpLocks/>
            </p:cNvCxnSpPr>
            <p:nvPr/>
          </p:nvCxnSpPr>
          <p:spPr>
            <a:xfrm>
              <a:off x="3889233" y="4579307"/>
              <a:ext cx="2001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DBBE0407-A0A6-71E0-E624-45100D1D18DE}"/>
                </a:ext>
              </a:extLst>
            </p:cNvPr>
            <p:cNvSpPr txBox="1"/>
            <p:nvPr/>
          </p:nvSpPr>
          <p:spPr>
            <a:xfrm>
              <a:off x="3116695" y="4606740"/>
              <a:ext cx="377275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+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12A69DDD-E141-7502-BF51-7DFB4881CD2B}"/>
                </a:ext>
              </a:extLst>
            </p:cNvPr>
            <p:cNvSpPr txBox="1"/>
            <p:nvPr/>
          </p:nvSpPr>
          <p:spPr>
            <a:xfrm>
              <a:off x="2103583" y="4606740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-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ACAB75B4-589E-33DC-B3BB-414D29C9B540}"/>
                </a:ext>
              </a:extLst>
            </p:cNvPr>
            <p:cNvSpPr txBox="1"/>
            <p:nvPr/>
          </p:nvSpPr>
          <p:spPr>
            <a:xfrm>
              <a:off x="5184377" y="4606740"/>
              <a:ext cx="377275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+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0F4D162C-B758-96B9-A10E-A6908B1F7A1F}"/>
                </a:ext>
              </a:extLst>
            </p:cNvPr>
            <p:cNvSpPr txBox="1"/>
            <p:nvPr/>
          </p:nvSpPr>
          <p:spPr>
            <a:xfrm>
              <a:off x="4187427" y="4606740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-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pic>
          <p:nvPicPr>
            <p:cNvPr id="56" name="圖片 55">
              <a:extLst>
                <a:ext uri="{FF2B5EF4-FFF2-40B4-BE49-F238E27FC236}">
                  <a16:creationId xmlns:a16="http://schemas.microsoft.com/office/drawing/2014/main" id="{C86CC777-5050-BA26-AC8E-EC7986F0873A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9" t="9167" r="22754" b="7509"/>
            <a:stretch/>
          </p:blipFill>
          <p:spPr>
            <a:xfrm>
              <a:off x="1778971" y="4970497"/>
              <a:ext cx="982800" cy="982800"/>
            </a:xfrm>
            <a:prstGeom prst="rect">
              <a:avLst/>
            </a:prstGeom>
          </p:spPr>
        </p:pic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FA722F9A-38DE-08BE-8401-45A762E6C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9" t="8000" r="30921" b="7930"/>
            <a:stretch/>
          </p:blipFill>
          <p:spPr>
            <a:xfrm>
              <a:off x="2801230" y="4970497"/>
              <a:ext cx="982800" cy="982800"/>
            </a:xfrm>
            <a:prstGeom prst="rect">
              <a:avLst/>
            </a:prstGeom>
          </p:spPr>
        </p:pic>
        <p:pic>
          <p:nvPicPr>
            <p:cNvPr id="58" name="圖片 57">
              <a:extLst>
                <a:ext uri="{FF2B5EF4-FFF2-40B4-BE49-F238E27FC236}">
                  <a16:creationId xmlns:a16="http://schemas.microsoft.com/office/drawing/2014/main" id="{6D47E99B-3ECD-3C73-0C68-BD806E62E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2" t="8142" r="27764" b="7227"/>
            <a:stretch/>
          </p:blipFill>
          <p:spPr>
            <a:xfrm>
              <a:off x="3875517" y="4970497"/>
              <a:ext cx="982800" cy="982800"/>
            </a:xfrm>
            <a:prstGeom prst="rect">
              <a:avLst/>
            </a:prstGeom>
          </p:spPr>
        </p:pic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768BD042-70EF-C776-6FFF-B08CCB434DA1}"/>
                </a:ext>
              </a:extLst>
            </p:cNvPr>
            <p:cNvPicPr>
              <a:picLocks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1" t="8117" r="26467" b="6955"/>
            <a:stretch/>
          </p:blipFill>
          <p:spPr>
            <a:xfrm>
              <a:off x="4894316" y="4970497"/>
              <a:ext cx="982800" cy="982800"/>
            </a:xfrm>
            <a:prstGeom prst="rect">
              <a:avLst/>
            </a:prstGeom>
          </p:spPr>
        </p:pic>
        <p:sp>
          <p:nvSpPr>
            <p:cNvPr id="60" name="Rectangle 313">
              <a:extLst>
                <a:ext uri="{FF2B5EF4-FFF2-40B4-BE49-F238E27FC236}">
                  <a16:creationId xmlns:a16="http://schemas.microsoft.com/office/drawing/2014/main" id="{D539C36E-F579-F9D7-F9CB-C7DC597D7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526" y="4617890"/>
              <a:ext cx="145659" cy="33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24" tIns="45712" rIns="91424" bIns="4571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56031"/>
              <a:endParaRPr lang="zh-TW" altLang="en-US" sz="2130">
                <a:solidFill>
                  <a:prstClr val="black"/>
                </a:solidFill>
              </a:endParaRPr>
            </a:p>
          </p:txBody>
        </p:sp>
        <p:sp>
          <p:nvSpPr>
            <p:cNvPr id="61" name="Rectangle 315">
              <a:extLst>
                <a:ext uri="{FF2B5EF4-FFF2-40B4-BE49-F238E27FC236}">
                  <a16:creationId xmlns:a16="http://schemas.microsoft.com/office/drawing/2014/main" id="{9650D927-22C5-6913-5310-6F1946EA1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526" y="4617890"/>
              <a:ext cx="145659" cy="33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24" tIns="45712" rIns="91424" bIns="4571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56031"/>
              <a:endParaRPr lang="zh-TW" altLang="en-US" sz="2130">
                <a:solidFill>
                  <a:prstClr val="black"/>
                </a:solidFill>
              </a:endParaRPr>
            </a:p>
          </p:txBody>
        </p:sp>
        <p:sp>
          <p:nvSpPr>
            <p:cNvPr id="62" name="Rectangle 305">
              <a:extLst>
                <a:ext uri="{FF2B5EF4-FFF2-40B4-BE49-F238E27FC236}">
                  <a16:creationId xmlns:a16="http://schemas.microsoft.com/office/drawing/2014/main" id="{D694D990-F441-1832-760B-C63AFD609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24" y="5420847"/>
              <a:ext cx="145659" cy="33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24" tIns="45712" rIns="91424" bIns="4571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56031"/>
              <a:endParaRPr lang="zh-TW" altLang="en-US" sz="2130">
                <a:solidFill>
                  <a:prstClr val="black"/>
                </a:solidFill>
              </a:endParaRPr>
            </a:p>
          </p:txBody>
        </p:sp>
        <p:sp>
          <p:nvSpPr>
            <p:cNvPr id="63" name="Rectangle 364">
              <a:extLst>
                <a:ext uri="{FF2B5EF4-FFF2-40B4-BE49-F238E27FC236}">
                  <a16:creationId xmlns:a16="http://schemas.microsoft.com/office/drawing/2014/main" id="{415176D3-A4EF-E5F9-7857-C5E67C8E7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232" y="5487357"/>
              <a:ext cx="145659" cy="33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24" tIns="45712" rIns="91424" bIns="4571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56031"/>
              <a:endParaRPr lang="zh-TW" altLang="en-US" sz="213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1123088" y="6557438"/>
            <a:ext cx="5227159" cy="2148802"/>
            <a:chOff x="10147756" y="4544329"/>
            <a:chExt cx="4085857" cy="1679664"/>
          </a:xfrm>
        </p:grpSpPr>
        <p:cxnSp>
          <p:nvCxnSpPr>
            <p:cNvPr id="65" name="直線接點 64">
              <a:extLst>
                <a:ext uri="{FF2B5EF4-FFF2-40B4-BE49-F238E27FC236}">
                  <a16:creationId xmlns:a16="http://schemas.microsoft.com/office/drawing/2014/main" id="{F28CDE9E-E0E9-9889-11E6-4FD4158B52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756" y="4847329"/>
              <a:ext cx="2001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>
              <a:extLst>
                <a:ext uri="{FF2B5EF4-FFF2-40B4-BE49-F238E27FC236}">
                  <a16:creationId xmlns:a16="http://schemas.microsoft.com/office/drawing/2014/main" id="{53AE0C58-DEA5-98F1-8AFE-C3605DBD71A1}"/>
                </a:ext>
              </a:extLst>
            </p:cNvPr>
            <p:cNvCxnSpPr>
              <a:cxnSpLocks/>
            </p:cNvCxnSpPr>
            <p:nvPr/>
          </p:nvCxnSpPr>
          <p:spPr>
            <a:xfrm>
              <a:off x="12222652" y="4847329"/>
              <a:ext cx="2001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E9D0E3DD-0AC9-625F-B83C-A819D7DD1F71}"/>
                </a:ext>
              </a:extLst>
            </p:cNvPr>
            <p:cNvSpPr txBox="1"/>
            <p:nvPr/>
          </p:nvSpPr>
          <p:spPr>
            <a:xfrm>
              <a:off x="10180458" y="4544329"/>
              <a:ext cx="2001600" cy="306000"/>
            </a:xfrm>
            <a:prstGeom prst="rect">
              <a:avLst/>
            </a:prstGeom>
            <a:noFill/>
          </p:spPr>
          <p:txBody>
            <a:bodyPr wrap="square" lIns="89984" tIns="46792" rIns="89984" bIns="46792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Case6 N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708CF2DE-ED0D-A42B-2AC7-12C078790C8D}"/>
                </a:ext>
              </a:extLst>
            </p:cNvPr>
            <p:cNvSpPr txBox="1"/>
            <p:nvPr/>
          </p:nvSpPr>
          <p:spPr>
            <a:xfrm>
              <a:off x="12189671" y="4544329"/>
              <a:ext cx="2001600" cy="306000"/>
            </a:xfrm>
            <a:prstGeom prst="rect">
              <a:avLst/>
            </a:prstGeom>
            <a:noFill/>
          </p:spPr>
          <p:txBody>
            <a:bodyPr wrap="square" lIns="89984" tIns="46792" rIns="89984" bIns="46792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  <a:cs typeface="Arial" panose="020B0604020202020204" pitchFamily="34" charset="0"/>
                </a:rPr>
                <a:t>Case6 L</a:t>
              </a:r>
              <a:endParaRPr lang="zh-TW" altLang="en-US" sz="213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文字方塊 68">
              <a:extLst>
                <a:ext uri="{FF2B5EF4-FFF2-40B4-BE49-F238E27FC236}">
                  <a16:creationId xmlns:a16="http://schemas.microsoft.com/office/drawing/2014/main" id="{9379D352-3171-016D-FDEE-BC2FDE626FB0}"/>
                </a:ext>
              </a:extLst>
            </p:cNvPr>
            <p:cNvSpPr txBox="1"/>
            <p:nvPr/>
          </p:nvSpPr>
          <p:spPr>
            <a:xfrm>
              <a:off x="11469250" y="4874762"/>
              <a:ext cx="377275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+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B756F02A-7B62-27F7-096E-418FB3AB4148}"/>
                </a:ext>
              </a:extLst>
            </p:cNvPr>
            <p:cNvSpPr txBox="1"/>
            <p:nvPr/>
          </p:nvSpPr>
          <p:spPr>
            <a:xfrm>
              <a:off x="10472368" y="4874762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-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sp>
          <p:nvSpPr>
            <p:cNvPr id="71" name="文字方塊 70">
              <a:extLst>
                <a:ext uri="{FF2B5EF4-FFF2-40B4-BE49-F238E27FC236}">
                  <a16:creationId xmlns:a16="http://schemas.microsoft.com/office/drawing/2014/main" id="{04AACE9C-97B6-166F-EDF1-6FA99DFA2A73}"/>
                </a:ext>
              </a:extLst>
            </p:cNvPr>
            <p:cNvSpPr txBox="1"/>
            <p:nvPr/>
          </p:nvSpPr>
          <p:spPr>
            <a:xfrm>
              <a:off x="13553577" y="4874762"/>
              <a:ext cx="377275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+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00266C64-4CD1-76A7-DB6D-F07BC7BA4753}"/>
                </a:ext>
              </a:extLst>
            </p:cNvPr>
            <p:cNvSpPr txBox="1"/>
            <p:nvPr/>
          </p:nvSpPr>
          <p:spPr>
            <a:xfrm>
              <a:off x="12556625" y="4874762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031"/>
              <a:r>
                <a:rPr lang="en-US" altLang="zh-TW" sz="2130" b="1" dirty="0">
                  <a:solidFill>
                    <a:prstClr val="black"/>
                  </a:solidFill>
                </a:rPr>
                <a:t>-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pic>
          <p:nvPicPr>
            <p:cNvPr id="73" name="圖片 72">
              <a:extLst>
                <a:ext uri="{FF2B5EF4-FFF2-40B4-BE49-F238E27FC236}">
                  <a16:creationId xmlns:a16="http://schemas.microsoft.com/office/drawing/2014/main" id="{C183C94D-1268-6815-BEB8-867D4F65D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00" t="7656" r="24062" b="7656"/>
            <a:stretch/>
          </p:blipFill>
          <p:spPr>
            <a:xfrm>
              <a:off x="10147756" y="5241193"/>
              <a:ext cx="982800" cy="982800"/>
            </a:xfrm>
            <a:prstGeom prst="rect">
              <a:avLst/>
            </a:prstGeom>
          </p:spPr>
        </p:pic>
        <p:pic>
          <p:nvPicPr>
            <p:cNvPr id="74" name="圖片 73">
              <a:extLst>
                <a:ext uri="{FF2B5EF4-FFF2-40B4-BE49-F238E27FC236}">
                  <a16:creationId xmlns:a16="http://schemas.microsoft.com/office/drawing/2014/main" id="{DFB96742-4680-61FD-3387-7233C09A4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9" t="8724" r="23034" b="5197"/>
            <a:stretch/>
          </p:blipFill>
          <p:spPr>
            <a:xfrm>
              <a:off x="11166418" y="5241193"/>
              <a:ext cx="982938" cy="982800"/>
            </a:xfrm>
            <a:prstGeom prst="rect">
              <a:avLst/>
            </a:prstGeom>
          </p:spPr>
        </p:pic>
        <p:pic>
          <p:nvPicPr>
            <p:cNvPr id="75" name="圖片 74">
              <a:extLst>
                <a:ext uri="{FF2B5EF4-FFF2-40B4-BE49-F238E27FC236}">
                  <a16:creationId xmlns:a16="http://schemas.microsoft.com/office/drawing/2014/main" id="{A4ACEF63-2AA2-04FB-A5F2-5DD3DE81B2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6" t="11372" r="22432" b="3239"/>
            <a:stretch/>
          </p:blipFill>
          <p:spPr>
            <a:xfrm>
              <a:off x="12232014" y="5241193"/>
              <a:ext cx="982800" cy="982800"/>
            </a:xfrm>
            <a:prstGeom prst="rect">
              <a:avLst/>
            </a:prstGeom>
          </p:spPr>
        </p:pic>
        <p:pic>
          <p:nvPicPr>
            <p:cNvPr id="76" name="圖片 75">
              <a:extLst>
                <a:ext uri="{FF2B5EF4-FFF2-40B4-BE49-F238E27FC236}">
                  <a16:creationId xmlns:a16="http://schemas.microsoft.com/office/drawing/2014/main" id="{F20558A6-BB57-DFD3-4A20-F517F3EAD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1" t="8396" r="21727" b="6215"/>
            <a:stretch/>
          </p:blipFill>
          <p:spPr>
            <a:xfrm>
              <a:off x="13250813" y="5241193"/>
              <a:ext cx="982800" cy="982800"/>
            </a:xfrm>
            <a:prstGeom prst="rect">
              <a:avLst/>
            </a:prstGeom>
          </p:spPr>
        </p:pic>
      </p:grpSp>
      <p:sp>
        <p:nvSpPr>
          <p:cNvPr id="77" name="矩形 76"/>
          <p:cNvSpPr/>
          <p:nvPr/>
        </p:nvSpPr>
        <p:spPr>
          <a:xfrm>
            <a:off x="146555" y="7005832"/>
            <a:ext cx="1032421" cy="42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6031"/>
            <a:r>
              <a:rPr lang="en-US" altLang="zh-TW" sz="2130" b="1" dirty="0">
                <a:solidFill>
                  <a:prstClr val="black"/>
                </a:solidFill>
                <a:cs typeface="Arial" panose="020B0604020202020204" pitchFamily="34" charset="0"/>
              </a:rPr>
              <a:t>ANE </a:t>
            </a:r>
          </a:p>
        </p:txBody>
      </p:sp>
      <p:sp>
        <p:nvSpPr>
          <p:cNvPr id="3" name="矩形 2"/>
          <p:cNvSpPr/>
          <p:nvPr/>
        </p:nvSpPr>
        <p:spPr>
          <a:xfrm>
            <a:off x="572209" y="9218008"/>
            <a:ext cx="1220081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Supplementary Figure S1.</a:t>
            </a:r>
            <a:r>
              <a:rPr 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(A) XTT assay was performed to assess the cell viability after ANE treatment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for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72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hours</a:t>
            </a:r>
            <a:r>
              <a:rPr 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 (B) Data shows the major components of areca nut extract using LC/MS. (C) Cell surface markers were examined using flow cytometry analysis. (D) In the presence or absence of ANE, cell migration ability of primary fibroblasts was assessed using trans-well migration assay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after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plating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out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for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48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hours</a:t>
            </a:r>
            <a:r>
              <a:rPr 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en-US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data were presented as mean ± SD from three independent experiments. ***, </a:t>
            </a:r>
            <a:r>
              <a:rPr lang="en-US" i="1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en-US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&lt; 0.001; ****, </a:t>
            </a:r>
            <a:r>
              <a:rPr lang="en-US" i="1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en-US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&lt; 0.0001.</a:t>
            </a:r>
            <a:endParaRPr lang="en-US" kern="1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FBEA2C4-67CF-489C-892E-7168CD6CFC5F}"/>
              </a:ext>
            </a:extLst>
          </p:cNvPr>
          <p:cNvSpPr/>
          <p:nvPr/>
        </p:nvSpPr>
        <p:spPr>
          <a:xfrm>
            <a:off x="-163285" y="328573"/>
            <a:ext cx="649224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5803"/>
            <a:r>
              <a:rPr lang="en-US" altLang="zh-TW" sz="4267" b="1" dirty="0">
                <a:solidFill>
                  <a:prstClr val="black"/>
                </a:solidFill>
                <a:cs typeface="Arial" panose="020B0604020202020204" pitchFamily="34" charset="0"/>
              </a:rPr>
              <a:t>Supplementary Figure S2</a:t>
            </a:r>
            <a:endParaRPr lang="zh-TW" altLang="en-US" sz="4267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463253" y="1172654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62219"/>
              </p:ext>
            </p:extLst>
          </p:nvPr>
        </p:nvGraphicFramePr>
        <p:xfrm>
          <a:off x="1025525" y="1944688"/>
          <a:ext cx="3408363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26" name="Prism 9" r:id="rId3" imgW="3355745" imgH="2766602" progId="Prism9.Document">
                  <p:embed/>
                </p:oleObj>
              </mc:Choice>
              <mc:Fallback>
                <p:oleObj name="Prism 9" r:id="rId3" imgW="3355745" imgH="2766602" progId="Prism9.Document">
                  <p:embed/>
                  <p:pic>
                    <p:nvPicPr>
                      <p:cNvPr id="3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944688"/>
                        <a:ext cx="3408363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597920"/>
              </p:ext>
            </p:extLst>
          </p:nvPr>
        </p:nvGraphicFramePr>
        <p:xfrm>
          <a:off x="5175601" y="1958957"/>
          <a:ext cx="3323236" cy="278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27" name="Prism 9" r:id="rId5" imgW="3279396" imgH="2755801" progId="Prism9.Document">
                  <p:embed/>
                </p:oleObj>
              </mc:Choice>
              <mc:Fallback>
                <p:oleObj name="Prism 9" r:id="rId5" imgW="3279396" imgH="2755801" progId="Prism9.Document">
                  <p:embed/>
                  <p:pic>
                    <p:nvPicPr>
                      <p:cNvPr id="11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601" y="1958957"/>
                        <a:ext cx="3323236" cy="2789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68598"/>
              </p:ext>
            </p:extLst>
          </p:nvPr>
        </p:nvGraphicFramePr>
        <p:xfrm>
          <a:off x="9240310" y="1954171"/>
          <a:ext cx="3402625" cy="276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28" name="Prism 9" r:id="rId7" imgW="3353944" imgH="2728437" progId="Prism9.Document">
                  <p:embed/>
                </p:oleObj>
              </mc:Choice>
              <mc:Fallback>
                <p:oleObj name="Prism 9" r:id="rId7" imgW="3353944" imgH="2728437" progId="Prism9.Document">
                  <p:embed/>
                  <p:pic>
                    <p:nvPicPr>
                      <p:cNvPr id="4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0310" y="1954171"/>
                        <a:ext cx="3402625" cy="2765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4612584" y="1172654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8677293" y="1170851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C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463253" y="5152720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D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301495DE-8C27-4091-A957-345091F4DBA8}"/>
              </a:ext>
            </a:extLst>
          </p:cNvPr>
          <p:cNvGrpSpPr/>
          <p:nvPr/>
        </p:nvGrpSpPr>
        <p:grpSpPr>
          <a:xfrm>
            <a:off x="508515" y="5659780"/>
            <a:ext cx="10802813" cy="1470210"/>
            <a:chOff x="2315748" y="857380"/>
            <a:chExt cx="9328217" cy="1469975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27086770-CD9C-4519-A469-7567B0EB17C2}"/>
                </a:ext>
              </a:extLst>
            </p:cNvPr>
            <p:cNvSpPr txBox="1"/>
            <p:nvPr/>
          </p:nvSpPr>
          <p:spPr>
            <a:xfrm>
              <a:off x="4014291" y="857380"/>
              <a:ext cx="7629670" cy="61252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 defTabSz="456166"/>
              <a:r>
                <a:rPr lang="en-US" altLang="zh-TW" sz="2130" b="1" dirty="0">
                  <a:solidFill>
                    <a:prstClr val="black"/>
                  </a:solidFill>
                </a:rPr>
                <a:t>HGF</a:t>
              </a:r>
              <a:endParaRPr lang="zh-TW" altLang="en-US" sz="2130" b="1" dirty="0">
                <a:solidFill>
                  <a:prstClr val="black"/>
                </a:solidFill>
              </a:endParaRPr>
            </a:p>
          </p:txBody>
        </p: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32A3ED4A-C825-4FF5-91EC-74179B16524A}"/>
                </a:ext>
              </a:extLst>
            </p:cNvPr>
            <p:cNvCxnSpPr>
              <a:cxnSpLocks/>
            </p:cNvCxnSpPr>
            <p:nvPr/>
          </p:nvCxnSpPr>
          <p:spPr>
            <a:xfrm>
              <a:off x="4014293" y="1292909"/>
              <a:ext cx="7629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C58558A4-E683-4594-926B-6A07D2370B55}"/>
                </a:ext>
              </a:extLst>
            </p:cNvPr>
            <p:cNvSpPr txBox="1"/>
            <p:nvPr/>
          </p:nvSpPr>
          <p:spPr>
            <a:xfrm>
              <a:off x="5224621" y="1300431"/>
              <a:ext cx="835036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0.625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1C72EDF0-056A-4042-A7EB-46C2575DF445}"/>
                </a:ext>
              </a:extLst>
            </p:cNvPr>
            <p:cNvSpPr txBox="1"/>
            <p:nvPr/>
          </p:nvSpPr>
          <p:spPr>
            <a:xfrm>
              <a:off x="4402074" y="1300431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3D637AC3-BA23-49E1-99C1-668298194DD1}"/>
                </a:ext>
              </a:extLst>
            </p:cNvPr>
            <p:cNvSpPr txBox="1"/>
            <p:nvPr/>
          </p:nvSpPr>
          <p:spPr>
            <a:xfrm>
              <a:off x="2315748" y="1289713"/>
              <a:ext cx="1814245" cy="37160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r" defTabSz="456166"/>
              <a:r>
                <a:rPr lang="en-US" altLang="zh-TW" b="1" dirty="0">
                  <a:solidFill>
                    <a:prstClr val="black"/>
                  </a:solidFill>
                </a:rPr>
                <a:t>Metformin</a:t>
              </a:r>
              <a:r>
                <a:rPr lang="zh-TW" altLang="en-US" b="1" dirty="0">
                  <a:solidFill>
                    <a:prstClr val="black"/>
                  </a:solidFill>
                </a:rPr>
                <a:t> </a:t>
              </a:r>
              <a:r>
                <a:rPr lang="en-US" altLang="zh-TW" b="1" dirty="0">
                  <a:solidFill>
                    <a:prstClr val="black"/>
                  </a:solidFill>
                </a:rPr>
                <a:t>(</a:t>
              </a:r>
              <a:r>
                <a:rPr lang="en-US" altLang="zh-TW" b="1" dirty="0" err="1">
                  <a:solidFill>
                    <a:prstClr val="black"/>
                  </a:solidFill>
                </a:rPr>
                <a:t>mM</a:t>
              </a:r>
              <a:r>
                <a:rPr lang="en-US" altLang="zh-TW" b="1" dirty="0">
                  <a:solidFill>
                    <a:prstClr val="black"/>
                  </a:solidFill>
                </a:rPr>
                <a:t>)</a:t>
              </a:r>
              <a:endParaRPr lang="zh-TW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7169C63-703D-4C75-9CCB-5281EBC07076}"/>
                </a:ext>
              </a:extLst>
            </p:cNvPr>
            <p:cNvSpPr txBox="1"/>
            <p:nvPr/>
          </p:nvSpPr>
          <p:spPr>
            <a:xfrm>
              <a:off x="6319840" y="1300431"/>
              <a:ext cx="835036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1.25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48D13C0D-C7E0-4CA3-9D36-FA7702E5089C}"/>
                </a:ext>
              </a:extLst>
            </p:cNvPr>
            <p:cNvSpPr txBox="1"/>
            <p:nvPr/>
          </p:nvSpPr>
          <p:spPr>
            <a:xfrm>
              <a:off x="7698694" y="1300431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EC20661D-BDD0-49BF-9B05-BEC7B5FBB45D}"/>
                </a:ext>
              </a:extLst>
            </p:cNvPr>
            <p:cNvSpPr txBox="1"/>
            <p:nvPr/>
          </p:nvSpPr>
          <p:spPr>
            <a:xfrm>
              <a:off x="8782942" y="1300431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BAFDDE05-8A53-493D-8357-A4B952475ABC}"/>
                </a:ext>
              </a:extLst>
            </p:cNvPr>
            <p:cNvSpPr txBox="1"/>
            <p:nvPr/>
          </p:nvSpPr>
          <p:spPr>
            <a:xfrm>
              <a:off x="2501442" y="1661315"/>
              <a:ext cx="1628549" cy="29528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r" defTabSz="456166"/>
              <a:r>
                <a:rPr lang="en-US" altLang="zh-TW" b="1" dirty="0" err="1">
                  <a:solidFill>
                    <a:prstClr val="black"/>
                  </a:solidFill>
                </a:rPr>
                <a:t>Antimycin</a:t>
              </a:r>
              <a:r>
                <a:rPr lang="en-US" altLang="zh-TW" b="1" dirty="0">
                  <a:solidFill>
                    <a:prstClr val="black"/>
                  </a:solidFill>
                </a:rPr>
                <a:t> A (</a:t>
              </a:r>
              <a:r>
                <a:rPr lang="en-US" altLang="zh-TW" b="1" dirty="0" err="1">
                  <a:solidFill>
                    <a:prstClr val="black"/>
                  </a:solidFill>
                </a:rPr>
                <a:t>nM</a:t>
              </a:r>
              <a:r>
                <a:rPr lang="en-US" altLang="zh-TW" b="1" dirty="0">
                  <a:solidFill>
                    <a:prstClr val="black"/>
                  </a:solidFill>
                </a:rPr>
                <a:t>)</a:t>
              </a:r>
              <a:endParaRPr lang="zh-TW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AA02C306-9A32-446D-B453-70C5736B5957}"/>
                </a:ext>
              </a:extLst>
            </p:cNvPr>
            <p:cNvSpPr txBox="1"/>
            <p:nvPr/>
          </p:nvSpPr>
          <p:spPr>
            <a:xfrm>
              <a:off x="4402074" y="1672032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C9EE51F7-4DF1-45C5-AE1B-677B5204D3C3}"/>
                </a:ext>
              </a:extLst>
            </p:cNvPr>
            <p:cNvSpPr txBox="1"/>
            <p:nvPr/>
          </p:nvSpPr>
          <p:spPr>
            <a:xfrm>
              <a:off x="5475350" y="1672032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F29FAE04-D170-454D-896B-0A3CB42B6094}"/>
                </a:ext>
              </a:extLst>
            </p:cNvPr>
            <p:cNvSpPr txBox="1"/>
            <p:nvPr/>
          </p:nvSpPr>
          <p:spPr>
            <a:xfrm>
              <a:off x="6570571" y="1672032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69CCFE5A-2A4F-4313-BD46-B9AD9223FD81}"/>
                </a:ext>
              </a:extLst>
            </p:cNvPr>
            <p:cNvSpPr txBox="1"/>
            <p:nvPr/>
          </p:nvSpPr>
          <p:spPr>
            <a:xfrm>
              <a:off x="7447966" y="1672032"/>
              <a:ext cx="835036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2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DAE332BE-ACBB-4F9F-825C-E5E39F355035}"/>
                </a:ext>
              </a:extLst>
            </p:cNvPr>
            <p:cNvSpPr txBox="1"/>
            <p:nvPr/>
          </p:nvSpPr>
          <p:spPr>
            <a:xfrm>
              <a:off x="8532211" y="1672032"/>
              <a:ext cx="835036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4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F75BE0BE-C31D-4AB9-8C73-87E7D9F158C2}"/>
                </a:ext>
              </a:extLst>
            </p:cNvPr>
            <p:cNvSpPr txBox="1"/>
            <p:nvPr/>
          </p:nvSpPr>
          <p:spPr>
            <a:xfrm>
              <a:off x="2717467" y="2021355"/>
              <a:ext cx="1405443" cy="306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r" defTabSz="456166"/>
              <a:r>
                <a:rPr lang="en-US" altLang="zh-TW" b="1" dirty="0">
                  <a:solidFill>
                    <a:prstClr val="black"/>
                  </a:solidFill>
                </a:rPr>
                <a:t>Rotenone</a:t>
              </a:r>
              <a:r>
                <a:rPr lang="zh-TW" altLang="en-US" b="1" dirty="0">
                  <a:solidFill>
                    <a:prstClr val="black"/>
                  </a:solidFill>
                </a:rPr>
                <a:t> </a:t>
              </a:r>
              <a:r>
                <a:rPr lang="en-US" altLang="zh-TW" b="1" dirty="0">
                  <a:solidFill>
                    <a:prstClr val="black"/>
                  </a:solidFill>
                </a:rPr>
                <a:t>(</a:t>
              </a:r>
              <a:r>
                <a:rPr lang="en-US" altLang="zh-TW" b="1" dirty="0" err="1">
                  <a:solidFill>
                    <a:prstClr val="black"/>
                  </a:solidFill>
                </a:rPr>
                <a:t>nM</a:t>
              </a:r>
              <a:r>
                <a:rPr lang="en-US" altLang="zh-TW" b="1" dirty="0">
                  <a:solidFill>
                    <a:prstClr val="black"/>
                  </a:solidFill>
                </a:rPr>
                <a:t>)</a:t>
              </a:r>
              <a:endParaRPr lang="zh-TW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70008898-8ED7-4EE2-B13B-70A07E92826B}"/>
                </a:ext>
              </a:extLst>
            </p:cNvPr>
            <p:cNvSpPr txBox="1"/>
            <p:nvPr/>
          </p:nvSpPr>
          <p:spPr>
            <a:xfrm>
              <a:off x="4394990" y="2032072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DDE6D6B5-B447-4430-AD4D-E0D316A44472}"/>
                </a:ext>
              </a:extLst>
            </p:cNvPr>
            <p:cNvSpPr txBox="1"/>
            <p:nvPr/>
          </p:nvSpPr>
          <p:spPr>
            <a:xfrm>
              <a:off x="5484214" y="2032072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4D2A6AEE-73A2-410A-AE2A-D635A38A8D48}"/>
                </a:ext>
              </a:extLst>
            </p:cNvPr>
            <p:cNvSpPr txBox="1"/>
            <p:nvPr/>
          </p:nvSpPr>
          <p:spPr>
            <a:xfrm>
              <a:off x="6570571" y="2032072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7FEFEF43-93FF-4EA5-8B99-8E86C822B2EE}"/>
                </a:ext>
              </a:extLst>
            </p:cNvPr>
            <p:cNvSpPr txBox="1"/>
            <p:nvPr/>
          </p:nvSpPr>
          <p:spPr>
            <a:xfrm>
              <a:off x="7440884" y="2032072"/>
              <a:ext cx="835036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02378D64-7B26-409B-AAF9-23218036A9A4}"/>
                </a:ext>
              </a:extLst>
            </p:cNvPr>
            <p:cNvSpPr txBox="1"/>
            <p:nvPr/>
          </p:nvSpPr>
          <p:spPr>
            <a:xfrm>
              <a:off x="8530358" y="2032072"/>
              <a:ext cx="835036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71C1328D-5007-49AD-AD91-E77CB1298C50}"/>
                </a:ext>
              </a:extLst>
            </p:cNvPr>
            <p:cNvSpPr txBox="1"/>
            <p:nvPr/>
          </p:nvSpPr>
          <p:spPr>
            <a:xfrm>
              <a:off x="9932196" y="1319243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E53A8D5B-5FD2-4C96-A1F1-FE68D2611981}"/>
                </a:ext>
              </a:extLst>
            </p:cNvPr>
            <p:cNvSpPr txBox="1"/>
            <p:nvPr/>
          </p:nvSpPr>
          <p:spPr>
            <a:xfrm>
              <a:off x="10985776" y="1319243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6CB7E2E4-74F9-4853-856B-2957232460CB}"/>
                </a:ext>
              </a:extLst>
            </p:cNvPr>
            <p:cNvSpPr txBox="1"/>
            <p:nvPr/>
          </p:nvSpPr>
          <p:spPr>
            <a:xfrm>
              <a:off x="9932194" y="1672032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DFF989AB-27B6-4657-A9AD-0459A5659755}"/>
                </a:ext>
              </a:extLst>
            </p:cNvPr>
            <p:cNvSpPr txBox="1"/>
            <p:nvPr/>
          </p:nvSpPr>
          <p:spPr>
            <a:xfrm>
              <a:off x="10985776" y="1672032"/>
              <a:ext cx="333577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0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BBFC4A5C-6BE2-4B19-8AA0-12617CAAC78D}"/>
                </a:ext>
              </a:extLst>
            </p:cNvPr>
            <p:cNvSpPr txBox="1"/>
            <p:nvPr/>
          </p:nvSpPr>
          <p:spPr>
            <a:xfrm>
              <a:off x="9681464" y="2032071"/>
              <a:ext cx="835036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7.5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1E9917CD-AA2A-40AE-B0AA-97087CF98B8D}"/>
                </a:ext>
              </a:extLst>
            </p:cNvPr>
            <p:cNvSpPr txBox="1"/>
            <p:nvPr/>
          </p:nvSpPr>
          <p:spPr>
            <a:xfrm>
              <a:off x="10735046" y="2032070"/>
              <a:ext cx="835036" cy="284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6166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15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2" name="圖片 41">
            <a:extLst>
              <a:ext uri="{FF2B5EF4-FFF2-40B4-BE49-F238E27FC236}">
                <a16:creationId xmlns:a16="http://schemas.microsoft.com/office/drawing/2014/main" id="{407787EA-589F-41F7-9118-E9E3D98FA3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13" y="7245235"/>
            <a:ext cx="1234833" cy="1234808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4B464E9E-492F-4336-BCB0-E43F185371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84" y="7245235"/>
            <a:ext cx="1234833" cy="1234808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124F1DEA-37FA-46C4-9810-9D593A027C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23" y="7245235"/>
            <a:ext cx="1234833" cy="1234808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A40949ED-8E1A-46B6-804F-5BC69DDC9D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03" y="7245236"/>
            <a:ext cx="1234833" cy="1234808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76ADBE56-410A-49A0-8B6C-9827CC7193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33" y="7245236"/>
            <a:ext cx="1234833" cy="1234808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F5DD55D4-810E-4B13-BAA9-8534B3D60D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563" y="7245236"/>
            <a:ext cx="1234833" cy="1234808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768F0865-4EF1-43C1-A3CF-14030A075F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84" y="8543278"/>
            <a:ext cx="1237030" cy="1237005"/>
          </a:xfrm>
          <a:prstGeom prst="rect">
            <a:avLst/>
          </a:prstGeom>
        </p:spPr>
      </p:pic>
      <p:pic>
        <p:nvPicPr>
          <p:cNvPr id="49" name="圖片 48">
            <a:extLst>
              <a:ext uri="{FF2B5EF4-FFF2-40B4-BE49-F238E27FC236}">
                <a16:creationId xmlns:a16="http://schemas.microsoft.com/office/drawing/2014/main" id="{155CAE48-2011-4D0C-9A7E-A7E5C7D29AF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82" y="8552840"/>
            <a:ext cx="1227469" cy="1227445"/>
          </a:xfrm>
          <a:prstGeom prst="rect">
            <a:avLst/>
          </a:prstGeom>
        </p:spPr>
      </p:pic>
      <p:pic>
        <p:nvPicPr>
          <p:cNvPr id="50" name="圖片 49">
            <a:extLst>
              <a:ext uri="{FF2B5EF4-FFF2-40B4-BE49-F238E27FC236}">
                <a16:creationId xmlns:a16="http://schemas.microsoft.com/office/drawing/2014/main" id="{E6FC4D2A-80F1-4572-9D9E-3E94C4C51D1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03" y="8552840"/>
            <a:ext cx="1227468" cy="1227444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640B460D-CD1D-40E4-92C0-288396A8FB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23" y="8552840"/>
            <a:ext cx="1227468" cy="1227444"/>
          </a:xfrm>
          <a:prstGeom prst="rect">
            <a:avLst/>
          </a:prstGeom>
        </p:spPr>
      </p:pic>
      <p:pic>
        <p:nvPicPr>
          <p:cNvPr id="52" name="圖片 51">
            <a:extLst>
              <a:ext uri="{FF2B5EF4-FFF2-40B4-BE49-F238E27FC236}">
                <a16:creationId xmlns:a16="http://schemas.microsoft.com/office/drawing/2014/main" id="{7768EEA6-811E-4CA7-AADF-84E40E7CC41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33" y="8552840"/>
            <a:ext cx="1227468" cy="1227444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5BC99422-204F-410E-A5F6-26E5AAAA80B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561" y="8552840"/>
            <a:ext cx="1227468" cy="1227444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A54C69B8-B792-4860-86A0-591D4AF9D463}"/>
              </a:ext>
            </a:extLst>
          </p:cNvPr>
          <p:cNvSpPr txBox="1"/>
          <p:nvPr/>
        </p:nvSpPr>
        <p:spPr>
          <a:xfrm rot="16200000">
            <a:off x="795239" y="8233534"/>
            <a:ext cx="2535049" cy="55845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algn="ctr" defTabSz="456166"/>
            <a:r>
              <a:rPr lang="en-US" altLang="zh-TW" sz="2130" b="1" dirty="0">
                <a:solidFill>
                  <a:prstClr val="black"/>
                </a:solidFill>
              </a:rPr>
              <a:t>ANE </a:t>
            </a:r>
            <a:endParaRPr lang="zh-TW" altLang="en-US" sz="2130" b="1" dirty="0">
              <a:solidFill>
                <a:prstClr val="black"/>
              </a:solidFill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1EB4A337-EC43-493E-944D-73C36D52FB5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00" y="8543279"/>
            <a:ext cx="1240612" cy="1240587"/>
          </a:xfrm>
          <a:prstGeom prst="rect">
            <a:avLst/>
          </a:prstGeom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D72482B9-B005-4E90-9E00-3C6CF8170AA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90" y="7245236"/>
            <a:ext cx="1233754" cy="1233730"/>
          </a:xfrm>
          <a:prstGeom prst="rect">
            <a:avLst/>
          </a:prstGeom>
        </p:spPr>
      </p:pic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FBF1102A-6DCF-423C-B1F2-B44C1FE71911}"/>
              </a:ext>
            </a:extLst>
          </p:cNvPr>
          <p:cNvCxnSpPr/>
          <p:nvPr/>
        </p:nvCxnSpPr>
        <p:spPr>
          <a:xfrm>
            <a:off x="2176759" y="7245235"/>
            <a:ext cx="1" cy="253504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8B7336B0-860B-4909-B38C-DE56D047942B}"/>
              </a:ext>
            </a:extLst>
          </p:cNvPr>
          <p:cNvSpPr txBox="1"/>
          <p:nvPr/>
        </p:nvSpPr>
        <p:spPr>
          <a:xfrm rot="16200000">
            <a:off x="1790581" y="7739991"/>
            <a:ext cx="967018" cy="2846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6166"/>
            <a:r>
              <a:rPr lang="en-US" altLang="zh-TW" sz="2130" b="1" dirty="0">
                <a:solidFill>
                  <a:prstClr val="black"/>
                </a:solidFill>
                <a:cs typeface="Arial" panose="020B0604020202020204" pitchFamily="34" charset="0"/>
              </a:rPr>
              <a:t>-</a:t>
            </a:r>
            <a:endParaRPr lang="zh-TW" altLang="en-US" sz="213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32608EB6-984A-412B-A8F8-1A4DD1E43F3D}"/>
              </a:ext>
            </a:extLst>
          </p:cNvPr>
          <p:cNvSpPr txBox="1"/>
          <p:nvPr/>
        </p:nvSpPr>
        <p:spPr>
          <a:xfrm rot="16200000">
            <a:off x="1779438" y="9118544"/>
            <a:ext cx="967018" cy="2846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6166"/>
            <a:r>
              <a:rPr lang="en-US" altLang="zh-TW" sz="2130" b="1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endParaRPr lang="zh-TW" altLang="en-US" sz="213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971" y="10749846"/>
            <a:ext cx="124275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Supplementary Figure S2.</a:t>
            </a:r>
            <a:r>
              <a:rPr 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XTT assays were performed to assess HGF cells viability at various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concentrations</a:t>
            </a:r>
            <a:r>
              <a:rPr 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of (A) metformin, (B) rotenone, and (C) antimycin A. (D) Migration ability of HGF cells under treatment of either metformin, rotenone, or </a:t>
            </a:r>
            <a:r>
              <a:rPr lang="en-US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antimycin</a:t>
            </a:r>
            <a:r>
              <a:rPr 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A. 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data were presented as mean ± SD from three independent experiments. *, </a:t>
            </a:r>
            <a:r>
              <a:rPr lang="en-US" i="1" kern="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&lt; 0.05; **, </a:t>
            </a:r>
            <a:r>
              <a:rPr lang="en-US" i="1" kern="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 &lt;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0.01; ***, </a:t>
            </a:r>
            <a:r>
              <a:rPr lang="en-US" i="1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 </a:t>
            </a:r>
            <a:r>
              <a:rPr lang="en-US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&lt; 0.001.</a:t>
            </a:r>
            <a:endParaRPr lang="en-US" kern="1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FBEA2C4-67CF-489C-892E-7168CD6CFC5F}"/>
              </a:ext>
            </a:extLst>
          </p:cNvPr>
          <p:cNvSpPr/>
          <p:nvPr/>
        </p:nvSpPr>
        <p:spPr>
          <a:xfrm>
            <a:off x="-177800" y="328573"/>
            <a:ext cx="649224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5803"/>
            <a:r>
              <a:rPr lang="en-US" altLang="zh-TW" sz="4267" b="1" dirty="0">
                <a:solidFill>
                  <a:prstClr val="black"/>
                </a:solidFill>
                <a:cs typeface="Arial" panose="020B0604020202020204" pitchFamily="34" charset="0"/>
              </a:rPr>
              <a:t>Supplementary Figure S3</a:t>
            </a:r>
            <a:endParaRPr lang="zh-TW" altLang="en-US" sz="4267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1986915" y="1231403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2" name="物件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050473"/>
              </p:ext>
            </p:extLst>
          </p:nvPr>
        </p:nvGraphicFramePr>
        <p:xfrm>
          <a:off x="2549932" y="1606121"/>
          <a:ext cx="2978687" cy="258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95" name="Prism 9" r:id="rId3" imgW="3164873" imgH="2757241" progId="Prism9.Document">
                  <p:embed/>
                </p:oleObj>
              </mc:Choice>
              <mc:Fallback>
                <p:oleObj name="Prism 9" r:id="rId3" imgW="3164873" imgH="2757241" progId="Prism9.Document">
                  <p:embed/>
                  <p:pic>
                    <p:nvPicPr>
                      <p:cNvPr id="4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932" y="1606121"/>
                        <a:ext cx="2978687" cy="2584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矩形 82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5528619" y="1231403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7517E500-8D73-72E0-72A0-87AE7AB04265}"/>
              </a:ext>
            </a:extLst>
          </p:cNvPr>
          <p:cNvGrpSpPr/>
          <p:nvPr/>
        </p:nvGrpSpPr>
        <p:grpSpPr>
          <a:xfrm>
            <a:off x="5370821" y="1445948"/>
            <a:ext cx="5577426" cy="2517575"/>
            <a:chOff x="8150036" y="-35852"/>
            <a:chExt cx="5576420" cy="2517172"/>
          </a:xfrm>
        </p:grpSpPr>
        <p:sp>
          <p:nvSpPr>
            <p:cNvPr id="85" name="文字方塊 84">
              <a:extLst>
                <a:ext uri="{FF2B5EF4-FFF2-40B4-BE49-F238E27FC236}">
                  <a16:creationId xmlns:a16="http://schemas.microsoft.com/office/drawing/2014/main" id="{6EEB0713-6134-27F5-F0CE-172C23EB1D33}"/>
                </a:ext>
              </a:extLst>
            </p:cNvPr>
            <p:cNvSpPr txBox="1"/>
            <p:nvPr/>
          </p:nvSpPr>
          <p:spPr>
            <a:xfrm>
              <a:off x="10110504" y="-35852"/>
              <a:ext cx="3233257" cy="420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71"/>
              <a:r>
                <a:rPr lang="en-US" altLang="zh-TW" sz="213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DOK</a:t>
              </a:r>
              <a:endParaRPr lang="zh-TW" altLang="en-US" sz="2130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6" name="文字方塊 85">
              <a:extLst>
                <a:ext uri="{FF2B5EF4-FFF2-40B4-BE49-F238E27FC236}">
                  <a16:creationId xmlns:a16="http://schemas.microsoft.com/office/drawing/2014/main" id="{3E816A4E-78C5-5CB1-CDA7-D59F2179A948}"/>
                </a:ext>
              </a:extLst>
            </p:cNvPr>
            <p:cNvSpPr txBox="1"/>
            <p:nvPr/>
          </p:nvSpPr>
          <p:spPr>
            <a:xfrm>
              <a:off x="8492095" y="2061272"/>
              <a:ext cx="1585013" cy="420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6571"/>
              <a:r>
                <a:rPr lang="el-GR" altLang="zh-TW" sz="213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zh-TW" sz="213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-Tubulin </a:t>
              </a:r>
              <a:r>
                <a:rPr lang="zh-TW" altLang="en-US" sz="213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7" name="文字方塊 86">
              <a:extLst>
                <a:ext uri="{FF2B5EF4-FFF2-40B4-BE49-F238E27FC236}">
                  <a16:creationId xmlns:a16="http://schemas.microsoft.com/office/drawing/2014/main" id="{B8328139-6ABA-C740-113F-15BA6404FBB9}"/>
                </a:ext>
              </a:extLst>
            </p:cNvPr>
            <p:cNvSpPr txBox="1"/>
            <p:nvPr/>
          </p:nvSpPr>
          <p:spPr>
            <a:xfrm>
              <a:off x="8150036" y="1064182"/>
              <a:ext cx="1960468" cy="74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6571"/>
              <a:r>
                <a:rPr lang="en-US" altLang="zh-TW" sz="213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p-EGFR (Tyr1086)</a:t>
              </a:r>
              <a:endParaRPr lang="zh-TW" altLang="en-US" sz="2130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88" name="直線接點 87">
              <a:extLst>
                <a:ext uri="{FF2B5EF4-FFF2-40B4-BE49-F238E27FC236}">
                  <a16:creationId xmlns:a16="http://schemas.microsoft.com/office/drawing/2014/main" id="{6CC0E2AA-6F76-2C49-6316-97F59CF31E00}"/>
                </a:ext>
              </a:extLst>
            </p:cNvPr>
            <p:cNvCxnSpPr>
              <a:cxnSpLocks/>
            </p:cNvCxnSpPr>
            <p:nvPr/>
          </p:nvCxnSpPr>
          <p:spPr>
            <a:xfrm>
              <a:off x="10077110" y="379627"/>
              <a:ext cx="32666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字方塊 88">
              <a:extLst>
                <a:ext uri="{FF2B5EF4-FFF2-40B4-BE49-F238E27FC236}">
                  <a16:creationId xmlns:a16="http://schemas.microsoft.com/office/drawing/2014/main" id="{16CB12B0-8E36-3F1B-2BFD-8946C1B7F259}"/>
                </a:ext>
              </a:extLst>
            </p:cNvPr>
            <p:cNvSpPr txBox="1"/>
            <p:nvPr/>
          </p:nvSpPr>
          <p:spPr>
            <a:xfrm>
              <a:off x="8446580" y="1663940"/>
              <a:ext cx="1630532" cy="420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6571"/>
              <a:r>
                <a:rPr lang="en-US" altLang="zh-TW" sz="213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EGFR </a:t>
              </a:r>
              <a:endParaRPr lang="zh-TW" altLang="en-US" sz="2130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0" name="文字方塊 89">
              <a:extLst>
                <a:ext uri="{FF2B5EF4-FFF2-40B4-BE49-F238E27FC236}">
                  <a16:creationId xmlns:a16="http://schemas.microsoft.com/office/drawing/2014/main" id="{D44C3713-C738-01BE-32FB-0704A8641ED0}"/>
                </a:ext>
              </a:extLst>
            </p:cNvPr>
            <p:cNvSpPr txBox="1"/>
            <p:nvPr/>
          </p:nvSpPr>
          <p:spPr>
            <a:xfrm>
              <a:off x="8429078" y="835330"/>
              <a:ext cx="1648031" cy="369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6571"/>
              <a:r>
                <a:rPr lang="en-US" altLang="zh-TW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Gefitinib</a:t>
              </a:r>
              <a:r>
                <a:rPr lang="en-US" altLang="zh-TW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(</a:t>
              </a:r>
              <a:r>
                <a:rPr lang="el-GR" altLang="zh-TW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μ</a:t>
              </a:r>
              <a:r>
                <a:rPr lang="en-US" altLang="zh-TW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M)</a:t>
              </a:r>
              <a:endPara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DA43A921-C574-6EF0-FAF4-5BBE9024FCE4}"/>
                </a:ext>
              </a:extLst>
            </p:cNvPr>
            <p:cNvSpPr txBox="1"/>
            <p:nvPr/>
          </p:nvSpPr>
          <p:spPr>
            <a:xfrm>
              <a:off x="10023203" y="835330"/>
              <a:ext cx="3703253" cy="369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6571"/>
              <a:r>
                <a:rPr lang="en-US" altLang="zh-TW" dirty="0">
                  <a:solidFill>
                    <a:prstClr val="black"/>
                  </a:solidFill>
                  <a:cs typeface="Arial" panose="020B0604020202020204" pitchFamily="34" charset="0"/>
                </a:rPr>
                <a:t>   0      0.05     0.1     0      0.05      0.1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92" name="直線接點 91">
              <a:extLst>
                <a:ext uri="{FF2B5EF4-FFF2-40B4-BE49-F238E27FC236}">
                  <a16:creationId xmlns:a16="http://schemas.microsoft.com/office/drawing/2014/main" id="{D0CFB240-CCC3-5256-12DD-B9EA2BAE5EE4}"/>
                </a:ext>
              </a:extLst>
            </p:cNvPr>
            <p:cNvCxnSpPr>
              <a:cxnSpLocks/>
            </p:cNvCxnSpPr>
            <p:nvPr/>
          </p:nvCxnSpPr>
          <p:spPr>
            <a:xfrm>
              <a:off x="10090347" y="755429"/>
              <a:ext cx="16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>
              <a:extLst>
                <a:ext uri="{FF2B5EF4-FFF2-40B4-BE49-F238E27FC236}">
                  <a16:creationId xmlns:a16="http://schemas.microsoft.com/office/drawing/2014/main" id="{04CD9801-363C-EBA6-E814-A666AEF1A5ED}"/>
                </a:ext>
              </a:extLst>
            </p:cNvPr>
            <p:cNvCxnSpPr>
              <a:cxnSpLocks/>
            </p:cNvCxnSpPr>
            <p:nvPr/>
          </p:nvCxnSpPr>
          <p:spPr>
            <a:xfrm>
              <a:off x="11831043" y="755429"/>
              <a:ext cx="15194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03D532B5-D528-C96F-12C4-B8DE697C58AB}"/>
                </a:ext>
              </a:extLst>
            </p:cNvPr>
            <p:cNvSpPr txBox="1"/>
            <p:nvPr/>
          </p:nvSpPr>
          <p:spPr>
            <a:xfrm>
              <a:off x="10324283" y="387947"/>
              <a:ext cx="1152128" cy="369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71"/>
              <a:r>
                <a:rPr lang="en-US" altLang="zh-TW" dirty="0" err="1">
                  <a:solidFill>
                    <a:prstClr val="black"/>
                  </a:solidFill>
                  <a:cs typeface="Arial" panose="020B0604020202020204" pitchFamily="34" charset="0"/>
                </a:rPr>
                <a:t>2hr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id="{7F7E9E9A-EFD5-5346-90FF-07B73CC3E60C}"/>
                </a:ext>
              </a:extLst>
            </p:cNvPr>
            <p:cNvSpPr txBox="1"/>
            <p:nvPr/>
          </p:nvSpPr>
          <p:spPr>
            <a:xfrm>
              <a:off x="12064979" y="412473"/>
              <a:ext cx="1152128" cy="369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571"/>
              <a:r>
                <a:rPr lang="en-US" altLang="zh-TW" dirty="0" err="1">
                  <a:solidFill>
                    <a:prstClr val="black"/>
                  </a:solidFill>
                  <a:cs typeface="Arial" panose="020B0604020202020204" pitchFamily="34" charset="0"/>
                </a:rPr>
                <a:t>24hr</a:t>
              </a:r>
              <a:endParaRPr lang="zh-TW" altLang="en-US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6" name="圖片 95">
              <a:extLst>
                <a:ext uri="{FF2B5EF4-FFF2-40B4-BE49-F238E27FC236}">
                  <a16:creationId xmlns:a16="http://schemas.microsoft.com/office/drawing/2014/main" id="{3F25D7CD-16AA-AE36-9F72-27F89F7A394F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9" t="42770" r="28289" b="51663"/>
            <a:stretch/>
          </p:blipFill>
          <p:spPr>
            <a:xfrm>
              <a:off x="10103761" y="2144489"/>
              <a:ext cx="3240000" cy="306000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97" name="圖片 96">
              <a:extLst>
                <a:ext uri="{FF2B5EF4-FFF2-40B4-BE49-F238E27FC236}">
                  <a16:creationId xmlns:a16="http://schemas.microsoft.com/office/drawing/2014/main" id="{5ED65B3C-F161-5F0E-5E85-7BFA3ACF91CA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4" t="43708" r="29739" b="50000"/>
            <a:stretch/>
          </p:blipFill>
          <p:spPr>
            <a:xfrm>
              <a:off x="10110504" y="1721633"/>
              <a:ext cx="3240000" cy="306000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21" name="圖片 120">
              <a:extLst>
                <a:ext uri="{FF2B5EF4-FFF2-40B4-BE49-F238E27FC236}">
                  <a16:creationId xmlns:a16="http://schemas.microsoft.com/office/drawing/2014/main" id="{26F90659-3259-E6B4-4C0E-11E0739C5899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9" t="42001" r="30252" b="52133"/>
            <a:stretch/>
          </p:blipFill>
          <p:spPr>
            <a:xfrm>
              <a:off x="10110504" y="1254589"/>
              <a:ext cx="3240000" cy="306000"/>
            </a:xfrm>
            <a:prstGeom prst="rect">
              <a:avLst/>
            </a:prstGeom>
            <a:ln w="9525">
              <a:noFill/>
            </a:ln>
          </p:spPr>
        </p:pic>
      </p:grpSp>
      <p:graphicFrame>
        <p:nvGraphicFramePr>
          <p:cNvPr id="152" name="物件 151">
            <a:extLst>
              <a:ext uri="{FF2B5EF4-FFF2-40B4-BE49-F238E27FC236}">
                <a16:creationId xmlns:a16="http://schemas.microsoft.com/office/drawing/2014/main" id="{C1017D46-BE0A-FBDC-1D0E-7D0966D63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0680"/>
              </p:ext>
            </p:extLst>
          </p:nvPr>
        </p:nvGraphicFramePr>
        <p:xfrm>
          <a:off x="2281124" y="4922262"/>
          <a:ext cx="2405062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96" name="Prism 9" r:id="rId8" imgW="2680130" imgH="2700714" progId="Prism9.Document">
                  <p:embed/>
                </p:oleObj>
              </mc:Choice>
              <mc:Fallback>
                <p:oleObj name="Prism 9" r:id="rId8" imgW="2680130" imgH="2700714" progId="Prism9.Document">
                  <p:embed/>
                  <p:pic>
                    <p:nvPicPr>
                      <p:cNvPr id="42" name="物件 41">
                        <a:extLst>
                          <a:ext uri="{FF2B5EF4-FFF2-40B4-BE49-F238E27FC236}">
                            <a16:creationId xmlns:a16="http://schemas.microsoft.com/office/drawing/2014/main" id="{C1017D46-BE0A-FBDC-1D0E-7D0966D63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124" y="4922262"/>
                        <a:ext cx="2405062" cy="243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物件 152">
            <a:extLst>
              <a:ext uri="{FF2B5EF4-FFF2-40B4-BE49-F238E27FC236}">
                <a16:creationId xmlns:a16="http://schemas.microsoft.com/office/drawing/2014/main" id="{EA254DBA-57BC-4CBF-E7FD-7C56B5301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91922"/>
              </p:ext>
            </p:extLst>
          </p:nvPr>
        </p:nvGraphicFramePr>
        <p:xfrm>
          <a:off x="9261290" y="4901436"/>
          <a:ext cx="2245384" cy="243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97" name="Prism 9" r:id="rId10" imgW="2500422" imgH="2700714" progId="Prism9.Document">
                  <p:embed/>
                </p:oleObj>
              </mc:Choice>
              <mc:Fallback>
                <p:oleObj name="Prism 9" r:id="rId10" imgW="2500422" imgH="2700714" progId="Prism9.Document">
                  <p:embed/>
                  <p:pic>
                    <p:nvPicPr>
                      <p:cNvPr id="45" name="物件 44">
                        <a:extLst>
                          <a:ext uri="{FF2B5EF4-FFF2-40B4-BE49-F238E27FC236}">
                            <a16:creationId xmlns:a16="http://schemas.microsoft.com/office/drawing/2014/main" id="{EA254DBA-57BC-4CBF-E7FD-7C56B5301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1290" y="4901436"/>
                        <a:ext cx="2245384" cy="243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文字方塊 154">
            <a:extLst>
              <a:ext uri="{FF2B5EF4-FFF2-40B4-BE49-F238E27FC236}">
                <a16:creationId xmlns:a16="http://schemas.microsoft.com/office/drawing/2014/main" id="{1D79544F-6418-4B65-A5BA-AEB50ACDC312}"/>
              </a:ext>
            </a:extLst>
          </p:cNvPr>
          <p:cNvSpPr txBox="1"/>
          <p:nvPr/>
        </p:nvSpPr>
        <p:spPr>
          <a:xfrm>
            <a:off x="1562360" y="8484938"/>
            <a:ext cx="1230875" cy="3713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 defTabSz="456571"/>
            <a:r>
              <a:rPr lang="en-US" altLang="zh-TW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rbGM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-CSF</a:t>
            </a:r>
            <a:endParaRPr lang="zh-TW" altLang="en-US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56" name="文字方塊 155">
            <a:extLst>
              <a:ext uri="{FF2B5EF4-FFF2-40B4-BE49-F238E27FC236}">
                <a16:creationId xmlns:a16="http://schemas.microsoft.com/office/drawing/2014/main" id="{A8467D79-AE6D-421A-855A-6F2BE45CE64C}"/>
              </a:ext>
            </a:extLst>
          </p:cNvPr>
          <p:cNvSpPr txBox="1"/>
          <p:nvPr/>
        </p:nvSpPr>
        <p:spPr>
          <a:xfrm>
            <a:off x="2900815" y="7900936"/>
            <a:ext cx="8325695" cy="5840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6571"/>
            <a:r>
              <a:rPr lang="en-US" altLang="zh-TW" sz="2130" b="1" dirty="0">
                <a:solidFill>
                  <a:prstClr val="black"/>
                </a:solidFill>
                <a:cs typeface="Times New Roman" panose="02020603050405020304" pitchFamily="18" charset="0"/>
              </a:rPr>
              <a:t>DOK</a:t>
            </a:r>
            <a:endParaRPr lang="zh-TW" altLang="en-US" sz="213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D275A6CA-CAC9-4F7F-8735-356B4569D4B4}"/>
              </a:ext>
            </a:extLst>
          </p:cNvPr>
          <p:cNvSpPr txBox="1"/>
          <p:nvPr/>
        </p:nvSpPr>
        <p:spPr>
          <a:xfrm>
            <a:off x="2978985" y="8381763"/>
            <a:ext cx="8408211" cy="402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6571"/>
            <a:r>
              <a: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-                </a:t>
            </a:r>
            <a:r>
              <a: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-                 </a:t>
            </a:r>
            <a:r>
              <a: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-                </a:t>
            </a:r>
            <a:r>
              <a: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+                </a:t>
            </a:r>
            <a:r>
              <a: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+                </a:t>
            </a:r>
            <a:r>
              <a: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+</a:t>
            </a:r>
            <a:endParaRPr lang="zh-TW" altLang="en-US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58" name="文字方塊 157">
            <a:extLst>
              <a:ext uri="{FF2B5EF4-FFF2-40B4-BE49-F238E27FC236}">
                <a16:creationId xmlns:a16="http://schemas.microsoft.com/office/drawing/2014/main" id="{091ACDE2-652D-4DD3-B8DA-D9407051FDF6}"/>
              </a:ext>
            </a:extLst>
          </p:cNvPr>
          <p:cNvSpPr txBox="1"/>
          <p:nvPr/>
        </p:nvSpPr>
        <p:spPr>
          <a:xfrm>
            <a:off x="3065426" y="8827569"/>
            <a:ext cx="8161085" cy="402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6571"/>
            <a:r>
              <a:rPr lang="zh-TW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    </a:t>
            </a:r>
            <a:r>
              <a:rPr lang="en-US" altLang="zh-TW" dirty="0">
                <a:solidFill>
                  <a:prstClr val="black"/>
                </a:solidFill>
                <a:cs typeface="Times New Roman" panose="02020603050405020304" pitchFamily="18" charset="0"/>
              </a:rPr>
              <a:t>0               </a:t>
            </a:r>
            <a:r>
              <a:rPr lang="zh-TW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zh-TW" dirty="0">
                <a:solidFill>
                  <a:prstClr val="black"/>
                </a:solidFill>
                <a:cs typeface="Times New Roman" panose="02020603050405020304" pitchFamily="18" charset="0"/>
              </a:rPr>
              <a:t>0.05                      0.1                       0                     0.05                    0.1          </a:t>
            </a:r>
            <a:endParaRPr lang="zh-TW" alt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9" name="直線接點 158">
            <a:extLst>
              <a:ext uri="{FF2B5EF4-FFF2-40B4-BE49-F238E27FC236}">
                <a16:creationId xmlns:a16="http://schemas.microsoft.com/office/drawing/2014/main" id="{695BA6EB-13BF-4677-96CD-89CEA9C6C406}"/>
              </a:ext>
            </a:extLst>
          </p:cNvPr>
          <p:cNvCxnSpPr>
            <a:cxnSpLocks/>
          </p:cNvCxnSpPr>
          <p:nvPr/>
        </p:nvCxnSpPr>
        <p:spPr>
          <a:xfrm>
            <a:off x="2867549" y="8322549"/>
            <a:ext cx="8365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圖片 159">
            <a:extLst>
              <a:ext uri="{FF2B5EF4-FFF2-40B4-BE49-F238E27FC236}">
                <a16:creationId xmlns:a16="http://schemas.microsoft.com/office/drawing/2014/main" id="{FAAD85F2-3D84-4C11-975E-1B1EFB64CFA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2837577" y="9219276"/>
            <a:ext cx="1337158" cy="1337130"/>
          </a:xfrm>
          <a:prstGeom prst="rect">
            <a:avLst/>
          </a:prstGeom>
        </p:spPr>
      </p:pic>
      <p:pic>
        <p:nvPicPr>
          <p:cNvPr id="161" name="圖片 160">
            <a:extLst>
              <a:ext uri="{FF2B5EF4-FFF2-40B4-BE49-F238E27FC236}">
                <a16:creationId xmlns:a16="http://schemas.microsoft.com/office/drawing/2014/main" id="{7C3F4C54-BD62-4A21-84F7-59D65E2449B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072403" y="9219276"/>
            <a:ext cx="1337158" cy="1337131"/>
          </a:xfrm>
          <a:prstGeom prst="rect">
            <a:avLst/>
          </a:prstGeom>
        </p:spPr>
      </p:pic>
      <p:pic>
        <p:nvPicPr>
          <p:cNvPr id="162" name="圖片 161">
            <a:extLst>
              <a:ext uri="{FF2B5EF4-FFF2-40B4-BE49-F238E27FC236}">
                <a16:creationId xmlns:a16="http://schemas.microsoft.com/office/drawing/2014/main" id="{98AB8DA7-E306-4C69-9C49-28E66396844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r="24432"/>
          <a:stretch/>
        </p:blipFill>
        <p:spPr>
          <a:xfrm>
            <a:off x="4249186" y="9219276"/>
            <a:ext cx="1337158" cy="1337131"/>
          </a:xfrm>
          <a:prstGeom prst="rect">
            <a:avLst/>
          </a:prstGeom>
        </p:spPr>
      </p:pic>
      <p:pic>
        <p:nvPicPr>
          <p:cNvPr id="163" name="圖片 162">
            <a:extLst>
              <a:ext uri="{FF2B5EF4-FFF2-40B4-BE49-F238E27FC236}">
                <a16:creationId xmlns:a16="http://schemas.microsoft.com/office/drawing/2014/main" id="{5A548950-DD38-4E29-B2B7-C4426EACA47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0" r="19681"/>
          <a:stretch/>
        </p:blipFill>
        <p:spPr>
          <a:xfrm>
            <a:off x="8484012" y="9219276"/>
            <a:ext cx="1337158" cy="1337131"/>
          </a:xfrm>
          <a:prstGeom prst="rect">
            <a:avLst/>
          </a:prstGeom>
        </p:spPr>
      </p:pic>
      <p:pic>
        <p:nvPicPr>
          <p:cNvPr id="164" name="圖片 163">
            <a:extLst>
              <a:ext uri="{FF2B5EF4-FFF2-40B4-BE49-F238E27FC236}">
                <a16:creationId xmlns:a16="http://schemas.microsoft.com/office/drawing/2014/main" id="{68AF7C1E-8060-4965-840E-AE8C7F31C51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-675" r="21875" b="675"/>
          <a:stretch/>
        </p:blipFill>
        <p:spPr>
          <a:xfrm>
            <a:off x="5660794" y="9219276"/>
            <a:ext cx="1337158" cy="1337131"/>
          </a:xfrm>
          <a:prstGeom prst="rect">
            <a:avLst/>
          </a:prstGeom>
        </p:spPr>
      </p:pic>
      <p:pic>
        <p:nvPicPr>
          <p:cNvPr id="165" name="圖片 164">
            <a:extLst>
              <a:ext uri="{FF2B5EF4-FFF2-40B4-BE49-F238E27FC236}">
                <a16:creationId xmlns:a16="http://schemas.microsoft.com/office/drawing/2014/main" id="{58E1588D-6C01-4A35-B314-006528E21C3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r="19927"/>
          <a:stretch/>
        </p:blipFill>
        <p:spPr>
          <a:xfrm>
            <a:off x="9895623" y="9219276"/>
            <a:ext cx="1337158" cy="1337131"/>
          </a:xfrm>
          <a:prstGeom prst="rect">
            <a:avLst/>
          </a:prstGeom>
        </p:spPr>
      </p:pic>
      <p:sp>
        <p:nvSpPr>
          <p:cNvPr id="166" name="矩形 165">
            <a:extLst>
              <a:ext uri="{FF2B5EF4-FFF2-40B4-BE49-F238E27FC236}">
                <a16:creationId xmlns:a16="http://schemas.microsoft.com/office/drawing/2014/main" id="{24063817-CBEC-4C28-AC04-539A72470A3E}"/>
              </a:ext>
            </a:extLst>
          </p:cNvPr>
          <p:cNvSpPr/>
          <p:nvPr/>
        </p:nvSpPr>
        <p:spPr>
          <a:xfrm>
            <a:off x="1323600" y="8881717"/>
            <a:ext cx="154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6571"/>
            <a:r>
              <a:rPr lang="en-US" altLang="zh-TW" b="1" dirty="0" err="1">
                <a:solidFill>
                  <a:prstClr val="black"/>
                </a:solidFill>
              </a:rPr>
              <a:t>Gefitinib</a:t>
            </a:r>
            <a:r>
              <a:rPr lang="en-US" altLang="zh-TW" b="1" dirty="0">
                <a:solidFill>
                  <a:prstClr val="black"/>
                </a:solidFill>
              </a:rPr>
              <a:t> (</a:t>
            </a:r>
            <a:r>
              <a:rPr lang="el-GR" altLang="zh-TW" b="1" dirty="0">
                <a:solidFill>
                  <a:prstClr val="black"/>
                </a:solidFill>
              </a:rPr>
              <a:t>μ</a:t>
            </a:r>
            <a:r>
              <a:rPr lang="en-US" altLang="zh-TW" b="1" dirty="0">
                <a:solidFill>
                  <a:prstClr val="black"/>
                </a:solidFill>
              </a:rPr>
              <a:t>M)</a:t>
            </a: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1122231" y="7507001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D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0AEECDFC-3CCB-DBCF-D1C2-F25C595B876D}"/>
              </a:ext>
            </a:extLst>
          </p:cNvPr>
          <p:cNvSpPr txBox="1"/>
          <p:nvPr/>
        </p:nvSpPr>
        <p:spPr>
          <a:xfrm>
            <a:off x="1130282" y="11216963"/>
            <a:ext cx="432078" cy="6571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07462">
              <a:defRPr/>
            </a:pPr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E</a:t>
            </a:r>
            <a:endParaRPr lang="zh-TW" altLang="en-US" sz="427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5" t="5387" r="28375" b="9352"/>
          <a:stretch/>
        </p:blipFill>
        <p:spPr>
          <a:xfrm>
            <a:off x="7021016" y="12803249"/>
            <a:ext cx="1335600" cy="1335600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4849" r="27226" b="9889"/>
          <a:stretch/>
        </p:blipFill>
        <p:spPr>
          <a:xfrm>
            <a:off x="2819793" y="12803249"/>
            <a:ext cx="1335600" cy="1335600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t="12743" r="23404" b="1995"/>
          <a:stretch/>
        </p:blipFill>
        <p:spPr>
          <a:xfrm>
            <a:off x="4227380" y="12803249"/>
            <a:ext cx="1335600" cy="1335600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1" t="7369" r="26779" b="7369"/>
          <a:stretch/>
        </p:blipFill>
        <p:spPr>
          <a:xfrm>
            <a:off x="5628507" y="12803249"/>
            <a:ext cx="1335600" cy="1335600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t="2693" r="20184" b="12045"/>
          <a:stretch/>
        </p:blipFill>
        <p:spPr>
          <a:xfrm>
            <a:off x="8404267" y="12803249"/>
            <a:ext cx="1335600" cy="1335600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0" t="7369" r="26020" b="7369"/>
          <a:stretch/>
        </p:blipFill>
        <p:spPr>
          <a:xfrm>
            <a:off x="9804971" y="12803249"/>
            <a:ext cx="1335600" cy="1335600"/>
          </a:xfrm>
          <a:prstGeom prst="rect">
            <a:avLst/>
          </a:prstGeom>
        </p:spPr>
      </p:pic>
      <p:sp>
        <p:nvSpPr>
          <p:cNvPr id="52" name="文字方塊 51">
            <a:extLst>
              <a:ext uri="{FF2B5EF4-FFF2-40B4-BE49-F238E27FC236}">
                <a16:creationId xmlns:a16="http://schemas.microsoft.com/office/drawing/2014/main" id="{1D79544F-6418-4B65-A5BA-AEB50ACDC312}"/>
              </a:ext>
            </a:extLst>
          </p:cNvPr>
          <p:cNvSpPr txBox="1"/>
          <p:nvPr/>
        </p:nvSpPr>
        <p:spPr>
          <a:xfrm>
            <a:off x="1562360" y="12058314"/>
            <a:ext cx="1230875" cy="3713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 defTabSz="456571"/>
            <a:r>
              <a:rPr lang="en-US" altLang="zh-TW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rbGM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-CSF</a:t>
            </a:r>
            <a:endParaRPr lang="zh-TW" altLang="en-US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D275A6CA-CAC9-4F7F-8735-356B4569D4B4}"/>
              </a:ext>
            </a:extLst>
          </p:cNvPr>
          <p:cNvSpPr txBox="1"/>
          <p:nvPr/>
        </p:nvSpPr>
        <p:spPr>
          <a:xfrm>
            <a:off x="2978985" y="11955139"/>
            <a:ext cx="8408211" cy="402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6571"/>
            <a:r>
              <a: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-                </a:t>
            </a:r>
            <a:r>
              <a: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-                 </a:t>
            </a:r>
            <a:r>
              <a: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-                </a:t>
            </a:r>
            <a:r>
              <a: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+                </a:t>
            </a:r>
            <a:r>
              <a: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+                </a:t>
            </a:r>
            <a:r>
              <a:rPr lang="zh-TW" alt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</a:t>
            </a:r>
            <a:r>
              <a:rPr lang="en-US" altLang="zh-TW" b="1" dirty="0">
                <a:solidFill>
                  <a:prstClr val="black"/>
                </a:solidFill>
                <a:cs typeface="Times New Roman" panose="02020603050405020304" pitchFamily="18" charset="0"/>
              </a:rPr>
              <a:t>+</a:t>
            </a:r>
            <a:endParaRPr lang="zh-TW" altLang="en-US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091ACDE2-652D-4DD3-B8DA-D9407051FDF6}"/>
              </a:ext>
            </a:extLst>
          </p:cNvPr>
          <p:cNvSpPr txBox="1"/>
          <p:nvPr/>
        </p:nvSpPr>
        <p:spPr>
          <a:xfrm>
            <a:off x="3065426" y="12400945"/>
            <a:ext cx="8161085" cy="402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6571"/>
            <a:r>
              <a:rPr lang="zh-TW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    </a:t>
            </a:r>
            <a:r>
              <a:rPr lang="en-US" altLang="zh-TW" dirty="0">
                <a:solidFill>
                  <a:prstClr val="black"/>
                </a:solidFill>
                <a:cs typeface="Times New Roman" panose="02020603050405020304" pitchFamily="18" charset="0"/>
              </a:rPr>
              <a:t>0               </a:t>
            </a:r>
            <a:r>
              <a:rPr lang="zh-TW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zh-TW" dirty="0">
                <a:solidFill>
                  <a:prstClr val="black"/>
                </a:solidFill>
                <a:cs typeface="Times New Roman" panose="02020603050405020304" pitchFamily="18" charset="0"/>
              </a:rPr>
              <a:t>0.05                      0.1                       0                     0.05                    0.1          </a:t>
            </a:r>
            <a:endParaRPr lang="zh-TW" alt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695BA6EB-13BF-4677-96CD-89CEA9C6C406}"/>
              </a:ext>
            </a:extLst>
          </p:cNvPr>
          <p:cNvCxnSpPr>
            <a:cxnSpLocks/>
          </p:cNvCxnSpPr>
          <p:nvPr/>
        </p:nvCxnSpPr>
        <p:spPr>
          <a:xfrm>
            <a:off x="2867549" y="11895925"/>
            <a:ext cx="8365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>
            <a:extLst>
              <a:ext uri="{FF2B5EF4-FFF2-40B4-BE49-F238E27FC236}">
                <a16:creationId xmlns:a16="http://schemas.microsoft.com/office/drawing/2014/main" id="{24063817-CBEC-4C28-AC04-539A72470A3E}"/>
              </a:ext>
            </a:extLst>
          </p:cNvPr>
          <p:cNvSpPr/>
          <p:nvPr/>
        </p:nvSpPr>
        <p:spPr>
          <a:xfrm>
            <a:off x="1323600" y="12455093"/>
            <a:ext cx="154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6571"/>
            <a:r>
              <a:rPr lang="en-US" altLang="zh-TW" b="1" dirty="0" err="1">
                <a:solidFill>
                  <a:prstClr val="black"/>
                </a:solidFill>
              </a:rPr>
              <a:t>Gefitinib</a:t>
            </a:r>
            <a:r>
              <a:rPr lang="en-US" altLang="zh-TW" b="1" dirty="0">
                <a:solidFill>
                  <a:prstClr val="black"/>
                </a:solidFill>
              </a:rPr>
              <a:t> (</a:t>
            </a:r>
            <a:r>
              <a:rPr lang="el-GR" altLang="zh-TW" b="1" dirty="0">
                <a:solidFill>
                  <a:prstClr val="black"/>
                </a:solidFill>
              </a:rPr>
              <a:t>μ</a:t>
            </a:r>
            <a:r>
              <a:rPr lang="en-US" altLang="zh-TW" b="1" dirty="0">
                <a:solidFill>
                  <a:prstClr val="black"/>
                </a:solidFill>
              </a:rPr>
              <a:t>M)</a:t>
            </a: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A8467D79-AE6D-421A-855A-6F2BE45CE64C}"/>
              </a:ext>
            </a:extLst>
          </p:cNvPr>
          <p:cNvSpPr txBox="1"/>
          <p:nvPr/>
        </p:nvSpPr>
        <p:spPr>
          <a:xfrm>
            <a:off x="2924408" y="11515145"/>
            <a:ext cx="8325695" cy="5840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6571"/>
            <a:r>
              <a:rPr lang="en-US" altLang="zh-TW" sz="2130" b="1" dirty="0">
                <a:solidFill>
                  <a:prstClr val="black"/>
                </a:solidFill>
                <a:cs typeface="Times New Roman" panose="02020603050405020304" pitchFamily="18" charset="0"/>
              </a:rPr>
              <a:t>DOK</a:t>
            </a:r>
            <a:endParaRPr lang="zh-TW" altLang="en-US" sz="213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954601"/>
              </p:ext>
            </p:extLst>
          </p:nvPr>
        </p:nvGraphicFramePr>
        <p:xfrm>
          <a:off x="4478739" y="4894995"/>
          <a:ext cx="2405063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98" name="Prism 9" r:id="rId24" imgW="2680130" imgH="2700714" progId="Prism9.Document">
                  <p:embed/>
                </p:oleObj>
              </mc:Choice>
              <mc:Fallback>
                <p:oleObj name="Prism 9" r:id="rId24" imgW="2680130" imgH="2700714" progId="Prism9.Document">
                  <p:embed/>
                  <p:pic>
                    <p:nvPicPr>
                      <p:cNvPr id="0" name="物件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739" y="4894995"/>
                        <a:ext cx="2405063" cy="243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807125"/>
              </p:ext>
            </p:extLst>
          </p:nvPr>
        </p:nvGraphicFramePr>
        <p:xfrm>
          <a:off x="7067031" y="4893346"/>
          <a:ext cx="2251694" cy="243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99" name="Prism 9" r:id="rId26" imgW="2506545" imgH="2700714" progId="Prism9.Document">
                  <p:embed/>
                </p:oleObj>
              </mc:Choice>
              <mc:Fallback>
                <p:oleObj name="Prism 9" r:id="rId26" imgW="2506545" imgH="2700714" progId="Prism9.Document">
                  <p:embed/>
                  <p:pic>
                    <p:nvPicPr>
                      <p:cNvPr id="0" name="物件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031" y="4893346"/>
                        <a:ext cx="2251694" cy="243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矩形 57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1127140" y="4547544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C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5735" y="14730723"/>
            <a:ext cx="1202729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Supplementary Figure S3. </a:t>
            </a:r>
            <a:r>
              <a:rPr 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(A) XTT assays were performed to assess HGF cell viability after treatment of various doses of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 inhibitor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Gefitinib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for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48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hours</a:t>
            </a:r>
            <a:r>
              <a:rPr 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 (B-C) The expression of p-EGFR (Tyr1086) and EGFR after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and 24 hours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treatment of Gefitinib was examined using Western blot. (D) Migration ability and (E) invasion ability of HGF cells after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treatment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of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recombinant protein GM-CSF and Gefitinib,</a:t>
            </a:r>
            <a:r>
              <a:rPr lang="zh-TW" alt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alone or combination</a:t>
            </a:r>
            <a:r>
              <a:rPr lang="en-US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en-US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data were presented as mean ± SD from three independent experiments. *, </a:t>
            </a:r>
            <a:r>
              <a:rPr lang="en-US" i="1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 &lt; 0.05</a:t>
            </a:r>
            <a:r>
              <a:rPr lang="en-US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**, </a:t>
            </a:r>
            <a:r>
              <a:rPr lang="en-US" i="1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p </a:t>
            </a:r>
            <a:r>
              <a:rPr lang="en-US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&lt; 0.01; ****, </a:t>
            </a:r>
            <a:r>
              <a:rPr lang="en-US" i="1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en-US" kern="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&lt; 0.0001.</a:t>
            </a:r>
            <a:endParaRPr lang="en-US" kern="1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E385-8346-44EA-A902-71A01EB4FEB5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FBEA2C4-67CF-489C-892E-7168CD6CFC5F}"/>
              </a:ext>
            </a:extLst>
          </p:cNvPr>
          <p:cNvSpPr/>
          <p:nvPr/>
        </p:nvSpPr>
        <p:spPr>
          <a:xfrm>
            <a:off x="-177800" y="328573"/>
            <a:ext cx="649224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5803"/>
            <a:r>
              <a:rPr lang="en-US" altLang="zh-TW" sz="4267" b="1" dirty="0">
                <a:solidFill>
                  <a:prstClr val="black"/>
                </a:solidFill>
                <a:cs typeface="Arial" panose="020B0604020202020204" pitchFamily="34" charset="0"/>
              </a:rPr>
              <a:t>Supplementary Figure S4</a:t>
            </a:r>
            <a:endParaRPr lang="zh-TW" altLang="en-US" sz="4267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1219"/>
              </p:ext>
            </p:extLst>
          </p:nvPr>
        </p:nvGraphicFramePr>
        <p:xfrm>
          <a:off x="7149255" y="1622310"/>
          <a:ext cx="4348162" cy="334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8" name="Prism 8" r:id="rId3" imgW="3781065" imgH="2911341" progId="Prism8.Document">
                  <p:embed/>
                </p:oleObj>
              </mc:Choice>
              <mc:Fallback>
                <p:oleObj name="Prism 8" r:id="rId3" imgW="3781065" imgH="2911341" progId="Prism8.Document">
                  <p:embed/>
                  <p:pic>
                    <p:nvPicPr>
                      <p:cNvPr id="4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9255" y="1622310"/>
                        <a:ext cx="4348162" cy="334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2805980" y="2092312"/>
            <a:ext cx="3540555" cy="2093315"/>
            <a:chOff x="9439051" y="932456"/>
            <a:chExt cx="3539917" cy="2092979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0968" y="1729409"/>
              <a:ext cx="1728000" cy="1296026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051" y="1729435"/>
              <a:ext cx="1728000" cy="12960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9" name="文字方塊 8"/>
            <p:cNvSpPr txBox="1"/>
            <p:nvPr/>
          </p:nvSpPr>
          <p:spPr>
            <a:xfrm>
              <a:off x="11250967" y="1360103"/>
              <a:ext cx="172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68765"/>
              <a:r>
                <a:rPr lang="en-US" altLang="zh-TW" sz="1800" dirty="0">
                  <a:solidFill>
                    <a:prstClr val="black"/>
                  </a:solidFill>
                  <a:cs typeface="Arial" panose="020B0604020202020204" pitchFamily="34" charset="0"/>
                </a:rPr>
                <a:t>Cancer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9439051" y="1360103"/>
              <a:ext cx="172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68765"/>
              <a:r>
                <a:rPr lang="en-US" altLang="zh-TW" sz="1800" dirty="0">
                  <a:solidFill>
                    <a:prstClr val="black"/>
                  </a:solidFill>
                  <a:cs typeface="Arial" panose="020B0604020202020204" pitchFamily="34" charset="0"/>
                </a:rPr>
                <a:t>Pre-cancer</a:t>
              </a:r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9446584" y="1375282"/>
              <a:ext cx="34994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10521741" y="932456"/>
              <a:ext cx="1349129" cy="40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68765"/>
              <a:r>
                <a:rPr lang="en-US" altLang="zh-TW" sz="2000" b="1" dirty="0">
                  <a:solidFill>
                    <a:prstClr val="black"/>
                  </a:solidFill>
                  <a:cs typeface="Arial" panose="020B0604020202020204" pitchFamily="34" charset="0"/>
                </a:rPr>
                <a:t>H&amp;E</a:t>
              </a:r>
              <a:endParaRPr lang="zh-TW" altLang="en-US" sz="20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820B9F6-635A-44B5-9073-626F7EFEEE27}"/>
              </a:ext>
            </a:extLst>
          </p:cNvPr>
          <p:cNvSpPr/>
          <p:nvPr/>
        </p:nvSpPr>
        <p:spPr>
          <a:xfrm>
            <a:off x="1411421" y="1717594"/>
            <a:ext cx="563017" cy="74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  <a:endParaRPr lang="zh-TW" altLang="en-US" sz="427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AEECDFC-3CCB-DBCF-D1C2-F25C595B876D}"/>
              </a:ext>
            </a:extLst>
          </p:cNvPr>
          <p:cNvSpPr txBox="1"/>
          <p:nvPr/>
        </p:nvSpPr>
        <p:spPr>
          <a:xfrm>
            <a:off x="1476890" y="4987032"/>
            <a:ext cx="432078" cy="6571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1011">
              <a:defRPr/>
            </a:pPr>
            <a:r>
              <a:rPr lang="en-US" altLang="zh-TW" sz="4270" b="1" dirty="0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endParaRPr lang="zh-TW" altLang="en-US" sz="427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692929" y="6386795"/>
            <a:ext cx="1725883" cy="64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12W</a:t>
            </a:r>
          </a:p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 Mineral oil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341914" y="6395452"/>
            <a:ext cx="1646123" cy="64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8W</a:t>
            </a:r>
          </a:p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DMBA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7181128" y="6395452"/>
            <a:ext cx="1608890" cy="64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8W</a:t>
            </a:r>
          </a:p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DMBA+ANE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611903" y="6395452"/>
            <a:ext cx="1492246" cy="64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8W</a:t>
            </a:r>
          </a:p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DMBA</a:t>
            </a:r>
          </a:p>
        </p:txBody>
      </p:sp>
      <p:cxnSp>
        <p:nvCxnSpPr>
          <p:cNvPr id="21" name="直線接點 20"/>
          <p:cNvCxnSpPr/>
          <p:nvPr/>
        </p:nvCxnSpPr>
        <p:spPr>
          <a:xfrm>
            <a:off x="1698819" y="6386796"/>
            <a:ext cx="89705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692929" y="5986686"/>
            <a:ext cx="89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2000" b="1" dirty="0">
                <a:solidFill>
                  <a:prstClr val="black"/>
                </a:solidFill>
                <a:cs typeface="Arial" panose="020B0604020202020204" pitchFamily="34" charset="0"/>
              </a:rPr>
              <a:t>p-EGFR</a:t>
            </a:r>
            <a:endParaRPr lang="zh-TW" altLang="en-US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765781" y="8364590"/>
            <a:ext cx="11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(MED)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572730" y="8364590"/>
            <a:ext cx="11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(SCC)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7393328" y="8364590"/>
            <a:ext cx="11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(SED)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9194576" y="8364590"/>
            <a:ext cx="11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(SCC)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469657" y="11358781"/>
            <a:ext cx="177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(MED to </a:t>
            </a:r>
            <a:r>
              <a:rPr lang="en-US" altLang="zh-TW" sz="1800" dirty="0" err="1">
                <a:solidFill>
                  <a:prstClr val="black"/>
                </a:solidFill>
                <a:cs typeface="Arial" panose="020B0604020202020204" pitchFamily="34" charset="0"/>
              </a:rPr>
              <a:t>MoED</a:t>
            </a:r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5572730" y="11358781"/>
            <a:ext cx="11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(SCC G1)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7393328" y="11358781"/>
            <a:ext cx="11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(SCC G1)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9194576" y="11358781"/>
            <a:ext cx="11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(SCC G2)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65" y="10024549"/>
            <a:ext cx="1728312" cy="12962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17" y="10024549"/>
            <a:ext cx="1728312" cy="12962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19" y="10024549"/>
            <a:ext cx="1728312" cy="12962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70" y="10024549"/>
            <a:ext cx="1728312" cy="12962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65" y="7048676"/>
            <a:ext cx="1728312" cy="12962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17" y="7048676"/>
            <a:ext cx="1728312" cy="12962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19" y="7048676"/>
            <a:ext cx="1728312" cy="12962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70" y="7048676"/>
            <a:ext cx="1728312" cy="12962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29" y="7048676"/>
            <a:ext cx="1728312" cy="12962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0" name="文字方塊 39"/>
          <p:cNvSpPr txBox="1"/>
          <p:nvPr/>
        </p:nvSpPr>
        <p:spPr>
          <a:xfrm>
            <a:off x="1964840" y="8364590"/>
            <a:ext cx="11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3641462" y="9378114"/>
            <a:ext cx="1433127" cy="64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10W</a:t>
            </a:r>
          </a:p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DMBA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7162741" y="9378112"/>
            <a:ext cx="1645665" cy="64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10W</a:t>
            </a:r>
          </a:p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DMBA+ANE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8982376" y="6386796"/>
            <a:ext cx="1608890" cy="64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8W</a:t>
            </a:r>
          </a:p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DMBA+ANE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5448412" y="9378113"/>
            <a:ext cx="1433127" cy="64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10W</a:t>
            </a:r>
          </a:p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DMBA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8963989" y="9378114"/>
            <a:ext cx="1645665" cy="64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10W</a:t>
            </a:r>
          </a:p>
          <a:p>
            <a:pPr algn="ctr" defTabSz="1568765"/>
            <a:r>
              <a:rPr lang="en-US" altLang="zh-TW" sz="1800" dirty="0">
                <a:solidFill>
                  <a:prstClr val="black"/>
                </a:solidFill>
                <a:cs typeface="Arial" panose="020B0604020202020204" pitchFamily="34" charset="0"/>
              </a:rPr>
              <a:t>DMBA+ANE</a:t>
            </a:r>
          </a:p>
        </p:txBody>
      </p:sp>
      <p:cxnSp>
        <p:nvCxnSpPr>
          <p:cNvPr id="47" name="直線接點 46"/>
          <p:cNvCxnSpPr/>
          <p:nvPr/>
        </p:nvCxnSpPr>
        <p:spPr>
          <a:xfrm>
            <a:off x="3493870" y="9307629"/>
            <a:ext cx="7115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3493869" y="8891252"/>
            <a:ext cx="7115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68765"/>
            <a:r>
              <a:rPr lang="en-US" altLang="zh-TW" sz="2000" b="1" dirty="0">
                <a:solidFill>
                  <a:prstClr val="black"/>
                </a:solidFill>
                <a:cs typeface="Arial" panose="020B0604020202020204" pitchFamily="34" charset="0"/>
              </a:rPr>
              <a:t>p-EGFR</a:t>
            </a:r>
            <a:endParaRPr lang="zh-TW" altLang="en-US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9865" y="12580328"/>
            <a:ext cx="12313160" cy="277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Supplementary Figure S4. </a:t>
            </a:r>
            <a:r>
              <a:rPr 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(A) Hematoxylin and eosin (H&amp;E) staining of representative pre-cancer and cancer lesions in hamster buccal pouch. Co-treatment of DMBA and ANE resulted in a higher rate of cancer development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,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compared to DMBA alone</a:t>
            </a:r>
            <a:r>
              <a:rPr 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. (B) IHC staining for p-EGFR expression in normal, pre-cancer and cancer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tissues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from</a:t>
            </a:r>
            <a:r>
              <a:rPr 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hamster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buccal. W,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weeks;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MED,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mild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epithelial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dysplasia;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MoED,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moderate epithelial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dysplasia;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SED,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severe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epithelial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dysplasia;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SCC,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squamous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cell</a:t>
            </a:r>
            <a:r>
              <a:rPr lang="zh-TW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altLang="zh-TW" kern="10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carcinoma;</a:t>
            </a:r>
            <a:r>
              <a:rPr lang="zh-TW" altLang="en-US" kern="10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 </a:t>
            </a:r>
            <a:r>
              <a:rPr 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G1, grade 1; G2, grade 2.</a:t>
            </a:r>
            <a:endParaRPr lang="en-US" kern="1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84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82945</TotalTime>
  <Words>840</Words>
  <Application>Microsoft Office PowerPoint</Application>
  <PresentationFormat>自訂</PresentationFormat>
  <Paragraphs>246</Paragraphs>
  <Slides>6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新細明體</vt:lpstr>
      <vt:lpstr>DFKai-SB</vt:lpstr>
      <vt:lpstr>Arial</vt:lpstr>
      <vt:lpstr>Calibri</vt:lpstr>
      <vt:lpstr>Calibri Light</vt:lpstr>
      <vt:lpstr>Times New Roman</vt:lpstr>
      <vt:lpstr>Office 佈景主題</vt:lpstr>
      <vt:lpstr>Prism 9</vt:lpstr>
      <vt:lpstr>Prism 8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SYNNEX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2894</cp:revision>
  <cp:lastPrinted>2022-07-15T02:36:08Z</cp:lastPrinted>
  <dcterms:created xsi:type="dcterms:W3CDTF">2018-11-06T00:58:32Z</dcterms:created>
  <dcterms:modified xsi:type="dcterms:W3CDTF">2025-08-19T00:39:38Z</dcterms:modified>
</cp:coreProperties>
</file>