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10080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57" d="100"/>
          <a:sy n="57" d="100"/>
        </p:scale>
        <p:origin x="1392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AF535-D063-4E70-93E0-6E98E62FB49E}" type="datetimeFigureOut">
              <a:rPr lang="ko-KR" altLang="en-US" smtClean="0"/>
              <a:t>2025-09-04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562100" y="1143000"/>
            <a:ext cx="3733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9F992F-2990-465B-9D68-0A5802B19FA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2332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9F992F-2990-465B-9D68-0A5802B19FA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8733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9F992F-2990-465B-9D68-0A5802B19FA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8733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9F992F-2990-465B-9D68-0A5802B19FA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8733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9F992F-2990-465B-9D68-0A5802B19FA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8733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9F992F-2990-465B-9D68-0A5802B19FA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8733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9F992F-2990-465B-9D68-0A5802B19FA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8733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49770"/>
            <a:ext cx="10363200" cy="3509551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294662"/>
            <a:ext cx="9144000" cy="2433817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7F44-8FA8-405B-8751-CF942C898ED7}" type="datetimeFigureOut">
              <a:rPr lang="ko-KR" altLang="en-US" smtClean="0"/>
              <a:t>2025-09-04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4F2FA-3BE9-4C0D-AD39-4CBB9CF580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399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7F44-8FA8-405B-8751-CF942C898ED7}" type="datetimeFigureOut">
              <a:rPr lang="ko-KR" altLang="en-US" smtClean="0"/>
              <a:t>2025-09-04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4F2FA-3BE9-4C0D-AD39-4CBB9CF580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3483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536700"/>
            <a:ext cx="2628900" cy="8542864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536700"/>
            <a:ext cx="7734300" cy="8542864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7F44-8FA8-405B-8751-CF942C898ED7}" type="datetimeFigureOut">
              <a:rPr lang="ko-KR" altLang="en-US" smtClean="0"/>
              <a:t>2025-09-04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4F2FA-3BE9-4C0D-AD39-4CBB9CF580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2700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7F44-8FA8-405B-8751-CF942C898ED7}" type="datetimeFigureOut">
              <a:rPr lang="ko-KR" altLang="en-US" smtClean="0"/>
              <a:t>2025-09-04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4F2FA-3BE9-4C0D-AD39-4CBB9CF580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1485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2513159"/>
            <a:ext cx="10515600" cy="419325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6746088"/>
            <a:ext cx="10515600" cy="2205136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82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7F44-8FA8-405B-8751-CF942C898ED7}" type="datetimeFigureOut">
              <a:rPr lang="ko-KR" altLang="en-US" smtClean="0"/>
              <a:t>2025-09-04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4F2FA-3BE9-4C0D-AD39-4CBB9CF580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1979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683500"/>
            <a:ext cx="5181600" cy="639606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683500"/>
            <a:ext cx="5181600" cy="639606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7F44-8FA8-405B-8751-CF942C898ED7}" type="datetimeFigureOut">
              <a:rPr lang="ko-KR" altLang="en-US" smtClean="0"/>
              <a:t>2025-09-04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4F2FA-3BE9-4C0D-AD39-4CBB9CF580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2162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536702"/>
            <a:ext cx="10515600" cy="194845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471154"/>
            <a:ext cx="5157787" cy="1211074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3682228"/>
            <a:ext cx="5157787" cy="541600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471154"/>
            <a:ext cx="5183188" cy="1211074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682228"/>
            <a:ext cx="5183188" cy="541600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7F44-8FA8-405B-8751-CF942C898ED7}" type="datetimeFigureOut">
              <a:rPr lang="ko-KR" altLang="en-US" smtClean="0"/>
              <a:t>2025-09-04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4F2FA-3BE9-4C0D-AD39-4CBB9CF580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2888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7F44-8FA8-405B-8751-CF942C898ED7}" type="datetimeFigureOut">
              <a:rPr lang="ko-KR" altLang="en-US" smtClean="0"/>
              <a:t>2025-09-04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4F2FA-3BE9-4C0D-AD39-4CBB9CF580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0307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7F44-8FA8-405B-8751-CF942C898ED7}" type="datetimeFigureOut">
              <a:rPr lang="ko-KR" altLang="en-US" smtClean="0"/>
              <a:t>2025-09-04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4F2FA-3BE9-4C0D-AD39-4CBB9CF580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8025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72042"/>
            <a:ext cx="3932237" cy="2352146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451426"/>
            <a:ext cx="6172200" cy="716377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24188"/>
            <a:ext cx="3932237" cy="5602681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7F44-8FA8-405B-8751-CF942C898ED7}" type="datetimeFigureOut">
              <a:rPr lang="ko-KR" altLang="en-US" smtClean="0"/>
              <a:t>2025-09-04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4F2FA-3BE9-4C0D-AD39-4CBB9CF580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1623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72042"/>
            <a:ext cx="3932237" cy="2352146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451426"/>
            <a:ext cx="6172200" cy="7163777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24188"/>
            <a:ext cx="3932237" cy="5602681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67F44-8FA8-405B-8751-CF942C898ED7}" type="datetimeFigureOut">
              <a:rPr lang="ko-KR" altLang="en-US" smtClean="0"/>
              <a:t>2025-09-04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4F2FA-3BE9-4C0D-AD39-4CBB9CF580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6353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536702"/>
            <a:ext cx="10515600" cy="1948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683500"/>
            <a:ext cx="10515600" cy="639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9343248"/>
            <a:ext cx="2743200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F67F44-8FA8-405B-8751-CF942C898ED7}" type="datetimeFigureOut">
              <a:rPr lang="ko-KR" altLang="en-US" smtClean="0"/>
              <a:t>2025-09-04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9343248"/>
            <a:ext cx="4114800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9343248"/>
            <a:ext cx="2743200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D4F2FA-3BE9-4C0D-AD39-4CBB9CF5802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087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219170" rtl="0" eaLnBrk="1" latinLnBrk="1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1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F224060-C05F-1408-17F3-BCB2A4DD6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579" y="5295833"/>
            <a:ext cx="36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C67EC185-F183-965C-43F6-518C64C0E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03" y="5371496"/>
            <a:ext cx="36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447F167-FF0E-5C26-D7B1-EA0FA799B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695" y="1807387"/>
            <a:ext cx="36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id="{194941CC-D8F1-A8C2-6AD4-48049EA15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748" y="5329551"/>
            <a:ext cx="36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610F27F-D7BD-B949-E6A6-B6E823DFA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55" y="1743251"/>
            <a:ext cx="36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E33A368-2B97-13FE-576F-9CFF787110BD}"/>
              </a:ext>
            </a:extLst>
          </p:cNvPr>
          <p:cNvSpPr txBox="1"/>
          <p:nvPr/>
        </p:nvSpPr>
        <p:spPr>
          <a:xfrm>
            <a:off x="5443417" y="5142333"/>
            <a:ext cx="198163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mean</a:t>
            </a:r>
            <a:r>
              <a: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(°C)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920765-BECF-5D24-787B-0C2666E38BAA}"/>
              </a:ext>
            </a:extLst>
          </p:cNvPr>
          <p:cNvSpPr txBox="1"/>
          <p:nvPr/>
        </p:nvSpPr>
        <p:spPr>
          <a:xfrm>
            <a:off x="9193458" y="8697883"/>
            <a:ext cx="198163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mean</a:t>
            </a:r>
            <a:r>
              <a: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(°C)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BCA160-E010-9FB8-4580-58880967FD56}"/>
              </a:ext>
            </a:extLst>
          </p:cNvPr>
          <p:cNvSpPr txBox="1"/>
          <p:nvPr/>
        </p:nvSpPr>
        <p:spPr>
          <a:xfrm rot="16200000">
            <a:off x="4149808" y="3479558"/>
            <a:ext cx="381836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ko-KR" sz="110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F49EF0-3D82-E176-F1C0-897FB4277856}"/>
              </a:ext>
            </a:extLst>
          </p:cNvPr>
          <p:cNvSpPr txBox="1"/>
          <p:nvPr/>
        </p:nvSpPr>
        <p:spPr>
          <a:xfrm rot="16200000">
            <a:off x="227671" y="6842970"/>
            <a:ext cx="381836" cy="430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9FA657-2960-591E-1AEF-825D4FBEAB80}"/>
              </a:ext>
            </a:extLst>
          </p:cNvPr>
          <p:cNvSpPr txBox="1"/>
          <p:nvPr/>
        </p:nvSpPr>
        <p:spPr>
          <a:xfrm rot="16200000">
            <a:off x="4191161" y="6842970"/>
            <a:ext cx="381836" cy="430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E7E710-38AB-84B3-AE43-A236A3210A5F}"/>
              </a:ext>
            </a:extLst>
          </p:cNvPr>
          <p:cNvSpPr txBox="1"/>
          <p:nvPr/>
        </p:nvSpPr>
        <p:spPr>
          <a:xfrm rot="16200000">
            <a:off x="7952562" y="6904697"/>
            <a:ext cx="524404" cy="430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AC82B7-DEB0-EC83-5683-A623613EC091}"/>
              </a:ext>
            </a:extLst>
          </p:cNvPr>
          <p:cNvSpPr txBox="1"/>
          <p:nvPr/>
        </p:nvSpPr>
        <p:spPr>
          <a:xfrm>
            <a:off x="1252417" y="5066252"/>
            <a:ext cx="198163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mean</a:t>
            </a:r>
            <a:r>
              <a: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20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(°C)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4BF8C4-CCF8-6880-6BD0-3360FB8DB953}"/>
              </a:ext>
            </a:extLst>
          </p:cNvPr>
          <p:cNvSpPr txBox="1"/>
          <p:nvPr/>
        </p:nvSpPr>
        <p:spPr>
          <a:xfrm rot="16200000">
            <a:off x="216450" y="3444077"/>
            <a:ext cx="4042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Lag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1197D50-CD1B-C12C-1806-4FB80BC7BCC8}"/>
              </a:ext>
            </a:extLst>
          </p:cNvPr>
          <p:cNvSpPr txBox="1"/>
          <p:nvPr/>
        </p:nvSpPr>
        <p:spPr>
          <a:xfrm>
            <a:off x="3534328" y="1868007"/>
            <a:ext cx="381836" cy="430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CEA44F-2440-251D-E233-29B513622AA9}"/>
              </a:ext>
            </a:extLst>
          </p:cNvPr>
          <p:cNvSpPr txBox="1"/>
          <p:nvPr/>
        </p:nvSpPr>
        <p:spPr>
          <a:xfrm>
            <a:off x="951492" y="181414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87C482-00B6-DC82-5274-812172285D10}"/>
              </a:ext>
            </a:extLst>
          </p:cNvPr>
          <p:cNvSpPr txBox="1"/>
          <p:nvPr/>
        </p:nvSpPr>
        <p:spPr>
          <a:xfrm>
            <a:off x="4792807" y="181990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E9A942-01C9-775A-2844-1DE733E545C0}"/>
              </a:ext>
            </a:extLst>
          </p:cNvPr>
          <p:cNvSpPr txBox="1"/>
          <p:nvPr/>
        </p:nvSpPr>
        <p:spPr>
          <a:xfrm>
            <a:off x="964316" y="541025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175601-CD82-BF63-1AC0-1DB9531D9E02}"/>
              </a:ext>
            </a:extLst>
          </p:cNvPr>
          <p:cNvSpPr txBox="1"/>
          <p:nvPr/>
        </p:nvSpPr>
        <p:spPr>
          <a:xfrm>
            <a:off x="4783074" y="537149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799A3F-1AFE-31C7-18E7-88F63089A7BD}"/>
              </a:ext>
            </a:extLst>
          </p:cNvPr>
          <p:cNvSpPr txBox="1"/>
          <p:nvPr/>
        </p:nvSpPr>
        <p:spPr>
          <a:xfrm>
            <a:off x="8867728" y="530048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765DE4D7-A3A4-0ABE-3BC1-DF57EE0C7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491" y="347279"/>
            <a:ext cx="10515600" cy="1948455"/>
          </a:xfrm>
        </p:spPr>
        <p:txBody>
          <a:bodyPr>
            <a:normAutofit/>
          </a:bodyPr>
          <a:lstStyle/>
          <a:p>
            <a:r>
              <a:rPr lang="en-US" altLang="ko-K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DLNM results, 1–4 ages, Case-crossover design</a:t>
            </a:r>
            <a:endParaRPr lang="ko-KR" alt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286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BE86E68A-5379-D82F-362D-7FA3892D7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406" y="1868007"/>
            <a:ext cx="36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0B8867B8-2AE8-8FD7-FC2F-82F5CFA10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7" y="1911710"/>
            <a:ext cx="36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C6D93274-8A53-3E92-9CEC-B6CC04E64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677" y="5383852"/>
            <a:ext cx="36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AC45FAFF-241E-DB1E-EE2C-130703A0C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906" y="5320140"/>
            <a:ext cx="36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C0C9EF0C-E4D1-4754-2F0B-A0AF3546F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35" y="5280832"/>
            <a:ext cx="36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E33A368-2B97-13FE-576F-9CFF787110BD}"/>
              </a:ext>
            </a:extLst>
          </p:cNvPr>
          <p:cNvSpPr txBox="1"/>
          <p:nvPr/>
        </p:nvSpPr>
        <p:spPr>
          <a:xfrm>
            <a:off x="5443417" y="5142333"/>
            <a:ext cx="198163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mean</a:t>
            </a:r>
            <a:r>
              <a: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(°C)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920765-BECF-5D24-787B-0C2666E38BAA}"/>
              </a:ext>
            </a:extLst>
          </p:cNvPr>
          <p:cNvSpPr txBox="1"/>
          <p:nvPr/>
        </p:nvSpPr>
        <p:spPr>
          <a:xfrm>
            <a:off x="9193458" y="8697883"/>
            <a:ext cx="198163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mean</a:t>
            </a:r>
            <a:r>
              <a: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20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(°C)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BCA160-E010-9FB8-4580-58880967FD56}"/>
              </a:ext>
            </a:extLst>
          </p:cNvPr>
          <p:cNvSpPr txBox="1"/>
          <p:nvPr/>
        </p:nvSpPr>
        <p:spPr>
          <a:xfrm rot="16200000">
            <a:off x="4149808" y="3479558"/>
            <a:ext cx="381836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ko-KR" sz="110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F49EF0-3D82-E176-F1C0-897FB4277856}"/>
              </a:ext>
            </a:extLst>
          </p:cNvPr>
          <p:cNvSpPr txBox="1"/>
          <p:nvPr/>
        </p:nvSpPr>
        <p:spPr>
          <a:xfrm rot="16200000">
            <a:off x="319560" y="6804052"/>
            <a:ext cx="459672" cy="430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9FA657-2960-591E-1AEF-825D4FBEAB80}"/>
              </a:ext>
            </a:extLst>
          </p:cNvPr>
          <p:cNvSpPr txBox="1"/>
          <p:nvPr/>
        </p:nvSpPr>
        <p:spPr>
          <a:xfrm rot="16200000">
            <a:off x="4191161" y="6842970"/>
            <a:ext cx="381836" cy="430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E7E710-38AB-84B3-AE43-A236A3210A5F}"/>
              </a:ext>
            </a:extLst>
          </p:cNvPr>
          <p:cNvSpPr txBox="1"/>
          <p:nvPr/>
        </p:nvSpPr>
        <p:spPr>
          <a:xfrm rot="16200000">
            <a:off x="7952562" y="6904697"/>
            <a:ext cx="524404" cy="430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AC82B7-DEB0-EC83-5683-A623613EC091}"/>
              </a:ext>
            </a:extLst>
          </p:cNvPr>
          <p:cNvSpPr txBox="1"/>
          <p:nvPr/>
        </p:nvSpPr>
        <p:spPr>
          <a:xfrm>
            <a:off x="1252417" y="5066252"/>
            <a:ext cx="198163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mean</a:t>
            </a:r>
            <a:r>
              <a: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(°C)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4BF8C4-CCF8-6880-6BD0-3360FB8DB953}"/>
              </a:ext>
            </a:extLst>
          </p:cNvPr>
          <p:cNvSpPr txBox="1"/>
          <p:nvPr/>
        </p:nvSpPr>
        <p:spPr>
          <a:xfrm rot="16200000">
            <a:off x="216450" y="3444077"/>
            <a:ext cx="4042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Lag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1197D50-CD1B-C12C-1806-4FB80BC7BCC8}"/>
              </a:ext>
            </a:extLst>
          </p:cNvPr>
          <p:cNvSpPr txBox="1"/>
          <p:nvPr/>
        </p:nvSpPr>
        <p:spPr>
          <a:xfrm>
            <a:off x="3534328" y="1868007"/>
            <a:ext cx="381836" cy="430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CEA44F-2440-251D-E233-29B513622AA9}"/>
              </a:ext>
            </a:extLst>
          </p:cNvPr>
          <p:cNvSpPr txBox="1"/>
          <p:nvPr/>
        </p:nvSpPr>
        <p:spPr>
          <a:xfrm>
            <a:off x="951492" y="181414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87C482-00B6-DC82-5274-812172285D10}"/>
              </a:ext>
            </a:extLst>
          </p:cNvPr>
          <p:cNvSpPr txBox="1"/>
          <p:nvPr/>
        </p:nvSpPr>
        <p:spPr>
          <a:xfrm>
            <a:off x="4792807" y="181990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E9A942-01C9-775A-2844-1DE733E545C0}"/>
              </a:ext>
            </a:extLst>
          </p:cNvPr>
          <p:cNvSpPr txBox="1"/>
          <p:nvPr/>
        </p:nvSpPr>
        <p:spPr>
          <a:xfrm>
            <a:off x="964316" y="541025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175601-CD82-BF63-1AC0-1DB9531D9E02}"/>
              </a:ext>
            </a:extLst>
          </p:cNvPr>
          <p:cNvSpPr txBox="1"/>
          <p:nvPr/>
        </p:nvSpPr>
        <p:spPr>
          <a:xfrm>
            <a:off x="4783074" y="537149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799A3F-1AFE-31C7-18E7-88F63089A7BD}"/>
              </a:ext>
            </a:extLst>
          </p:cNvPr>
          <p:cNvSpPr txBox="1"/>
          <p:nvPr/>
        </p:nvSpPr>
        <p:spPr>
          <a:xfrm>
            <a:off x="8867728" y="530048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제목 3">
            <a:extLst>
              <a:ext uri="{FF2B5EF4-FFF2-40B4-BE49-F238E27FC236}">
                <a16:creationId xmlns:a16="http://schemas.microsoft.com/office/drawing/2014/main" id="{2486FCCF-C525-271E-0728-62F78E812EE7}"/>
              </a:ext>
            </a:extLst>
          </p:cNvPr>
          <p:cNvSpPr txBox="1">
            <a:spLocks/>
          </p:cNvSpPr>
          <p:nvPr/>
        </p:nvSpPr>
        <p:spPr>
          <a:xfrm>
            <a:off x="549394" y="742014"/>
            <a:ext cx="10515600" cy="7005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121917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8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500">
                <a:latin typeface="Times New Roman" panose="02020603050405020304" pitchFamily="18" charset="0"/>
                <a:cs typeface="Times New Roman" panose="02020603050405020304" pitchFamily="18" charset="0"/>
              </a:rPr>
              <a:t>DLNM results, 5–9 ages, Case-crossover design</a:t>
            </a:r>
            <a:endParaRPr lang="ko-KR" alt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547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AE4E5AB-7951-01D1-A721-7DB73435C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144" y="1868007"/>
            <a:ext cx="36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6E88E464-3E67-25EB-98C1-A86906C2E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005" y="5323385"/>
            <a:ext cx="36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593B78E-F301-F974-604F-571A371CE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60" y="1810257"/>
            <a:ext cx="36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id="{C26882C1-D8F3-C84F-2E89-43AB6446E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094" y="5300488"/>
            <a:ext cx="36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EA52CC0-4134-C0C4-C13E-32389C498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33" y="5300488"/>
            <a:ext cx="36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E33A368-2B97-13FE-576F-9CFF787110BD}"/>
              </a:ext>
            </a:extLst>
          </p:cNvPr>
          <p:cNvSpPr txBox="1"/>
          <p:nvPr/>
        </p:nvSpPr>
        <p:spPr>
          <a:xfrm>
            <a:off x="5443417" y="5142333"/>
            <a:ext cx="198163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mean</a:t>
            </a:r>
            <a:r>
              <a: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(°C)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920765-BECF-5D24-787B-0C2666E38BAA}"/>
              </a:ext>
            </a:extLst>
          </p:cNvPr>
          <p:cNvSpPr txBox="1"/>
          <p:nvPr/>
        </p:nvSpPr>
        <p:spPr>
          <a:xfrm>
            <a:off x="9193458" y="8697883"/>
            <a:ext cx="198163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mean</a:t>
            </a:r>
            <a:r>
              <a: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20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(°C)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BCA160-E010-9FB8-4580-58880967FD56}"/>
              </a:ext>
            </a:extLst>
          </p:cNvPr>
          <p:cNvSpPr txBox="1"/>
          <p:nvPr/>
        </p:nvSpPr>
        <p:spPr>
          <a:xfrm rot="16200000">
            <a:off x="4149808" y="3479558"/>
            <a:ext cx="381836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ko-KR" sz="110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F49EF0-3D82-E176-F1C0-897FB4277856}"/>
              </a:ext>
            </a:extLst>
          </p:cNvPr>
          <p:cNvSpPr txBox="1"/>
          <p:nvPr/>
        </p:nvSpPr>
        <p:spPr>
          <a:xfrm rot="16200000">
            <a:off x="319560" y="6804052"/>
            <a:ext cx="459672" cy="430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9FA657-2960-591E-1AEF-825D4FBEAB80}"/>
              </a:ext>
            </a:extLst>
          </p:cNvPr>
          <p:cNvSpPr txBox="1"/>
          <p:nvPr/>
        </p:nvSpPr>
        <p:spPr>
          <a:xfrm rot="16200000">
            <a:off x="4191161" y="6842970"/>
            <a:ext cx="381836" cy="430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E7E710-38AB-84B3-AE43-A236A3210A5F}"/>
              </a:ext>
            </a:extLst>
          </p:cNvPr>
          <p:cNvSpPr txBox="1"/>
          <p:nvPr/>
        </p:nvSpPr>
        <p:spPr>
          <a:xfrm rot="16200000">
            <a:off x="7952562" y="6904697"/>
            <a:ext cx="524404" cy="430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AC82B7-DEB0-EC83-5683-A623613EC091}"/>
              </a:ext>
            </a:extLst>
          </p:cNvPr>
          <p:cNvSpPr txBox="1"/>
          <p:nvPr/>
        </p:nvSpPr>
        <p:spPr>
          <a:xfrm>
            <a:off x="1252417" y="5066252"/>
            <a:ext cx="198163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mean</a:t>
            </a:r>
            <a:r>
              <a: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(°C)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4BF8C4-CCF8-6880-6BD0-3360FB8DB953}"/>
              </a:ext>
            </a:extLst>
          </p:cNvPr>
          <p:cNvSpPr txBox="1"/>
          <p:nvPr/>
        </p:nvSpPr>
        <p:spPr>
          <a:xfrm rot="16200000">
            <a:off x="216450" y="3444077"/>
            <a:ext cx="4042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Lag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1197D50-CD1B-C12C-1806-4FB80BC7BCC8}"/>
              </a:ext>
            </a:extLst>
          </p:cNvPr>
          <p:cNvSpPr txBox="1"/>
          <p:nvPr/>
        </p:nvSpPr>
        <p:spPr>
          <a:xfrm>
            <a:off x="3534328" y="1868007"/>
            <a:ext cx="381836" cy="430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CEA44F-2440-251D-E233-29B513622AA9}"/>
              </a:ext>
            </a:extLst>
          </p:cNvPr>
          <p:cNvSpPr txBox="1"/>
          <p:nvPr/>
        </p:nvSpPr>
        <p:spPr>
          <a:xfrm>
            <a:off x="951492" y="181414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87C482-00B6-DC82-5274-812172285D10}"/>
              </a:ext>
            </a:extLst>
          </p:cNvPr>
          <p:cNvSpPr txBox="1"/>
          <p:nvPr/>
        </p:nvSpPr>
        <p:spPr>
          <a:xfrm>
            <a:off x="4792807" y="181990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E9A942-01C9-775A-2844-1DE733E545C0}"/>
              </a:ext>
            </a:extLst>
          </p:cNvPr>
          <p:cNvSpPr txBox="1"/>
          <p:nvPr/>
        </p:nvSpPr>
        <p:spPr>
          <a:xfrm>
            <a:off x="964316" y="541025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175601-CD82-BF63-1AC0-1DB9531D9E02}"/>
              </a:ext>
            </a:extLst>
          </p:cNvPr>
          <p:cNvSpPr txBox="1"/>
          <p:nvPr/>
        </p:nvSpPr>
        <p:spPr>
          <a:xfrm>
            <a:off x="4783074" y="537149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799A3F-1AFE-31C7-18E7-88F63089A7BD}"/>
              </a:ext>
            </a:extLst>
          </p:cNvPr>
          <p:cNvSpPr txBox="1"/>
          <p:nvPr/>
        </p:nvSpPr>
        <p:spPr>
          <a:xfrm>
            <a:off x="8867728" y="530048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DD6AE000-00C4-D9CD-0D19-AF292E9A6C3B}"/>
              </a:ext>
            </a:extLst>
          </p:cNvPr>
          <p:cNvSpPr txBox="1">
            <a:spLocks/>
          </p:cNvSpPr>
          <p:nvPr/>
        </p:nvSpPr>
        <p:spPr>
          <a:xfrm>
            <a:off x="549394" y="368801"/>
            <a:ext cx="10515600" cy="11155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121917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8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500">
                <a:latin typeface="Times New Roman" panose="02020603050405020304" pitchFamily="18" charset="0"/>
                <a:cs typeface="Times New Roman" panose="02020603050405020304" pitchFamily="18" charset="0"/>
              </a:rPr>
              <a:t>DLNM results, &lt;1 ages, Case-crossover design</a:t>
            </a:r>
            <a:endParaRPr lang="ko-KR" alt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367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림 19">
            <a:extLst>
              <a:ext uri="{FF2B5EF4-FFF2-40B4-BE49-F238E27FC236}">
                <a16:creationId xmlns:a16="http://schemas.microsoft.com/office/drawing/2014/main" id="{9B50ED6A-36E6-4C07-5ABB-891D25EC2D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39" y="1774882"/>
            <a:ext cx="3600000" cy="36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2A679BBD-E475-141B-E303-1C6D1FDE01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285" y="1875831"/>
            <a:ext cx="3600000" cy="36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80D9E0FC-7E4E-0157-35FB-E27DE2BDD2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20" y="5320139"/>
            <a:ext cx="3600000" cy="36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B069105C-8FEE-0E2E-097D-ED86B2E0D9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285" y="5371496"/>
            <a:ext cx="3600000" cy="36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CEB77593-2880-8EF8-C854-717D9AE393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6561" y="5300488"/>
            <a:ext cx="3600000" cy="36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E33A368-2B97-13FE-576F-9CFF787110BD}"/>
              </a:ext>
            </a:extLst>
          </p:cNvPr>
          <p:cNvSpPr txBox="1"/>
          <p:nvPr/>
        </p:nvSpPr>
        <p:spPr>
          <a:xfrm>
            <a:off x="5443417" y="5142333"/>
            <a:ext cx="198163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mean</a:t>
            </a:r>
            <a:r>
              <a: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(°C)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920765-BECF-5D24-787B-0C2666E38BAA}"/>
              </a:ext>
            </a:extLst>
          </p:cNvPr>
          <p:cNvSpPr txBox="1"/>
          <p:nvPr/>
        </p:nvSpPr>
        <p:spPr>
          <a:xfrm>
            <a:off x="9193458" y="8697883"/>
            <a:ext cx="198163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mean</a:t>
            </a:r>
            <a:r>
              <a: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20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(°C)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BCA160-E010-9FB8-4580-58880967FD56}"/>
              </a:ext>
            </a:extLst>
          </p:cNvPr>
          <p:cNvSpPr txBox="1"/>
          <p:nvPr/>
        </p:nvSpPr>
        <p:spPr>
          <a:xfrm rot="16200000">
            <a:off x="4153816" y="3394920"/>
            <a:ext cx="373820" cy="430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F49EF0-3D82-E176-F1C0-897FB4277856}"/>
              </a:ext>
            </a:extLst>
          </p:cNvPr>
          <p:cNvSpPr txBox="1"/>
          <p:nvPr/>
        </p:nvSpPr>
        <p:spPr>
          <a:xfrm rot="16200000">
            <a:off x="231679" y="6927608"/>
            <a:ext cx="373820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100">
                <a:latin typeface="Times New Roman" panose="02020603050405020304" pitchFamily="18" charset="0"/>
                <a:cs typeface="Times New Roman" panose="02020603050405020304" pitchFamily="18" charset="0"/>
              </a:rPr>
              <a:t>RR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9FA657-2960-591E-1AEF-825D4FBEAB80}"/>
              </a:ext>
            </a:extLst>
          </p:cNvPr>
          <p:cNvSpPr txBox="1"/>
          <p:nvPr/>
        </p:nvSpPr>
        <p:spPr>
          <a:xfrm rot="16200000">
            <a:off x="4039513" y="6846705"/>
            <a:ext cx="534131" cy="430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E7E710-38AB-84B3-AE43-A236A3210A5F}"/>
              </a:ext>
            </a:extLst>
          </p:cNvPr>
          <p:cNvSpPr txBox="1"/>
          <p:nvPr/>
        </p:nvSpPr>
        <p:spPr>
          <a:xfrm rot="16200000">
            <a:off x="7952562" y="6989334"/>
            <a:ext cx="524404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AC82B7-DEB0-EC83-5683-A623613EC091}"/>
              </a:ext>
            </a:extLst>
          </p:cNvPr>
          <p:cNvSpPr txBox="1"/>
          <p:nvPr/>
        </p:nvSpPr>
        <p:spPr>
          <a:xfrm>
            <a:off x="1252417" y="5066252"/>
            <a:ext cx="198163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mean</a:t>
            </a:r>
            <a:r>
              <a: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(°C)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4BF8C4-CCF8-6880-6BD0-3360FB8DB953}"/>
              </a:ext>
            </a:extLst>
          </p:cNvPr>
          <p:cNvSpPr txBox="1"/>
          <p:nvPr/>
        </p:nvSpPr>
        <p:spPr>
          <a:xfrm rot="16200000">
            <a:off x="216450" y="3444077"/>
            <a:ext cx="4042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Lag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1197D50-CD1B-C12C-1806-4FB80BC7BCC8}"/>
              </a:ext>
            </a:extLst>
          </p:cNvPr>
          <p:cNvSpPr txBox="1"/>
          <p:nvPr/>
        </p:nvSpPr>
        <p:spPr>
          <a:xfrm>
            <a:off x="3534328" y="1868007"/>
            <a:ext cx="373820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100">
                <a:latin typeface="Times New Roman" panose="02020603050405020304" pitchFamily="18" charset="0"/>
                <a:cs typeface="Times New Roman" panose="02020603050405020304" pitchFamily="18" charset="0"/>
              </a:rPr>
              <a:t>RR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CEA44F-2440-251D-E233-29B513622AA9}"/>
              </a:ext>
            </a:extLst>
          </p:cNvPr>
          <p:cNvSpPr txBox="1"/>
          <p:nvPr/>
        </p:nvSpPr>
        <p:spPr>
          <a:xfrm>
            <a:off x="951492" y="181414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87C482-00B6-DC82-5274-812172285D10}"/>
              </a:ext>
            </a:extLst>
          </p:cNvPr>
          <p:cNvSpPr txBox="1"/>
          <p:nvPr/>
        </p:nvSpPr>
        <p:spPr>
          <a:xfrm>
            <a:off x="4768749" y="181414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E9A942-01C9-775A-2844-1DE733E545C0}"/>
              </a:ext>
            </a:extLst>
          </p:cNvPr>
          <p:cNvSpPr txBox="1"/>
          <p:nvPr/>
        </p:nvSpPr>
        <p:spPr>
          <a:xfrm>
            <a:off x="964316" y="541025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175601-CD82-BF63-1AC0-1DB9531D9E02}"/>
              </a:ext>
            </a:extLst>
          </p:cNvPr>
          <p:cNvSpPr txBox="1"/>
          <p:nvPr/>
        </p:nvSpPr>
        <p:spPr>
          <a:xfrm>
            <a:off x="4783074" y="537149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799A3F-1AFE-31C7-18E7-88F63089A7BD}"/>
              </a:ext>
            </a:extLst>
          </p:cNvPr>
          <p:cNvSpPr txBox="1"/>
          <p:nvPr/>
        </p:nvSpPr>
        <p:spPr>
          <a:xfrm>
            <a:off x="8867728" y="530048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765DE4D7-A3A4-0ABE-3BC1-DF57EE0C73A2}"/>
              </a:ext>
            </a:extLst>
          </p:cNvPr>
          <p:cNvSpPr>
            <a:spLocks noGrp="1"/>
          </p:cNvSpPr>
          <p:nvPr/>
        </p:nvSpPr>
        <p:spPr>
          <a:xfrm>
            <a:off x="835485" y="560793"/>
            <a:ext cx="10515600" cy="1234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DLNM results, 1–4 ages, Time-series design</a:t>
            </a:r>
            <a:endParaRPr lang="ko-KR" alt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686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EAF55AC-CA8E-9AF4-9CDF-32F7DFDA5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760" y="5402870"/>
            <a:ext cx="36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D2CA3428-6757-DCA5-3676-51CCAF9B2B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670" y="1869982"/>
            <a:ext cx="3600000" cy="36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37486989-F446-8D08-FA91-C09AF64919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47" y="1802870"/>
            <a:ext cx="3600000" cy="36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5C17923-0673-88AD-9C80-DE2C2429D68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80" y="5343251"/>
            <a:ext cx="3600000" cy="36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D14B65EF-B2FC-7CD9-04F8-82304EA79F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670" y="5350745"/>
            <a:ext cx="3600000" cy="36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E33A368-2B97-13FE-576F-9CFF787110BD}"/>
              </a:ext>
            </a:extLst>
          </p:cNvPr>
          <p:cNvSpPr txBox="1"/>
          <p:nvPr/>
        </p:nvSpPr>
        <p:spPr>
          <a:xfrm>
            <a:off x="5443417" y="5142333"/>
            <a:ext cx="198163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mean</a:t>
            </a:r>
            <a:r>
              <a: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(°C)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920765-BECF-5D24-787B-0C2666E38BAA}"/>
              </a:ext>
            </a:extLst>
          </p:cNvPr>
          <p:cNvSpPr txBox="1"/>
          <p:nvPr/>
        </p:nvSpPr>
        <p:spPr>
          <a:xfrm>
            <a:off x="9193458" y="8765533"/>
            <a:ext cx="198163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mean</a:t>
            </a:r>
            <a:r>
              <a: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(°C)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BCA160-E010-9FB8-4580-58880967FD56}"/>
              </a:ext>
            </a:extLst>
          </p:cNvPr>
          <p:cNvSpPr txBox="1"/>
          <p:nvPr/>
        </p:nvSpPr>
        <p:spPr>
          <a:xfrm rot="16200000">
            <a:off x="4153816" y="3479558"/>
            <a:ext cx="373820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F49EF0-3D82-E176-F1C0-897FB4277856}"/>
              </a:ext>
            </a:extLst>
          </p:cNvPr>
          <p:cNvSpPr txBox="1"/>
          <p:nvPr/>
        </p:nvSpPr>
        <p:spPr>
          <a:xfrm rot="16200000">
            <a:off x="178780" y="6927608"/>
            <a:ext cx="479618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RR   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9FA657-2960-591E-1AEF-825D4FBEAB80}"/>
              </a:ext>
            </a:extLst>
          </p:cNvPr>
          <p:cNvSpPr txBox="1"/>
          <p:nvPr/>
        </p:nvSpPr>
        <p:spPr>
          <a:xfrm rot="16200000">
            <a:off x="4142270" y="6927608"/>
            <a:ext cx="479618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RR   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E7E710-38AB-84B3-AE43-A236A3210A5F}"/>
              </a:ext>
            </a:extLst>
          </p:cNvPr>
          <p:cNvSpPr txBox="1"/>
          <p:nvPr/>
        </p:nvSpPr>
        <p:spPr>
          <a:xfrm rot="16200000">
            <a:off x="7952562" y="6989335"/>
            <a:ext cx="524404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AC82B7-DEB0-EC83-5683-A623613EC091}"/>
              </a:ext>
            </a:extLst>
          </p:cNvPr>
          <p:cNvSpPr txBox="1"/>
          <p:nvPr/>
        </p:nvSpPr>
        <p:spPr>
          <a:xfrm>
            <a:off x="1252417" y="5066252"/>
            <a:ext cx="198163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mean</a:t>
            </a:r>
            <a:r>
              <a: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(°C)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4BF8C4-CCF8-6880-6BD0-3360FB8DB953}"/>
              </a:ext>
            </a:extLst>
          </p:cNvPr>
          <p:cNvSpPr txBox="1"/>
          <p:nvPr/>
        </p:nvSpPr>
        <p:spPr>
          <a:xfrm rot="16200000">
            <a:off x="216450" y="3444077"/>
            <a:ext cx="4042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Lag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1197D50-CD1B-C12C-1806-4FB80BC7BCC8}"/>
              </a:ext>
            </a:extLst>
          </p:cNvPr>
          <p:cNvSpPr txBox="1"/>
          <p:nvPr/>
        </p:nvSpPr>
        <p:spPr>
          <a:xfrm>
            <a:off x="3534328" y="1868007"/>
            <a:ext cx="487634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  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CEA44F-2440-251D-E233-29B513622AA9}"/>
              </a:ext>
            </a:extLst>
          </p:cNvPr>
          <p:cNvSpPr txBox="1"/>
          <p:nvPr/>
        </p:nvSpPr>
        <p:spPr>
          <a:xfrm>
            <a:off x="951492" y="181414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87C482-00B6-DC82-5274-812172285D10}"/>
              </a:ext>
            </a:extLst>
          </p:cNvPr>
          <p:cNvSpPr txBox="1"/>
          <p:nvPr/>
        </p:nvSpPr>
        <p:spPr>
          <a:xfrm>
            <a:off x="4768749" y="181414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E9A942-01C9-775A-2844-1DE733E545C0}"/>
              </a:ext>
            </a:extLst>
          </p:cNvPr>
          <p:cNvSpPr txBox="1"/>
          <p:nvPr/>
        </p:nvSpPr>
        <p:spPr>
          <a:xfrm>
            <a:off x="964316" y="541025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175601-CD82-BF63-1AC0-1DB9531D9E02}"/>
              </a:ext>
            </a:extLst>
          </p:cNvPr>
          <p:cNvSpPr txBox="1"/>
          <p:nvPr/>
        </p:nvSpPr>
        <p:spPr>
          <a:xfrm>
            <a:off x="4783074" y="537149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799A3F-1AFE-31C7-18E7-88F63089A7BD}"/>
              </a:ext>
            </a:extLst>
          </p:cNvPr>
          <p:cNvSpPr txBox="1"/>
          <p:nvPr/>
        </p:nvSpPr>
        <p:spPr>
          <a:xfrm>
            <a:off x="8867728" y="530048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EB7526-B659-78C5-AAA9-692680D2D51A}"/>
              </a:ext>
            </a:extLst>
          </p:cNvPr>
          <p:cNvSpPr txBox="1"/>
          <p:nvPr/>
        </p:nvSpPr>
        <p:spPr>
          <a:xfrm>
            <a:off x="964316" y="723915"/>
            <a:ext cx="609460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DLNM results</a:t>
            </a:r>
            <a:r>
              <a:rPr lang="en-US" altLang="ko-KR" sz="2500">
                <a:latin typeface="Times New Roman" panose="02020603050405020304" pitchFamily="18" charset="0"/>
                <a:cs typeface="Times New Roman" panose="02020603050405020304" pitchFamily="18" charset="0"/>
              </a:rPr>
              <a:t>, 5–9 </a:t>
            </a:r>
            <a:r>
              <a:rPr lang="en-US" altLang="ko-K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ages, Time-series design</a:t>
            </a:r>
            <a:endParaRPr lang="ko-KR" alt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01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97124320-E26D-0A3B-45A4-DD95B374D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072" y="5371496"/>
            <a:ext cx="36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DBEA4F5-AC4D-5CD0-2726-1F2CDCD13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99" y="1810257"/>
            <a:ext cx="36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460956AB-7314-EB49-30C9-960740688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639" y="5451490"/>
            <a:ext cx="36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B047F08-A576-CED6-904C-51A5400AC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901" y="5371496"/>
            <a:ext cx="36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7AA8666B-5CE1-ED4B-7C94-A79A1769D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124" y="1851490"/>
            <a:ext cx="360000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E33A368-2B97-13FE-576F-9CFF787110BD}"/>
              </a:ext>
            </a:extLst>
          </p:cNvPr>
          <p:cNvSpPr txBox="1"/>
          <p:nvPr/>
        </p:nvSpPr>
        <p:spPr>
          <a:xfrm>
            <a:off x="5265257" y="5142333"/>
            <a:ext cx="198163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mean</a:t>
            </a:r>
            <a:r>
              <a: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(°C)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920765-BECF-5D24-787B-0C2666E38BAA}"/>
              </a:ext>
            </a:extLst>
          </p:cNvPr>
          <p:cNvSpPr txBox="1"/>
          <p:nvPr/>
        </p:nvSpPr>
        <p:spPr>
          <a:xfrm>
            <a:off x="9193458" y="8697883"/>
            <a:ext cx="198163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mean</a:t>
            </a:r>
            <a:r>
              <a: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(°C)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BCA160-E010-9FB8-4580-58880967FD56}"/>
              </a:ext>
            </a:extLst>
          </p:cNvPr>
          <p:cNvSpPr txBox="1"/>
          <p:nvPr/>
        </p:nvSpPr>
        <p:spPr>
          <a:xfrm rot="16200000">
            <a:off x="4153816" y="3479558"/>
            <a:ext cx="373820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F49EF0-3D82-E176-F1C0-897FB4277856}"/>
              </a:ext>
            </a:extLst>
          </p:cNvPr>
          <p:cNvSpPr txBox="1"/>
          <p:nvPr/>
        </p:nvSpPr>
        <p:spPr>
          <a:xfrm rot="16200000">
            <a:off x="178780" y="6927608"/>
            <a:ext cx="479618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RR   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9FA657-2960-591E-1AEF-825D4FBEAB80}"/>
              </a:ext>
            </a:extLst>
          </p:cNvPr>
          <p:cNvSpPr txBox="1"/>
          <p:nvPr/>
        </p:nvSpPr>
        <p:spPr>
          <a:xfrm rot="16200000">
            <a:off x="4126315" y="7044077"/>
            <a:ext cx="479618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RR   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E7E710-38AB-84B3-AE43-A236A3210A5F}"/>
              </a:ext>
            </a:extLst>
          </p:cNvPr>
          <p:cNvSpPr txBox="1"/>
          <p:nvPr/>
        </p:nvSpPr>
        <p:spPr>
          <a:xfrm rot="16200000">
            <a:off x="7952562" y="6989335"/>
            <a:ext cx="524404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RR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AC82B7-DEB0-EC83-5683-A623613EC091}"/>
              </a:ext>
            </a:extLst>
          </p:cNvPr>
          <p:cNvSpPr txBox="1"/>
          <p:nvPr/>
        </p:nvSpPr>
        <p:spPr>
          <a:xfrm>
            <a:off x="1252417" y="5066252"/>
            <a:ext cx="198163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mean</a:t>
            </a:r>
            <a:r>
              <a: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temperature (°C)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4BF8C4-CCF8-6880-6BD0-3360FB8DB953}"/>
              </a:ext>
            </a:extLst>
          </p:cNvPr>
          <p:cNvSpPr txBox="1"/>
          <p:nvPr/>
        </p:nvSpPr>
        <p:spPr>
          <a:xfrm rot="16200000">
            <a:off x="216450" y="3444077"/>
            <a:ext cx="4042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Lag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1197D50-CD1B-C12C-1806-4FB80BC7BCC8}"/>
              </a:ext>
            </a:extLst>
          </p:cNvPr>
          <p:cNvSpPr txBox="1"/>
          <p:nvPr/>
        </p:nvSpPr>
        <p:spPr>
          <a:xfrm>
            <a:off x="3534328" y="1868007"/>
            <a:ext cx="487634" cy="261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  </a:t>
            </a:r>
            <a:endParaRPr lang="ko-KR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CEA44F-2440-251D-E233-29B513622AA9}"/>
              </a:ext>
            </a:extLst>
          </p:cNvPr>
          <p:cNvSpPr txBox="1"/>
          <p:nvPr/>
        </p:nvSpPr>
        <p:spPr>
          <a:xfrm>
            <a:off x="951492" y="181414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87C482-00B6-DC82-5274-812172285D10}"/>
              </a:ext>
            </a:extLst>
          </p:cNvPr>
          <p:cNvSpPr txBox="1"/>
          <p:nvPr/>
        </p:nvSpPr>
        <p:spPr>
          <a:xfrm>
            <a:off x="4768749" y="181414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E9A942-01C9-775A-2844-1DE733E545C0}"/>
              </a:ext>
            </a:extLst>
          </p:cNvPr>
          <p:cNvSpPr txBox="1"/>
          <p:nvPr/>
        </p:nvSpPr>
        <p:spPr>
          <a:xfrm>
            <a:off x="964316" y="541025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175601-CD82-BF63-1AC0-1DB9531D9E02}"/>
              </a:ext>
            </a:extLst>
          </p:cNvPr>
          <p:cNvSpPr txBox="1"/>
          <p:nvPr/>
        </p:nvSpPr>
        <p:spPr>
          <a:xfrm>
            <a:off x="4783074" y="537149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799A3F-1AFE-31C7-18E7-88F63089A7BD}"/>
              </a:ext>
            </a:extLst>
          </p:cNvPr>
          <p:cNvSpPr txBox="1"/>
          <p:nvPr/>
        </p:nvSpPr>
        <p:spPr>
          <a:xfrm>
            <a:off x="8867728" y="530048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27EA82-0753-A2C5-7AF9-83FC16999731}"/>
              </a:ext>
            </a:extLst>
          </p:cNvPr>
          <p:cNvSpPr txBox="1"/>
          <p:nvPr/>
        </p:nvSpPr>
        <p:spPr>
          <a:xfrm>
            <a:off x="730843" y="712694"/>
            <a:ext cx="7614725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DLNM results</a:t>
            </a:r>
            <a:r>
              <a:rPr lang="en-US" altLang="ko-KR" sz="2500">
                <a:latin typeface="Times New Roman" panose="02020603050405020304" pitchFamily="18" charset="0"/>
                <a:cs typeface="Times New Roman" panose="02020603050405020304" pitchFamily="18" charset="0"/>
              </a:rPr>
              <a:t>, &lt;1 </a:t>
            </a:r>
            <a:r>
              <a:rPr lang="en-US" altLang="ko-K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ages, Time-series design</a:t>
            </a:r>
            <a:endParaRPr lang="ko-KR" alt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165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테마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240</Words>
  <Application>Microsoft Office PowerPoint</Application>
  <PresentationFormat>사용자 지정</PresentationFormat>
  <Paragraphs>106</Paragraphs>
  <Slides>6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2" baseType="lpstr">
      <vt:lpstr>맑은 고딕</vt:lpstr>
      <vt:lpstr>Aptos</vt:lpstr>
      <vt:lpstr>Aptos Display</vt:lpstr>
      <vt:lpstr>Arial</vt:lpstr>
      <vt:lpstr>Times New Roman</vt:lpstr>
      <vt:lpstr>Office 테마</vt:lpstr>
      <vt:lpstr>DLNM results, 1–4 ages, Case-crossover design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Kiook Baek</dc:creator>
  <cp:lastModifiedBy>Kiook Baek</cp:lastModifiedBy>
  <cp:revision>9</cp:revision>
  <dcterms:created xsi:type="dcterms:W3CDTF">2025-08-26T06:46:59Z</dcterms:created>
  <dcterms:modified xsi:type="dcterms:W3CDTF">2025-09-04T00:54:52Z</dcterms:modified>
</cp:coreProperties>
</file>