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77" r:id="rId5"/>
    <p:sldId id="267" r:id="rId6"/>
    <p:sldId id="278" r:id="rId7"/>
    <p:sldId id="273" r:id="rId8"/>
    <p:sldId id="271" r:id="rId9"/>
    <p:sldId id="269" r:id="rId10"/>
    <p:sldId id="280" r:id="rId11"/>
    <p:sldId id="279" r:id="rId12"/>
    <p:sldId id="281" r:id="rId1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30FB32F-173A-E149-B007-E99606B01B75}">
          <p14:sldIdLst>
            <p14:sldId id="277"/>
            <p14:sldId id="267"/>
            <p14:sldId id="278"/>
            <p14:sldId id="273"/>
            <p14:sldId id="271"/>
            <p14:sldId id="269"/>
            <p14:sldId id="280"/>
            <p14:sldId id="279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70" autoAdjust="0"/>
    <p:restoredTop sz="95833"/>
  </p:normalViewPr>
  <p:slideViewPr>
    <p:cSldViewPr snapToGrid="0" snapToObjects="1">
      <p:cViewPr varScale="1">
        <p:scale>
          <a:sx n="41" d="100"/>
          <a:sy n="41" d="100"/>
        </p:scale>
        <p:origin x="1284" y="5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40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73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62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29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35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05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74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20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99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8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12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13F8-F6FF-FC41-AF37-BF4D3846281A}" type="datetimeFigureOut">
              <a:rPr lang="fr-FR" smtClean="0"/>
              <a:t>30/01/2024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918E-FDC8-3E40-9BA1-4C4637FB36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41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904CE5-6567-3A49-B7F5-28ACFB669AB5}"/>
              </a:ext>
            </a:extLst>
          </p:cNvPr>
          <p:cNvSpPr txBox="1"/>
          <p:nvPr/>
        </p:nvSpPr>
        <p:spPr>
          <a:xfrm>
            <a:off x="149090" y="206827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393"/>
            <a:ext cx="685800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192837"/>
            <a:ext cx="685800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79DFF7F-88E9-D54E-8A27-474D2CF8B163}"/>
              </a:ext>
            </a:extLst>
          </p:cNvPr>
          <p:cNvSpPr txBox="1"/>
          <p:nvPr/>
        </p:nvSpPr>
        <p:spPr>
          <a:xfrm>
            <a:off x="242803" y="83927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33F8D6-1FB5-6C42-9413-A3D2F90B6CB8}"/>
              </a:ext>
            </a:extLst>
          </p:cNvPr>
          <p:cNvSpPr txBox="1"/>
          <p:nvPr/>
        </p:nvSpPr>
        <p:spPr>
          <a:xfrm>
            <a:off x="242803" y="568485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8634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9904CE5-6567-3A49-B7F5-28ACFB669AB5}"/>
              </a:ext>
            </a:extLst>
          </p:cNvPr>
          <p:cNvSpPr txBox="1"/>
          <p:nvPr/>
        </p:nvSpPr>
        <p:spPr>
          <a:xfrm>
            <a:off x="149090" y="206827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2</a:t>
            </a:r>
          </a:p>
        </p:txBody>
      </p:sp>
      <p:sp>
        <p:nvSpPr>
          <p:cNvPr id="2" name="Triangle isocèle 1"/>
          <p:cNvSpPr/>
          <p:nvPr/>
        </p:nvSpPr>
        <p:spPr>
          <a:xfrm rot="10800000">
            <a:off x="1332031" y="565455"/>
            <a:ext cx="3325698" cy="5437408"/>
          </a:xfrm>
          <a:prstGeom prst="triangle">
            <a:avLst/>
          </a:prstGeom>
          <a:gradFill>
            <a:gsLst>
              <a:gs pos="45000">
                <a:schemeClr val="bg1"/>
              </a:gs>
              <a:gs pos="0">
                <a:srgbClr val="00B050">
                  <a:lumMod val="86000"/>
                  <a:lumOff val="14000"/>
                </a:srgbClr>
              </a:gs>
              <a:gs pos="100000">
                <a:srgbClr val="7030A0">
                  <a:lumMod val="62000"/>
                </a:srgb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701540" y="147099"/>
            <a:ext cx="586677" cy="263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TPM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6530278" y="5588042"/>
            <a:ext cx="136556" cy="634590"/>
          </a:xfrm>
          <a:prstGeom prst="rect">
            <a:avLst/>
          </a:prstGeom>
          <a:gradFill>
            <a:gsLst>
              <a:gs pos="0">
                <a:srgbClr val="00B050">
                  <a:lumMod val="86000"/>
                  <a:lumOff val="14000"/>
                </a:srgbClr>
              </a:gs>
              <a:gs pos="54000">
                <a:schemeClr val="accent1">
                  <a:tint val="44500"/>
                  <a:satMod val="160000"/>
                  <a:lumMod val="26000"/>
                  <a:lumOff val="74000"/>
                </a:schemeClr>
              </a:gs>
              <a:gs pos="100000">
                <a:srgbClr val="7030A0">
                  <a:lumMod val="99000"/>
                </a:srgb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038783" y="313023"/>
            <a:ext cx="539094" cy="241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input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880029" y="6471189"/>
            <a:ext cx="272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interval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994880" y="6019791"/>
            <a:ext cx="1" cy="2766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039677" y="6020334"/>
            <a:ext cx="651055" cy="241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output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949938" y="5554443"/>
            <a:ext cx="1482368" cy="219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dimentionality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67441" y="6031827"/>
            <a:ext cx="1447380" cy="219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dimentionality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816770" y="587639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  <a:r>
              <a:rPr lang="fr-F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(N=4,499)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073162" y="719820"/>
            <a:ext cx="1843443" cy="19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346094" y="1111158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Dense layer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625818" y="1313435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992631" y="1532336"/>
            <a:ext cx="1984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28035" y="1767863"/>
            <a:ext cx="91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Dropout</a:t>
            </a:r>
          </a:p>
        </p:txBody>
      </p:sp>
      <p:cxnSp>
        <p:nvCxnSpPr>
          <p:cNvPr id="43" name="Connecteur droit avec flèche 42"/>
          <p:cNvCxnSpPr>
            <a:cxnSpLocks/>
          </p:cNvCxnSpPr>
          <p:nvPr/>
        </p:nvCxnSpPr>
        <p:spPr>
          <a:xfrm flipH="1">
            <a:off x="4537652" y="1161033"/>
            <a:ext cx="0" cy="224399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543435" y="3374582"/>
            <a:ext cx="0" cy="263685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2994875" y="900100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4515609" y="1411829"/>
            <a:ext cx="1609723" cy="219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Organ-specific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512860" y="3579815"/>
            <a:ext cx="1758073" cy="219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Survival-specific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 flipH="1">
            <a:off x="2985048" y="1970340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flipH="1">
            <a:off x="2985048" y="3201705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>
            <a:off x="2985048" y="4418583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2552079" y="2542815"/>
            <a:ext cx="865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Dense layer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729211" y="2678591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332469" y="2814368"/>
            <a:ext cx="1305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665893" y="2950145"/>
            <a:ext cx="6383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Dropout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2584940" y="3434970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Dense layer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2745242" y="3570746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386169" y="3706523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687533" y="3842300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Dropout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2516012" y="4642457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Dense layer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2711579" y="4778233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2273157" y="4914010"/>
            <a:ext cx="1423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2641848" y="5058363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Dropout</a:t>
            </a:r>
          </a:p>
        </p:txBody>
      </p:sp>
      <p:cxnSp>
        <p:nvCxnSpPr>
          <p:cNvPr id="68" name="Connecteur droit avec flèche 67"/>
          <p:cNvCxnSpPr/>
          <p:nvPr/>
        </p:nvCxnSpPr>
        <p:spPr>
          <a:xfrm flipH="1">
            <a:off x="2985048" y="4082611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 flipH="1">
            <a:off x="2985048" y="2339136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2713182" y="191484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2713182" y="400112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2516012" y="5558894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Dense layer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1501316" y="5669278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) or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softmax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4" name="Connecteur droit avec flèche 73"/>
          <p:cNvCxnSpPr/>
          <p:nvPr/>
        </p:nvCxnSpPr>
        <p:spPr>
          <a:xfrm flipH="1">
            <a:off x="2985048" y="5273757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H="1">
            <a:off x="2985045" y="344106"/>
            <a:ext cx="3" cy="221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1F03105-5544-934A-B689-A469507E8174}"/>
              </a:ext>
            </a:extLst>
          </p:cNvPr>
          <p:cNvCxnSpPr/>
          <p:nvPr/>
        </p:nvCxnSpPr>
        <p:spPr>
          <a:xfrm>
            <a:off x="1548338" y="1161033"/>
            <a:ext cx="28930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FD924E41-3CB2-0E41-9F5C-C03962359FD8}"/>
              </a:ext>
            </a:extLst>
          </p:cNvPr>
          <p:cNvCxnSpPr>
            <a:cxnSpLocks/>
          </p:cNvCxnSpPr>
          <p:nvPr/>
        </p:nvCxnSpPr>
        <p:spPr>
          <a:xfrm flipV="1">
            <a:off x="2198605" y="3424457"/>
            <a:ext cx="1602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012574" y="6751056"/>
            <a:ext cx="4286535" cy="3076058"/>
            <a:chOff x="929449" y="6751056"/>
            <a:chExt cx="4286535" cy="3076058"/>
          </a:xfrm>
        </p:grpSpPr>
        <p:pic>
          <p:nvPicPr>
            <p:cNvPr id="76" name="image9.png">
              <a:extLst>
                <a:ext uri="{FF2B5EF4-FFF2-40B4-BE49-F238E27FC236}">
                  <a16:creationId xmlns:a16="http://schemas.microsoft.com/office/drawing/2014/main" id="{35549EFF-E7BD-F044-8664-76753FFC5222}"/>
                </a:ext>
              </a:extLst>
            </p:cNvPr>
            <p:cNvPicPr/>
            <p:nvPr/>
          </p:nvPicPr>
          <p:blipFill rotWithShape="1">
            <a:blip r:embed="rId2"/>
            <a:srcRect t="9264"/>
            <a:stretch/>
          </p:blipFill>
          <p:spPr>
            <a:xfrm>
              <a:off x="1021590" y="6751056"/>
              <a:ext cx="4194394" cy="2952948"/>
            </a:xfrm>
            <a:prstGeom prst="rect">
              <a:avLst/>
            </a:prstGeom>
            <a:ln/>
          </p:spPr>
        </p:pic>
        <p:sp>
          <p:nvSpPr>
            <p:cNvPr id="78" name="Rectangle 77"/>
            <p:cNvSpPr/>
            <p:nvPr/>
          </p:nvSpPr>
          <p:spPr>
            <a:xfrm>
              <a:off x="2510564" y="9550115"/>
              <a:ext cx="106240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Time intervals</a:t>
              </a:r>
            </a:p>
          </p:txBody>
        </p:sp>
        <p:sp>
          <p:nvSpPr>
            <p:cNvPr id="80" name="Rectangle 79"/>
            <p:cNvSpPr/>
            <p:nvPr/>
          </p:nvSpPr>
          <p:spPr>
            <a:xfrm rot="16200000">
              <a:off x="208706" y="7858302"/>
              <a:ext cx="17800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Survival probability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21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77" y="524486"/>
            <a:ext cx="5592951" cy="44735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904CE5-6567-3A49-B7F5-28ACFB669AB5}"/>
              </a:ext>
            </a:extLst>
          </p:cNvPr>
          <p:cNvSpPr txBox="1"/>
          <p:nvPr/>
        </p:nvSpPr>
        <p:spPr>
          <a:xfrm>
            <a:off x="149090" y="206827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40EC61-F5D3-1C43-923A-845919D3A5CE}"/>
              </a:ext>
            </a:extLst>
          </p:cNvPr>
          <p:cNvSpPr txBox="1"/>
          <p:nvPr/>
        </p:nvSpPr>
        <p:spPr>
          <a:xfrm>
            <a:off x="479137" y="74245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92E1FE-3FA5-B843-A402-A3F20BBC440E}"/>
              </a:ext>
            </a:extLst>
          </p:cNvPr>
          <p:cNvSpPr txBox="1"/>
          <p:nvPr/>
        </p:nvSpPr>
        <p:spPr>
          <a:xfrm>
            <a:off x="413021" y="493099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129043" y="5100269"/>
            <a:ext cx="6591617" cy="4440049"/>
            <a:chOff x="169856" y="5016403"/>
            <a:chExt cx="6591617" cy="4440049"/>
          </a:xfrm>
        </p:grpSpPr>
        <p:sp>
          <p:nvSpPr>
            <p:cNvPr id="8" name="ZoneTexte 7"/>
            <p:cNvSpPr txBox="1"/>
            <p:nvPr/>
          </p:nvSpPr>
          <p:spPr>
            <a:xfrm rot="16200000">
              <a:off x="5919095" y="6742304"/>
              <a:ext cx="14077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Number</a:t>
              </a:r>
              <a:r>
                <a:rPr lang="fr-FR" sz="1200" dirty="0"/>
                <a:t> of </a:t>
              </a:r>
              <a:r>
                <a:rPr lang="fr-FR" sz="1200" dirty="0" err="1"/>
                <a:t>samples</a:t>
              </a:r>
              <a:endParaRPr lang="en-US" sz="1200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053107" y="5016403"/>
              <a:ext cx="30851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Best </a:t>
              </a:r>
              <a:r>
                <a:rPr lang="fr-FR" sz="1600" dirty="0" err="1"/>
                <a:t>organ</a:t>
              </a:r>
              <a:r>
                <a:rPr lang="fr-FR" sz="1600" dirty="0"/>
                <a:t> model confusion matrix</a:t>
              </a:r>
            </a:p>
            <a:p>
              <a:endParaRPr lang="en-US" sz="1600" dirty="0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/>
            <a:srcRect l="1306" r="-1" b="2126"/>
            <a:stretch/>
          </p:blipFill>
          <p:spPr>
            <a:xfrm>
              <a:off x="364067" y="5455000"/>
              <a:ext cx="6089050" cy="3875267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 rot="16200000">
              <a:off x="-81879" y="6753193"/>
              <a:ext cx="7804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Predicted</a:t>
              </a:r>
              <a:endParaRPr lang="en-US" sz="12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424852" y="9179453"/>
              <a:ext cx="514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Truth</a:t>
              </a:r>
              <a:endParaRPr lang="en-US" sz="1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09333" y="5452682"/>
              <a:ext cx="1710267" cy="148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80800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30AAA51-5336-0B40-95D2-D53CEB46C5E6}"/>
              </a:ext>
            </a:extLst>
          </p:cNvPr>
          <p:cNvSpPr txBox="1"/>
          <p:nvPr/>
        </p:nvSpPr>
        <p:spPr>
          <a:xfrm>
            <a:off x="171857" y="411480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40EC61-F5D3-1C43-923A-845919D3A5CE}"/>
              </a:ext>
            </a:extLst>
          </p:cNvPr>
          <p:cNvSpPr txBox="1"/>
          <p:nvPr/>
        </p:nvSpPr>
        <p:spPr>
          <a:xfrm>
            <a:off x="479137" y="73361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92E1FE-3FA5-B843-A402-A3F20BBC440E}"/>
              </a:ext>
            </a:extLst>
          </p:cNvPr>
          <p:cNvSpPr txBox="1"/>
          <p:nvPr/>
        </p:nvSpPr>
        <p:spPr>
          <a:xfrm>
            <a:off x="413021" y="2688913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8A61D1-6B18-A341-A74F-9ECFAFCED605}"/>
              </a:ext>
            </a:extLst>
          </p:cNvPr>
          <p:cNvSpPr txBox="1"/>
          <p:nvPr/>
        </p:nvSpPr>
        <p:spPr>
          <a:xfrm>
            <a:off x="413021" y="496879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CA3DD4-D438-1744-8C00-2843DA092F5D}"/>
              </a:ext>
            </a:extLst>
          </p:cNvPr>
          <p:cNvSpPr txBox="1"/>
          <p:nvPr/>
        </p:nvSpPr>
        <p:spPr>
          <a:xfrm rot="16200000">
            <a:off x="80782" y="6122478"/>
            <a:ext cx="1283876" cy="240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3CA3DD4-D438-1744-8C00-2843DA092F5D}"/>
              </a:ext>
            </a:extLst>
          </p:cNvPr>
          <p:cNvSpPr txBox="1"/>
          <p:nvPr/>
        </p:nvSpPr>
        <p:spPr>
          <a:xfrm rot="16200000">
            <a:off x="129917" y="8537765"/>
            <a:ext cx="1283876" cy="240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633"/>
          <a:stretch/>
        </p:blipFill>
        <p:spPr>
          <a:xfrm>
            <a:off x="924025" y="791451"/>
            <a:ext cx="2833531" cy="205425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08A61D1-6B18-A341-A74F-9ECFAFCED605}"/>
              </a:ext>
            </a:extLst>
          </p:cNvPr>
          <p:cNvSpPr txBox="1"/>
          <p:nvPr/>
        </p:nvSpPr>
        <p:spPr>
          <a:xfrm>
            <a:off x="413019" y="7474931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85" y="7448659"/>
            <a:ext cx="3133709" cy="235028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17" y="2738646"/>
            <a:ext cx="3223523" cy="241764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85" y="5138076"/>
            <a:ext cx="3092155" cy="2319116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2901926" y="3315396"/>
            <a:ext cx="1385594" cy="215444"/>
            <a:chOff x="2901926" y="3315396"/>
            <a:chExt cx="1385594" cy="215444"/>
          </a:xfrm>
        </p:grpSpPr>
        <p:sp>
          <p:nvSpPr>
            <p:cNvPr id="21" name="Rectangle 20"/>
            <p:cNvSpPr/>
            <p:nvPr/>
          </p:nvSpPr>
          <p:spPr>
            <a:xfrm>
              <a:off x="3002280" y="3398520"/>
              <a:ext cx="62992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901926" y="3315396"/>
              <a:ext cx="13855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err="1" smtClean="0"/>
                <a:t>pretrained</a:t>
              </a:r>
              <a:r>
                <a:rPr lang="fr-FR" sz="800" dirty="0" smtClean="0"/>
                <a:t> </a:t>
              </a:r>
              <a:r>
                <a:rPr lang="fr-FR" sz="800" dirty="0" err="1" smtClean="0"/>
                <a:t>hyperparameters</a:t>
              </a:r>
              <a:endParaRPr lang="fr-FR" sz="800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319643" y="6978160"/>
            <a:ext cx="1385594" cy="215444"/>
            <a:chOff x="2901926" y="3315396"/>
            <a:chExt cx="1385594" cy="215444"/>
          </a:xfrm>
        </p:grpSpPr>
        <p:sp>
          <p:nvSpPr>
            <p:cNvPr id="24" name="Rectangle 23"/>
            <p:cNvSpPr/>
            <p:nvPr/>
          </p:nvSpPr>
          <p:spPr>
            <a:xfrm>
              <a:off x="3002280" y="3398520"/>
              <a:ext cx="62992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901926" y="3315396"/>
              <a:ext cx="13855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err="1" smtClean="0"/>
                <a:t>pretrained</a:t>
              </a:r>
              <a:r>
                <a:rPr lang="fr-FR" sz="800" dirty="0" smtClean="0"/>
                <a:t> </a:t>
              </a:r>
              <a:r>
                <a:rPr lang="fr-FR" sz="800" dirty="0" err="1" smtClean="0"/>
                <a:t>hyperparameters</a:t>
              </a:r>
              <a:endParaRPr lang="fr-FR" sz="800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341880" y="9315092"/>
            <a:ext cx="1385594" cy="215444"/>
            <a:chOff x="2901926" y="3315396"/>
            <a:chExt cx="1385594" cy="215444"/>
          </a:xfrm>
        </p:grpSpPr>
        <p:sp>
          <p:nvSpPr>
            <p:cNvPr id="27" name="Rectangle 26"/>
            <p:cNvSpPr/>
            <p:nvPr/>
          </p:nvSpPr>
          <p:spPr>
            <a:xfrm>
              <a:off x="3002280" y="3398520"/>
              <a:ext cx="62992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901926" y="3315396"/>
              <a:ext cx="13855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err="1" smtClean="0"/>
                <a:t>pretrained</a:t>
              </a:r>
              <a:r>
                <a:rPr lang="fr-FR" sz="800" dirty="0" smtClean="0"/>
                <a:t> </a:t>
              </a:r>
              <a:r>
                <a:rPr lang="fr-FR" sz="800" dirty="0" err="1" smtClean="0"/>
                <a:t>hyperparameters</a:t>
              </a:r>
              <a:endParaRPr lang="fr-FR" sz="800" dirty="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2638436" y="849854"/>
            <a:ext cx="2243444" cy="215444"/>
            <a:chOff x="2921000" y="3303043"/>
            <a:chExt cx="1766594" cy="215444"/>
          </a:xfrm>
        </p:grpSpPr>
        <p:sp>
          <p:nvSpPr>
            <p:cNvPr id="30" name="Rectangle 29"/>
            <p:cNvSpPr/>
            <p:nvPr/>
          </p:nvSpPr>
          <p:spPr>
            <a:xfrm>
              <a:off x="3002280" y="3398520"/>
              <a:ext cx="62992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921000" y="3303043"/>
              <a:ext cx="17665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err="1" smtClean="0"/>
                <a:t>with</a:t>
              </a:r>
              <a:r>
                <a:rPr lang="fr-FR" sz="800" dirty="0" smtClean="0"/>
                <a:t> </a:t>
              </a:r>
              <a:r>
                <a:rPr lang="fr-FR" sz="800" dirty="0" err="1" smtClean="0"/>
                <a:t>pretrained</a:t>
              </a:r>
              <a:r>
                <a:rPr lang="fr-FR" sz="800" dirty="0" smtClean="0"/>
                <a:t> </a:t>
              </a:r>
              <a:r>
                <a:rPr lang="fr-FR" sz="800" dirty="0" err="1" smtClean="0"/>
                <a:t>hyperparameters</a:t>
              </a:r>
              <a:endParaRPr lang="fr-FR" sz="800" dirty="0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03CA3DD4-D438-1744-8C00-2843DA092F5D}"/>
              </a:ext>
            </a:extLst>
          </p:cNvPr>
          <p:cNvSpPr txBox="1"/>
          <p:nvPr/>
        </p:nvSpPr>
        <p:spPr>
          <a:xfrm rot="16200000">
            <a:off x="113035" y="1858288"/>
            <a:ext cx="1283876" cy="240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3CA3DD4-D438-1744-8C00-2843DA092F5D}"/>
              </a:ext>
            </a:extLst>
          </p:cNvPr>
          <p:cNvSpPr txBox="1"/>
          <p:nvPr/>
        </p:nvSpPr>
        <p:spPr>
          <a:xfrm rot="16200000">
            <a:off x="233183" y="3855648"/>
            <a:ext cx="1283876" cy="240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5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49" y="7251700"/>
            <a:ext cx="4418456" cy="23536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49" y="4725049"/>
            <a:ext cx="4418456" cy="237624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5D078BE-C13D-9E4B-9C30-98A1A2624ABC}"/>
              </a:ext>
            </a:extLst>
          </p:cNvPr>
          <p:cNvSpPr txBox="1"/>
          <p:nvPr/>
        </p:nvSpPr>
        <p:spPr>
          <a:xfrm>
            <a:off x="171857" y="411480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5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E896F18-EF27-5043-8A64-35FD64C7B6A0}"/>
              </a:ext>
            </a:extLst>
          </p:cNvPr>
          <p:cNvSpPr txBox="1"/>
          <p:nvPr/>
        </p:nvSpPr>
        <p:spPr>
          <a:xfrm>
            <a:off x="86493" y="86040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4AB7150-BE4E-624C-B101-D5F594970D77}"/>
              </a:ext>
            </a:extLst>
          </p:cNvPr>
          <p:cNvSpPr txBox="1"/>
          <p:nvPr/>
        </p:nvSpPr>
        <p:spPr>
          <a:xfrm>
            <a:off x="86493" y="477542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44977-667E-904C-BB4D-18CA5294D429}"/>
              </a:ext>
            </a:extLst>
          </p:cNvPr>
          <p:cNvSpPr txBox="1"/>
          <p:nvPr/>
        </p:nvSpPr>
        <p:spPr>
          <a:xfrm>
            <a:off x="2006877" y="9584830"/>
            <a:ext cx="172675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/>
              <a:t>Time </a:t>
            </a:r>
            <a:r>
              <a:rPr lang="fr-FR" sz="1000" dirty="0" err="1"/>
              <a:t>intervals</a:t>
            </a:r>
            <a:r>
              <a:rPr lang="fr-FR" sz="1000" dirty="0"/>
              <a:t>: 1 bin= 72 </a:t>
            </a:r>
            <a:r>
              <a:rPr lang="fr-FR" sz="1000" dirty="0" err="1"/>
              <a:t>days</a:t>
            </a:r>
            <a:endParaRPr lang="fr-FR" sz="10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1D24459-A94A-6A4C-8D63-978CF7474697}"/>
              </a:ext>
            </a:extLst>
          </p:cNvPr>
          <p:cNvSpPr txBox="1"/>
          <p:nvPr/>
        </p:nvSpPr>
        <p:spPr>
          <a:xfrm>
            <a:off x="2155758" y="7128591"/>
            <a:ext cx="138531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err="1"/>
              <a:t>Without</a:t>
            </a:r>
            <a:r>
              <a:rPr lang="fr-FR" sz="1000" dirty="0"/>
              <a:t> </a:t>
            </a:r>
            <a:r>
              <a:rPr lang="fr-FR" sz="1000" dirty="0" err="1"/>
              <a:t>censored</a:t>
            </a:r>
            <a:r>
              <a:rPr lang="fr-FR" sz="1000" dirty="0"/>
              <a:t> data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20CEC1-2F8B-604C-A92D-74F158D130B7}"/>
              </a:ext>
            </a:extLst>
          </p:cNvPr>
          <p:cNvSpPr txBox="1"/>
          <p:nvPr/>
        </p:nvSpPr>
        <p:spPr>
          <a:xfrm>
            <a:off x="1668446" y="4600500"/>
            <a:ext cx="237757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/>
              <a:t>Distribution of OS </a:t>
            </a:r>
            <a:r>
              <a:rPr lang="fr-FR" sz="1000" dirty="0" err="1"/>
              <a:t>including</a:t>
            </a:r>
            <a:r>
              <a:rPr lang="fr-FR" sz="1000" dirty="0"/>
              <a:t> </a:t>
            </a:r>
            <a:r>
              <a:rPr lang="fr-FR" sz="1000" dirty="0" err="1"/>
              <a:t>censored</a:t>
            </a:r>
            <a:r>
              <a:rPr lang="fr-FR" sz="1000" dirty="0"/>
              <a:t> data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D24459-A94A-6A4C-8D63-978CF7474697}"/>
              </a:ext>
            </a:extLst>
          </p:cNvPr>
          <p:cNvSpPr txBox="1"/>
          <p:nvPr/>
        </p:nvSpPr>
        <p:spPr>
          <a:xfrm rot="16200000">
            <a:off x="-307251" y="8332203"/>
            <a:ext cx="136287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err="1"/>
              <a:t>Percentage</a:t>
            </a:r>
            <a:r>
              <a:rPr lang="fr-FR" sz="1000" dirty="0"/>
              <a:t> of patients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D24459-A94A-6A4C-8D63-978CF7474697}"/>
              </a:ext>
            </a:extLst>
          </p:cNvPr>
          <p:cNvSpPr txBox="1"/>
          <p:nvPr/>
        </p:nvSpPr>
        <p:spPr>
          <a:xfrm rot="16200000">
            <a:off x="-322592" y="5750371"/>
            <a:ext cx="136287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err="1"/>
              <a:t>Percentage</a:t>
            </a:r>
            <a:r>
              <a:rPr lang="fr-FR" sz="1000" dirty="0"/>
              <a:t> of patients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57" y="1161485"/>
            <a:ext cx="6357912" cy="3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5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709" r="8487"/>
          <a:stretch/>
        </p:blipFill>
        <p:spPr>
          <a:xfrm>
            <a:off x="464832" y="1059730"/>
            <a:ext cx="5396322" cy="27112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87C08D4-4F57-C742-B511-7CED922D97E1}"/>
              </a:ext>
            </a:extLst>
          </p:cNvPr>
          <p:cNvSpPr txBox="1"/>
          <p:nvPr/>
        </p:nvSpPr>
        <p:spPr>
          <a:xfrm>
            <a:off x="171857" y="411480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B6888B-E978-7846-A7DE-BFEAD88ECFC4}"/>
              </a:ext>
            </a:extLst>
          </p:cNvPr>
          <p:cNvSpPr txBox="1"/>
          <p:nvPr/>
        </p:nvSpPr>
        <p:spPr>
          <a:xfrm>
            <a:off x="363080" y="1117672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pretraining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4269" y="1036223"/>
            <a:ext cx="33251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C-index of </a:t>
            </a:r>
            <a:r>
              <a:rPr lang="en-US" dirty="0" err="1"/>
              <a:t>DeepOS</a:t>
            </a:r>
            <a:r>
              <a:rPr lang="en-US" dirty="0"/>
              <a:t> by tumor type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7673" r="7815"/>
          <a:stretch/>
        </p:blipFill>
        <p:spPr>
          <a:xfrm>
            <a:off x="464832" y="3946803"/>
            <a:ext cx="5396322" cy="26885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8342" y="3903889"/>
            <a:ext cx="42956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Few-shot learning for BRCA, LUSC and LUAD</a:t>
            </a:r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B6888B-E978-7846-A7DE-BFEAD88ECFC4}"/>
              </a:ext>
            </a:extLst>
          </p:cNvPr>
          <p:cNvSpPr txBox="1"/>
          <p:nvPr/>
        </p:nvSpPr>
        <p:spPr>
          <a:xfrm rot="16200000">
            <a:off x="227069" y="2285307"/>
            <a:ext cx="62549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C-index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B6888B-E978-7846-A7DE-BFEAD88ECFC4}"/>
              </a:ext>
            </a:extLst>
          </p:cNvPr>
          <p:cNvSpPr txBox="1"/>
          <p:nvPr/>
        </p:nvSpPr>
        <p:spPr>
          <a:xfrm rot="16200000">
            <a:off x="213967" y="5167962"/>
            <a:ext cx="62549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C-index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9410" y="4445001"/>
            <a:ext cx="77019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848763" y="4373692"/>
            <a:ext cx="76335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Few-shot learning </a:t>
            </a:r>
            <a:endParaRPr lang="fr-FR" sz="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2173" y="78143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6563" y="390388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2173" y="683807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078" y="6635342"/>
            <a:ext cx="4334036" cy="325052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13623" y="6626521"/>
            <a:ext cx="36908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Survival curve with few-shot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77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62" y="7007994"/>
            <a:ext cx="4114800" cy="2743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62" y="828574"/>
            <a:ext cx="4114800" cy="2743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62" y="4091539"/>
            <a:ext cx="4114800" cy="2743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40EC61-F5D3-1C43-923A-845919D3A5CE}"/>
              </a:ext>
            </a:extLst>
          </p:cNvPr>
          <p:cNvSpPr txBox="1"/>
          <p:nvPr/>
        </p:nvSpPr>
        <p:spPr>
          <a:xfrm>
            <a:off x="392510" y="81061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492E1FE-3FA5-B843-A402-A3F20BBC440E}"/>
              </a:ext>
            </a:extLst>
          </p:cNvPr>
          <p:cNvSpPr txBox="1"/>
          <p:nvPr/>
        </p:nvSpPr>
        <p:spPr>
          <a:xfrm>
            <a:off x="275007" y="397279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8A61D1-6B18-A341-A74F-9ECFAFCED605}"/>
              </a:ext>
            </a:extLst>
          </p:cNvPr>
          <p:cNvSpPr txBox="1"/>
          <p:nvPr/>
        </p:nvSpPr>
        <p:spPr>
          <a:xfrm>
            <a:off x="289587" y="700799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CA3DD4-D438-1744-8C00-2843DA092F5D}"/>
              </a:ext>
            </a:extLst>
          </p:cNvPr>
          <p:cNvSpPr txBox="1"/>
          <p:nvPr/>
        </p:nvSpPr>
        <p:spPr>
          <a:xfrm rot="16200000">
            <a:off x="-42652" y="8161675"/>
            <a:ext cx="1283876" cy="240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CA3DD4-D438-1744-8C00-2843DA092F5D}"/>
              </a:ext>
            </a:extLst>
          </p:cNvPr>
          <p:cNvSpPr txBox="1"/>
          <p:nvPr/>
        </p:nvSpPr>
        <p:spPr>
          <a:xfrm rot="16200000">
            <a:off x="26408" y="1935290"/>
            <a:ext cx="1283876" cy="240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CA3DD4-D438-1744-8C00-2843DA092F5D}"/>
              </a:ext>
            </a:extLst>
          </p:cNvPr>
          <p:cNvSpPr txBox="1"/>
          <p:nvPr/>
        </p:nvSpPr>
        <p:spPr>
          <a:xfrm rot="16200000">
            <a:off x="95169" y="5139525"/>
            <a:ext cx="1283876" cy="240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58106" y="758609"/>
            <a:ext cx="3847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Kaplan-Meier </a:t>
            </a:r>
            <a:r>
              <a:rPr lang="fr-FR" sz="1200" dirty="0" err="1" smtClean="0"/>
              <a:t>curves</a:t>
            </a:r>
            <a:r>
              <a:rPr lang="fr-FR" sz="1200" dirty="0" smtClean="0"/>
              <a:t> on the train set for the full input </a:t>
            </a:r>
            <a:r>
              <a:rPr lang="fr-FR" sz="1200" dirty="0" err="1" smtClean="0"/>
              <a:t>gene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156502" y="4048852"/>
            <a:ext cx="3847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Kaplan-Meier </a:t>
            </a:r>
            <a:r>
              <a:rPr lang="fr-FR" sz="1200" dirty="0" err="1" smtClean="0"/>
              <a:t>curves</a:t>
            </a:r>
            <a:r>
              <a:rPr lang="fr-FR" sz="1200" dirty="0" smtClean="0"/>
              <a:t> on the train set for the full input </a:t>
            </a:r>
            <a:r>
              <a:rPr lang="fr-FR" sz="1200" dirty="0" err="1" smtClean="0"/>
              <a:t>gene</a:t>
            </a:r>
            <a:endParaRPr lang="fr-FR" sz="12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07029F-069C-B74D-A6BD-8EF1A9F7FE22}"/>
              </a:ext>
            </a:extLst>
          </p:cNvPr>
          <p:cNvSpPr txBox="1"/>
          <p:nvPr/>
        </p:nvSpPr>
        <p:spPr>
          <a:xfrm>
            <a:off x="171857" y="411480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7</a:t>
            </a:r>
          </a:p>
        </p:txBody>
      </p:sp>
    </p:spTree>
    <p:extLst>
      <p:ext uri="{BB962C8B-B14F-4D97-AF65-F5344CB8AC3E}">
        <p14:creationId xmlns:p14="http://schemas.microsoft.com/office/powerpoint/2010/main" val="327537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3748" y="3763290"/>
            <a:ext cx="9855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SHAP values 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301569" y="1012666"/>
            <a:ext cx="4249999" cy="2728461"/>
            <a:chOff x="1176440" y="6116765"/>
            <a:chExt cx="4749439" cy="3490073"/>
          </a:xfrm>
        </p:grpSpPr>
        <p:pic>
          <p:nvPicPr>
            <p:cNvPr id="6" name="Picture 3" descr="C:\Users\L_VERLINGUE\Desktop\DITEP\Immuno\DeepIO\papier\SHAP_distrib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0"/>
            <a:stretch/>
          </p:blipFill>
          <p:spPr bwMode="auto">
            <a:xfrm>
              <a:off x="1545771" y="6457238"/>
              <a:ext cx="4380108" cy="314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110616" y="6116765"/>
              <a:ext cx="31234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Mean SHAP values distribution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92654" y="6457238"/>
              <a:ext cx="1133225" cy="4211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ZoneTexte 8"/>
            <p:cNvSpPr txBox="1"/>
            <p:nvPr/>
          </p:nvSpPr>
          <p:spPr>
            <a:xfrm rot="16200000">
              <a:off x="916913" y="7683920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Density</a:t>
              </a:r>
              <a:endParaRPr lang="en-US" dirty="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A07029F-069C-B74D-A6BD-8EF1A9F7FE22}"/>
              </a:ext>
            </a:extLst>
          </p:cNvPr>
          <p:cNvSpPr txBox="1"/>
          <p:nvPr/>
        </p:nvSpPr>
        <p:spPr>
          <a:xfrm>
            <a:off x="171857" y="411480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</a:t>
            </a:r>
            <a:r>
              <a:rPr lang="fr-FR" sz="1400" b="1" dirty="0" smtClean="0"/>
              <a:t>8</a:t>
            </a:r>
            <a:endParaRPr lang="fr-FR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1872832" y="4832403"/>
            <a:ext cx="3456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Mean SHAP values according to tumor types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1993" y="4940125"/>
            <a:ext cx="12811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Mean SHAP values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5" y="5201735"/>
            <a:ext cx="6338469" cy="372314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64696" y="100901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69459" y="425532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0065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08098"/>
            <a:ext cx="6885248" cy="301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07029F-069C-B74D-A6BD-8EF1A9F7FE22}"/>
              </a:ext>
            </a:extLst>
          </p:cNvPr>
          <p:cNvSpPr txBox="1"/>
          <p:nvPr/>
        </p:nvSpPr>
        <p:spPr>
          <a:xfrm>
            <a:off x="171857" y="411480"/>
            <a:ext cx="1952971" cy="307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/>
              <a:t>Supplementary</a:t>
            </a:r>
            <a:r>
              <a:rPr lang="fr-FR" sz="1400" b="1" dirty="0"/>
              <a:t> Figure </a:t>
            </a:r>
            <a:r>
              <a:rPr lang="fr-FR" sz="1400" b="1" dirty="0" smtClean="0"/>
              <a:t>9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5811978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C9339FA239D748B68EE95800BF4AFF" ma:contentTypeVersion="11" ma:contentTypeDescription="Crée un document." ma:contentTypeScope="" ma:versionID="c1171d4edd4db71c45043230142ddb33">
  <xsd:schema xmlns:xsd="http://www.w3.org/2001/XMLSchema" xmlns:xs="http://www.w3.org/2001/XMLSchema" xmlns:p="http://schemas.microsoft.com/office/2006/metadata/properties" xmlns:ns3="9cfaed54-4933-4cb1-a6f6-8a3af6f16761" xmlns:ns4="ca539092-8b51-438d-8c4c-dbcd4f117345" targetNamespace="http://schemas.microsoft.com/office/2006/metadata/properties" ma:root="true" ma:fieldsID="505f837fa51e7a38da48370ab4efeb90" ns3:_="" ns4:_="">
    <xsd:import namespace="9cfaed54-4933-4cb1-a6f6-8a3af6f16761"/>
    <xsd:import namespace="ca539092-8b51-438d-8c4c-dbcd4f1173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aed54-4933-4cb1-a6f6-8a3af6f167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39092-8b51-438d-8c4c-dbcd4f1173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C3B59D-7187-4610-97CF-6B40E41B5E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2D414F-3B9A-4AA0-910F-47EB96A90850}">
  <ds:schemaRefs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ca539092-8b51-438d-8c4c-dbcd4f117345"/>
    <ds:schemaRef ds:uri="http://schemas.microsoft.com/office/infopath/2007/PartnerControls"/>
    <ds:schemaRef ds:uri="http://schemas.openxmlformats.org/package/2006/metadata/core-properties"/>
    <ds:schemaRef ds:uri="9cfaed54-4933-4cb1-a6f6-8a3af6f1676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628EB4B-E772-4870-86C2-B2AC087EE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aed54-4933-4cb1-a6f6-8a3af6f16761"/>
    <ds:schemaRef ds:uri="ca539092-8b51-438d-8c4c-dbcd4f1173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17529</TotalTime>
  <Words>229</Words>
  <Application>Microsoft Office PowerPoint</Application>
  <PresentationFormat>Format A4 (210 x 297 mm)</PresentationFormat>
  <Paragraphs>93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Daphné Morel</dc:creator>
  <cp:lastModifiedBy>VERLINGUE Loic</cp:lastModifiedBy>
  <cp:revision>156</cp:revision>
  <dcterms:created xsi:type="dcterms:W3CDTF">2020-11-10T13:28:02Z</dcterms:created>
  <dcterms:modified xsi:type="dcterms:W3CDTF">2024-01-30T08:44:16Z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0x010100EEC9339FA239D748B68EE95800BF4AFF</vt:lpwstr>
  </property>
</Properties>
</file>