
<file path=[Content_Types].xml><?xml version="1.0" encoding="utf-8"?>
<Types xmlns="http://schemas.openxmlformats.org/package/2006/content-types">
  <Default ContentType="image/jpeg" Extension="jpeg"/>
  <Default ContentType="image/png" Extension="png"/>
  <Default ContentType="application/vnd.openxmlformats-package.relationships+xml" Extension="rels"/>
  <Default ContentType="application/xml" Extension="xml"/>
  <Override ContentType="application/vnd.openxmlformats-officedocument.presentationml.presentation.main+xml" PartName="/ppt/presentation.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presProps+xml" PartName="/ppt/presProps.xml"/>
  <Override ContentType="application/vnd.openxmlformats-officedocument.presentationml.viewProps+xml" PartName="/ppt/viewProps.xml"/>
  <Override ContentType="application/vnd.openxmlformats-officedocument.theme+xml" PartName="/ppt/theme/theme1.xml"/>
  <Override ContentType="application/vnd.openxmlformats-officedocument.presentationml.tableStyles+xml" PartName="/ppt/tableStyle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package.core-properties+xml" PartName="/docProps/core.xml"/>
  <Override ContentType="application/vnd.openxmlformats-officedocument.extended-properties+xml" PartName="/docProps/app.xml"/>
  <Override ContentType="application/vnd.openxmlformats-officedocument.custom-properties+xml" PartName="/docProps/custom.xml"/>
</Types>
</file>

<file path=_rels/.rels><?xml version="1.0" encoding="UTF-8" standalone="yes" ?><Relationships xmlns="http://schemas.openxmlformats.org/package/2006/relationships"><Relationship Id="rId3" Target="docProps/core.xml" Type="http://schemas.openxmlformats.org/package/2006/relationships/metadata/core-properties"/><Relationship Id="rId2" Target="docProps/thumbnail.jpeg" Type="http://schemas.openxmlformats.org/package/2006/relationships/metadata/thumbnail"/><Relationship Id="rId1" Target="ppt/presentation.xml" Type="http://schemas.openxmlformats.org/officeDocument/2006/relationships/officeDocument"/><Relationship Id="rId4" Target="docProps/app.xml" Type="http://schemas.openxmlformats.org/officeDocument/2006/relationships/extended-properties"/><Relationship Id="rId5" Target="docProps/custom.xml" Type="http://schemas.openxmlformats.org/officeDocument/2006/relationships/custom-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07" r:id="rId2"/>
    <p:sldId id="309" r:id="rId3"/>
    <p:sldId id="262" r:id="rId4"/>
    <p:sldId id="263" r:id="rId5"/>
    <p:sldId id="270" r:id="rId6"/>
    <p:sldId id="303" r:id="rId7"/>
    <p:sldId id="277" r:id="rId8"/>
    <p:sldId id="296" r:id="rId9"/>
    <p:sldId id="297" r:id="rId10"/>
    <p:sldId id="298" r:id="rId11"/>
    <p:sldId id="299" r:id="rId12"/>
    <p:sldId id="300"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7" d="100"/>
          <a:sy n="57" d="100"/>
        </p:scale>
        <p:origin x="160"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F97F2-4778-4063-B2EE-CC274CFBDFB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C9E557D-7946-48CB-8705-267956265E4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4E2F15E-F1FE-4354-81D0-4080574ABF6D}"/>
              </a:ext>
            </a:extLst>
          </p:cNvPr>
          <p:cNvSpPr>
            <a:spLocks noGrp="1"/>
          </p:cNvSpPr>
          <p:nvPr>
            <p:ph type="dt" sz="half" idx="10"/>
          </p:nvPr>
        </p:nvSpPr>
        <p:spPr/>
        <p:txBody>
          <a:bodyPr/>
          <a:lstStyle/>
          <a:p>
            <a:fld id="{7C3C9B35-1446-44E4-A02B-8872660C6FB9}" type="datetimeFigureOut">
              <a:rPr lang="en-US" smtClean="0"/>
              <a:t>9/7/2025</a:t>
            </a:fld>
            <a:endParaRPr lang="en-US"/>
          </a:p>
        </p:txBody>
      </p:sp>
      <p:sp>
        <p:nvSpPr>
          <p:cNvPr id="5" name="Footer Placeholder 4">
            <a:extLst>
              <a:ext uri="{FF2B5EF4-FFF2-40B4-BE49-F238E27FC236}">
                <a16:creationId xmlns:a16="http://schemas.microsoft.com/office/drawing/2014/main" id="{F0D66D4D-08B7-458E-BEE4-CB201FA04D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AA1853-2460-48EA-A28C-247C89B0E811}"/>
              </a:ext>
            </a:extLst>
          </p:cNvPr>
          <p:cNvSpPr>
            <a:spLocks noGrp="1"/>
          </p:cNvSpPr>
          <p:nvPr>
            <p:ph type="sldNum" sz="quarter" idx="12"/>
          </p:nvPr>
        </p:nvSpPr>
        <p:spPr/>
        <p:txBody>
          <a:bodyPr/>
          <a:lstStyle/>
          <a:p>
            <a:fld id="{F244C611-F9B1-4688-82C3-D1B131731E32}" type="slidenum">
              <a:rPr lang="en-US" smtClean="0"/>
              <a:t>‹#›</a:t>
            </a:fld>
            <a:endParaRPr lang="en-US"/>
          </a:p>
        </p:txBody>
      </p:sp>
    </p:spTree>
    <p:extLst>
      <p:ext uri="{BB962C8B-B14F-4D97-AF65-F5344CB8AC3E}">
        <p14:creationId xmlns:p14="http://schemas.microsoft.com/office/powerpoint/2010/main" val="31426458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E9D9B-4B41-44B3-8C94-78475916EB0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84ED8C4-DAAE-4053-92D1-1FF77222AC3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50B04F-9FE6-492B-85E7-95B4026965D1}"/>
              </a:ext>
            </a:extLst>
          </p:cNvPr>
          <p:cNvSpPr>
            <a:spLocks noGrp="1"/>
          </p:cNvSpPr>
          <p:nvPr>
            <p:ph type="dt" sz="half" idx="10"/>
          </p:nvPr>
        </p:nvSpPr>
        <p:spPr/>
        <p:txBody>
          <a:bodyPr/>
          <a:lstStyle/>
          <a:p>
            <a:fld id="{7C3C9B35-1446-44E4-A02B-8872660C6FB9}" type="datetimeFigureOut">
              <a:rPr lang="en-US" smtClean="0"/>
              <a:t>9/7/2025</a:t>
            </a:fld>
            <a:endParaRPr lang="en-US"/>
          </a:p>
        </p:txBody>
      </p:sp>
      <p:sp>
        <p:nvSpPr>
          <p:cNvPr id="5" name="Footer Placeholder 4">
            <a:extLst>
              <a:ext uri="{FF2B5EF4-FFF2-40B4-BE49-F238E27FC236}">
                <a16:creationId xmlns:a16="http://schemas.microsoft.com/office/drawing/2014/main" id="{706F0EB3-EEF5-44B4-AD72-F3991024CF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498ADB-DCFB-442F-A7B7-99A6325A18E2}"/>
              </a:ext>
            </a:extLst>
          </p:cNvPr>
          <p:cNvSpPr>
            <a:spLocks noGrp="1"/>
          </p:cNvSpPr>
          <p:nvPr>
            <p:ph type="sldNum" sz="quarter" idx="12"/>
          </p:nvPr>
        </p:nvSpPr>
        <p:spPr/>
        <p:txBody>
          <a:bodyPr/>
          <a:lstStyle/>
          <a:p>
            <a:fld id="{F244C611-F9B1-4688-82C3-D1B131731E32}" type="slidenum">
              <a:rPr lang="en-US" smtClean="0"/>
              <a:t>‹#›</a:t>
            </a:fld>
            <a:endParaRPr lang="en-US"/>
          </a:p>
        </p:txBody>
      </p:sp>
    </p:spTree>
    <p:extLst>
      <p:ext uri="{BB962C8B-B14F-4D97-AF65-F5344CB8AC3E}">
        <p14:creationId xmlns:p14="http://schemas.microsoft.com/office/powerpoint/2010/main" val="163961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79E2D-04D6-4642-996C-B69159FE9C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749A384-7AB0-4E07-90F6-CDE03B04425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2ADFC4D-D13C-4B56-B933-2E9BC283872F}"/>
              </a:ext>
            </a:extLst>
          </p:cNvPr>
          <p:cNvSpPr>
            <a:spLocks noGrp="1"/>
          </p:cNvSpPr>
          <p:nvPr>
            <p:ph type="dt" sz="half" idx="10"/>
          </p:nvPr>
        </p:nvSpPr>
        <p:spPr/>
        <p:txBody>
          <a:bodyPr/>
          <a:lstStyle/>
          <a:p>
            <a:fld id="{7C3C9B35-1446-44E4-A02B-8872660C6FB9}" type="datetimeFigureOut">
              <a:rPr lang="en-US" smtClean="0"/>
              <a:t>9/7/2025</a:t>
            </a:fld>
            <a:endParaRPr lang="en-US"/>
          </a:p>
        </p:txBody>
      </p:sp>
      <p:sp>
        <p:nvSpPr>
          <p:cNvPr id="5" name="Footer Placeholder 4">
            <a:extLst>
              <a:ext uri="{FF2B5EF4-FFF2-40B4-BE49-F238E27FC236}">
                <a16:creationId xmlns:a16="http://schemas.microsoft.com/office/drawing/2014/main" id="{11BA23BC-0E10-4675-AD9C-6ADC27B18A2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7A7D34-86A1-409A-8BEA-AF619EE94363}"/>
              </a:ext>
            </a:extLst>
          </p:cNvPr>
          <p:cNvSpPr>
            <a:spLocks noGrp="1"/>
          </p:cNvSpPr>
          <p:nvPr>
            <p:ph type="sldNum" sz="quarter" idx="12"/>
          </p:nvPr>
        </p:nvSpPr>
        <p:spPr/>
        <p:txBody>
          <a:bodyPr/>
          <a:lstStyle/>
          <a:p>
            <a:fld id="{F244C611-F9B1-4688-82C3-D1B131731E32}" type="slidenum">
              <a:rPr lang="en-US" smtClean="0"/>
              <a:t>‹#›</a:t>
            </a:fld>
            <a:endParaRPr lang="en-US"/>
          </a:p>
        </p:txBody>
      </p:sp>
    </p:spTree>
    <p:extLst>
      <p:ext uri="{BB962C8B-B14F-4D97-AF65-F5344CB8AC3E}">
        <p14:creationId xmlns:p14="http://schemas.microsoft.com/office/powerpoint/2010/main" val="12706085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1B8B-0DCB-45F9-8424-7D2BCC3A01C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3B8D6A-AB35-4332-8603-99EB8384138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FEDF3F9-7F74-4673-A98B-8474BF14984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763A79B-EB73-43C7-A8F1-573A44C54F51}"/>
              </a:ext>
            </a:extLst>
          </p:cNvPr>
          <p:cNvSpPr>
            <a:spLocks noGrp="1"/>
          </p:cNvSpPr>
          <p:nvPr>
            <p:ph type="dt" sz="half" idx="10"/>
          </p:nvPr>
        </p:nvSpPr>
        <p:spPr/>
        <p:txBody>
          <a:bodyPr/>
          <a:lstStyle/>
          <a:p>
            <a:fld id="{7C3C9B35-1446-44E4-A02B-8872660C6FB9}" type="datetimeFigureOut">
              <a:rPr lang="en-US" smtClean="0"/>
              <a:t>9/7/2025</a:t>
            </a:fld>
            <a:endParaRPr lang="en-US"/>
          </a:p>
        </p:txBody>
      </p:sp>
      <p:sp>
        <p:nvSpPr>
          <p:cNvPr id="6" name="Footer Placeholder 5">
            <a:extLst>
              <a:ext uri="{FF2B5EF4-FFF2-40B4-BE49-F238E27FC236}">
                <a16:creationId xmlns:a16="http://schemas.microsoft.com/office/drawing/2014/main" id="{B2CD3E4A-D225-4FA2-8F99-BF361C00840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664CD8-FA1F-486F-BA41-4F0853D2BF2F}"/>
              </a:ext>
            </a:extLst>
          </p:cNvPr>
          <p:cNvSpPr>
            <a:spLocks noGrp="1"/>
          </p:cNvSpPr>
          <p:nvPr>
            <p:ph type="sldNum" sz="quarter" idx="12"/>
          </p:nvPr>
        </p:nvSpPr>
        <p:spPr/>
        <p:txBody>
          <a:bodyPr/>
          <a:lstStyle/>
          <a:p>
            <a:fld id="{F244C611-F9B1-4688-82C3-D1B131731E32}" type="slidenum">
              <a:rPr lang="en-US" smtClean="0"/>
              <a:t>‹#›</a:t>
            </a:fld>
            <a:endParaRPr lang="en-US"/>
          </a:p>
        </p:txBody>
      </p:sp>
    </p:spTree>
    <p:extLst>
      <p:ext uri="{BB962C8B-B14F-4D97-AF65-F5344CB8AC3E}">
        <p14:creationId xmlns:p14="http://schemas.microsoft.com/office/powerpoint/2010/main" val="34993473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C72C8-45B5-496F-9865-BB7384869D8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1C1666D-3EA8-45DA-964D-A1CA437BE25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90E5EF1-F070-48B4-AB05-11FEBC5DCCB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2437497-288A-44E8-85DD-D6E2F1147E8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B290E51-DF7E-4187-BDB2-C5DC4C95750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8863FE1-DE20-4E21-A50E-2FA9F2931F28}"/>
              </a:ext>
            </a:extLst>
          </p:cNvPr>
          <p:cNvSpPr>
            <a:spLocks noGrp="1"/>
          </p:cNvSpPr>
          <p:nvPr>
            <p:ph type="dt" sz="half" idx="10"/>
          </p:nvPr>
        </p:nvSpPr>
        <p:spPr/>
        <p:txBody>
          <a:bodyPr/>
          <a:lstStyle/>
          <a:p>
            <a:fld id="{7C3C9B35-1446-44E4-A02B-8872660C6FB9}" type="datetimeFigureOut">
              <a:rPr lang="en-US" smtClean="0"/>
              <a:t>9/7/2025</a:t>
            </a:fld>
            <a:endParaRPr lang="en-US"/>
          </a:p>
        </p:txBody>
      </p:sp>
      <p:sp>
        <p:nvSpPr>
          <p:cNvPr id="8" name="Footer Placeholder 7">
            <a:extLst>
              <a:ext uri="{FF2B5EF4-FFF2-40B4-BE49-F238E27FC236}">
                <a16:creationId xmlns:a16="http://schemas.microsoft.com/office/drawing/2014/main" id="{E4BF100C-D305-47FB-A28A-23254A1E8A0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5762121-CE29-4774-A00A-6A57450DC99A}"/>
              </a:ext>
            </a:extLst>
          </p:cNvPr>
          <p:cNvSpPr>
            <a:spLocks noGrp="1"/>
          </p:cNvSpPr>
          <p:nvPr>
            <p:ph type="sldNum" sz="quarter" idx="12"/>
          </p:nvPr>
        </p:nvSpPr>
        <p:spPr/>
        <p:txBody>
          <a:bodyPr/>
          <a:lstStyle/>
          <a:p>
            <a:fld id="{F244C611-F9B1-4688-82C3-D1B131731E32}" type="slidenum">
              <a:rPr lang="en-US" smtClean="0"/>
              <a:t>‹#›</a:t>
            </a:fld>
            <a:endParaRPr lang="en-US"/>
          </a:p>
        </p:txBody>
      </p:sp>
    </p:spTree>
    <p:extLst>
      <p:ext uri="{BB962C8B-B14F-4D97-AF65-F5344CB8AC3E}">
        <p14:creationId xmlns:p14="http://schemas.microsoft.com/office/powerpoint/2010/main" val="13624312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8088E-BDC2-49EF-9C30-98135ACD9E9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48B7ACA-0002-4154-9E4E-0935D1ABBBD3}"/>
              </a:ext>
            </a:extLst>
          </p:cNvPr>
          <p:cNvSpPr>
            <a:spLocks noGrp="1"/>
          </p:cNvSpPr>
          <p:nvPr>
            <p:ph type="dt" sz="half" idx="10"/>
          </p:nvPr>
        </p:nvSpPr>
        <p:spPr/>
        <p:txBody>
          <a:bodyPr/>
          <a:lstStyle/>
          <a:p>
            <a:fld id="{7C3C9B35-1446-44E4-A02B-8872660C6FB9}" type="datetimeFigureOut">
              <a:rPr lang="en-US" smtClean="0"/>
              <a:t>9/7/2025</a:t>
            </a:fld>
            <a:endParaRPr lang="en-US"/>
          </a:p>
        </p:txBody>
      </p:sp>
      <p:sp>
        <p:nvSpPr>
          <p:cNvPr id="4" name="Footer Placeholder 3">
            <a:extLst>
              <a:ext uri="{FF2B5EF4-FFF2-40B4-BE49-F238E27FC236}">
                <a16:creationId xmlns:a16="http://schemas.microsoft.com/office/drawing/2014/main" id="{7AABFBD0-CFA2-407B-AC5F-5EE631DB9A5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30DAE9E-A309-4372-9487-E8B06C32F606}"/>
              </a:ext>
            </a:extLst>
          </p:cNvPr>
          <p:cNvSpPr>
            <a:spLocks noGrp="1"/>
          </p:cNvSpPr>
          <p:nvPr>
            <p:ph type="sldNum" sz="quarter" idx="12"/>
          </p:nvPr>
        </p:nvSpPr>
        <p:spPr/>
        <p:txBody>
          <a:bodyPr/>
          <a:lstStyle/>
          <a:p>
            <a:fld id="{F244C611-F9B1-4688-82C3-D1B131731E32}" type="slidenum">
              <a:rPr lang="en-US" smtClean="0"/>
              <a:t>‹#›</a:t>
            </a:fld>
            <a:endParaRPr lang="en-US"/>
          </a:p>
        </p:txBody>
      </p:sp>
    </p:spTree>
    <p:extLst>
      <p:ext uri="{BB962C8B-B14F-4D97-AF65-F5344CB8AC3E}">
        <p14:creationId xmlns:p14="http://schemas.microsoft.com/office/powerpoint/2010/main" val="7255364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5981D5F-BA80-4F00-989E-C9A6AD9D8280}"/>
              </a:ext>
            </a:extLst>
          </p:cNvPr>
          <p:cNvSpPr>
            <a:spLocks noGrp="1"/>
          </p:cNvSpPr>
          <p:nvPr>
            <p:ph type="dt" sz="half" idx="10"/>
          </p:nvPr>
        </p:nvSpPr>
        <p:spPr/>
        <p:txBody>
          <a:bodyPr/>
          <a:lstStyle/>
          <a:p>
            <a:fld id="{7C3C9B35-1446-44E4-A02B-8872660C6FB9}" type="datetimeFigureOut">
              <a:rPr lang="en-US" smtClean="0"/>
              <a:t>9/7/2025</a:t>
            </a:fld>
            <a:endParaRPr lang="en-US"/>
          </a:p>
        </p:txBody>
      </p:sp>
      <p:sp>
        <p:nvSpPr>
          <p:cNvPr id="3" name="Footer Placeholder 2">
            <a:extLst>
              <a:ext uri="{FF2B5EF4-FFF2-40B4-BE49-F238E27FC236}">
                <a16:creationId xmlns:a16="http://schemas.microsoft.com/office/drawing/2014/main" id="{9D1AF49C-DDF4-4394-8462-AA5CB213DDD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5E232F0-BAA7-4542-BC00-32ED7F376458}"/>
              </a:ext>
            </a:extLst>
          </p:cNvPr>
          <p:cNvSpPr>
            <a:spLocks noGrp="1"/>
          </p:cNvSpPr>
          <p:nvPr>
            <p:ph type="sldNum" sz="quarter" idx="12"/>
          </p:nvPr>
        </p:nvSpPr>
        <p:spPr/>
        <p:txBody>
          <a:bodyPr/>
          <a:lstStyle/>
          <a:p>
            <a:fld id="{F244C611-F9B1-4688-82C3-D1B131731E32}" type="slidenum">
              <a:rPr lang="en-US" smtClean="0"/>
              <a:t>‹#›</a:t>
            </a:fld>
            <a:endParaRPr lang="en-US"/>
          </a:p>
        </p:txBody>
      </p:sp>
    </p:spTree>
    <p:extLst>
      <p:ext uri="{BB962C8B-B14F-4D97-AF65-F5344CB8AC3E}">
        <p14:creationId xmlns:p14="http://schemas.microsoft.com/office/powerpoint/2010/main" val="23611949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E360D-6AD8-4675-85B2-A89A60DF982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76D8C4A-D367-4F0C-AC33-8AAB784BB23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0FC7AE8-7D13-494D-867D-BE98DEA8C1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7E9CA82-DFF7-4FD4-AA59-31CE8C601A9A}"/>
              </a:ext>
            </a:extLst>
          </p:cNvPr>
          <p:cNvSpPr>
            <a:spLocks noGrp="1"/>
          </p:cNvSpPr>
          <p:nvPr>
            <p:ph type="dt" sz="half" idx="10"/>
          </p:nvPr>
        </p:nvSpPr>
        <p:spPr/>
        <p:txBody>
          <a:bodyPr/>
          <a:lstStyle/>
          <a:p>
            <a:fld id="{7C3C9B35-1446-44E4-A02B-8872660C6FB9}" type="datetimeFigureOut">
              <a:rPr lang="en-US" smtClean="0"/>
              <a:t>9/7/2025</a:t>
            </a:fld>
            <a:endParaRPr lang="en-US"/>
          </a:p>
        </p:txBody>
      </p:sp>
      <p:sp>
        <p:nvSpPr>
          <p:cNvPr id="6" name="Footer Placeholder 5">
            <a:extLst>
              <a:ext uri="{FF2B5EF4-FFF2-40B4-BE49-F238E27FC236}">
                <a16:creationId xmlns:a16="http://schemas.microsoft.com/office/drawing/2014/main" id="{091786A7-2A58-4B61-ABD3-7BC70CEFB1E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0C3ADC1-6C4F-4EB4-A835-8B91502CD911}"/>
              </a:ext>
            </a:extLst>
          </p:cNvPr>
          <p:cNvSpPr>
            <a:spLocks noGrp="1"/>
          </p:cNvSpPr>
          <p:nvPr>
            <p:ph type="sldNum" sz="quarter" idx="12"/>
          </p:nvPr>
        </p:nvSpPr>
        <p:spPr/>
        <p:txBody>
          <a:bodyPr/>
          <a:lstStyle/>
          <a:p>
            <a:fld id="{F244C611-F9B1-4688-82C3-D1B131731E32}" type="slidenum">
              <a:rPr lang="en-US" smtClean="0"/>
              <a:t>‹#›</a:t>
            </a:fld>
            <a:endParaRPr lang="en-US"/>
          </a:p>
        </p:txBody>
      </p:sp>
    </p:spTree>
    <p:extLst>
      <p:ext uri="{BB962C8B-B14F-4D97-AF65-F5344CB8AC3E}">
        <p14:creationId xmlns:p14="http://schemas.microsoft.com/office/powerpoint/2010/main" val="30524578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BE2C2-40F2-41AD-AB1E-D73B66BA332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08CEF92-E8DE-479D-9F72-5F40CB49429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3FD6173-D98E-4442-A544-CA01967257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EA337C2-CE68-4373-8B49-1D5B43403F3A}"/>
              </a:ext>
            </a:extLst>
          </p:cNvPr>
          <p:cNvSpPr>
            <a:spLocks noGrp="1"/>
          </p:cNvSpPr>
          <p:nvPr>
            <p:ph type="dt" sz="half" idx="10"/>
          </p:nvPr>
        </p:nvSpPr>
        <p:spPr/>
        <p:txBody>
          <a:bodyPr/>
          <a:lstStyle/>
          <a:p>
            <a:fld id="{7C3C9B35-1446-44E4-A02B-8872660C6FB9}" type="datetimeFigureOut">
              <a:rPr lang="en-US" smtClean="0"/>
              <a:t>9/7/2025</a:t>
            </a:fld>
            <a:endParaRPr lang="en-US"/>
          </a:p>
        </p:txBody>
      </p:sp>
      <p:sp>
        <p:nvSpPr>
          <p:cNvPr id="6" name="Footer Placeholder 5">
            <a:extLst>
              <a:ext uri="{FF2B5EF4-FFF2-40B4-BE49-F238E27FC236}">
                <a16:creationId xmlns:a16="http://schemas.microsoft.com/office/drawing/2014/main" id="{3EAE52B4-C1A0-4CCA-BC70-4598D92B97B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D0B4221-8AC3-40AB-BD3F-D1FB68206F66}"/>
              </a:ext>
            </a:extLst>
          </p:cNvPr>
          <p:cNvSpPr>
            <a:spLocks noGrp="1"/>
          </p:cNvSpPr>
          <p:nvPr>
            <p:ph type="sldNum" sz="quarter" idx="12"/>
          </p:nvPr>
        </p:nvSpPr>
        <p:spPr/>
        <p:txBody>
          <a:bodyPr/>
          <a:lstStyle/>
          <a:p>
            <a:fld id="{F244C611-F9B1-4688-82C3-D1B131731E32}" type="slidenum">
              <a:rPr lang="en-US" smtClean="0"/>
              <a:t>‹#›</a:t>
            </a:fld>
            <a:endParaRPr lang="en-US"/>
          </a:p>
        </p:txBody>
      </p:sp>
    </p:spTree>
    <p:extLst>
      <p:ext uri="{BB962C8B-B14F-4D97-AF65-F5344CB8AC3E}">
        <p14:creationId xmlns:p14="http://schemas.microsoft.com/office/powerpoint/2010/main" val="34410764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1C0178-5400-403F-8E08-9AA6597CADB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D6374AF-51C2-49EA-8CD2-B6B52DFDBC6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DD24CC-DDA2-4298-8A50-813DD2C50615}"/>
              </a:ext>
            </a:extLst>
          </p:cNvPr>
          <p:cNvSpPr>
            <a:spLocks noGrp="1"/>
          </p:cNvSpPr>
          <p:nvPr>
            <p:ph type="dt" sz="half" idx="10"/>
          </p:nvPr>
        </p:nvSpPr>
        <p:spPr/>
        <p:txBody>
          <a:bodyPr/>
          <a:lstStyle/>
          <a:p>
            <a:fld id="{7C3C9B35-1446-44E4-A02B-8872660C6FB9}" type="datetimeFigureOut">
              <a:rPr lang="en-US" smtClean="0"/>
              <a:t>9/7/2025</a:t>
            </a:fld>
            <a:endParaRPr lang="en-US"/>
          </a:p>
        </p:txBody>
      </p:sp>
      <p:sp>
        <p:nvSpPr>
          <p:cNvPr id="5" name="Footer Placeholder 4">
            <a:extLst>
              <a:ext uri="{FF2B5EF4-FFF2-40B4-BE49-F238E27FC236}">
                <a16:creationId xmlns:a16="http://schemas.microsoft.com/office/drawing/2014/main" id="{932DDCA1-7755-416D-9F86-F48AAF085B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14BF0F-F3F0-461A-B321-EA20FB4A6BEB}"/>
              </a:ext>
            </a:extLst>
          </p:cNvPr>
          <p:cNvSpPr>
            <a:spLocks noGrp="1"/>
          </p:cNvSpPr>
          <p:nvPr>
            <p:ph type="sldNum" sz="quarter" idx="12"/>
          </p:nvPr>
        </p:nvSpPr>
        <p:spPr/>
        <p:txBody>
          <a:bodyPr/>
          <a:lstStyle/>
          <a:p>
            <a:fld id="{F244C611-F9B1-4688-82C3-D1B131731E32}" type="slidenum">
              <a:rPr lang="en-US" smtClean="0"/>
              <a:t>‹#›</a:t>
            </a:fld>
            <a:endParaRPr lang="en-US"/>
          </a:p>
        </p:txBody>
      </p:sp>
    </p:spTree>
    <p:extLst>
      <p:ext uri="{BB962C8B-B14F-4D97-AF65-F5344CB8AC3E}">
        <p14:creationId xmlns:p14="http://schemas.microsoft.com/office/powerpoint/2010/main" val="4153470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D1AE1F3-371D-4454-B564-7FA75D9D48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228583A-B2C7-480F-B557-C341729DDCA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3C2437A-CADA-4B3B-BA69-33D44778274E}"/>
              </a:ext>
            </a:extLst>
          </p:cNvPr>
          <p:cNvSpPr>
            <a:spLocks noGrp="1"/>
          </p:cNvSpPr>
          <p:nvPr>
            <p:ph type="dt" sz="half" idx="10"/>
          </p:nvPr>
        </p:nvSpPr>
        <p:spPr/>
        <p:txBody>
          <a:bodyPr/>
          <a:lstStyle/>
          <a:p>
            <a:fld id="{7C3C9B35-1446-44E4-A02B-8872660C6FB9}" type="datetimeFigureOut">
              <a:rPr lang="en-US" smtClean="0"/>
              <a:t>9/7/2025</a:t>
            </a:fld>
            <a:endParaRPr lang="en-US"/>
          </a:p>
        </p:txBody>
      </p:sp>
      <p:sp>
        <p:nvSpPr>
          <p:cNvPr id="5" name="Footer Placeholder 4">
            <a:extLst>
              <a:ext uri="{FF2B5EF4-FFF2-40B4-BE49-F238E27FC236}">
                <a16:creationId xmlns:a16="http://schemas.microsoft.com/office/drawing/2014/main" id="{814FEF3A-69D5-4448-9FD3-54A280E549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773C47-0F51-45FF-B91B-BD50EC1CAA30}"/>
              </a:ext>
            </a:extLst>
          </p:cNvPr>
          <p:cNvSpPr>
            <a:spLocks noGrp="1"/>
          </p:cNvSpPr>
          <p:nvPr>
            <p:ph type="sldNum" sz="quarter" idx="12"/>
          </p:nvPr>
        </p:nvSpPr>
        <p:spPr/>
        <p:txBody>
          <a:bodyPr/>
          <a:lstStyle/>
          <a:p>
            <a:fld id="{F244C611-F9B1-4688-82C3-D1B131731E32}" type="slidenum">
              <a:rPr lang="en-US" smtClean="0"/>
              <a:t>‹#›</a:t>
            </a:fld>
            <a:endParaRPr lang="en-US"/>
          </a:p>
        </p:txBody>
      </p:sp>
    </p:spTree>
    <p:extLst>
      <p:ext uri="{BB962C8B-B14F-4D97-AF65-F5344CB8AC3E}">
        <p14:creationId xmlns:p14="http://schemas.microsoft.com/office/powerpoint/2010/main" val="39363051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D93D810-7B7E-4A74-9EA1-B063BEE5E98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DC11DA7-DED0-4C31-AEFD-F9327FB3276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54B4AEE-07E8-4B8B-B7B8-2B8AFA3DE7B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3C9B35-1446-44E4-A02B-8872660C6FB9}" type="datetimeFigureOut">
              <a:rPr lang="en-US" smtClean="0"/>
              <a:t>9/7/2025</a:t>
            </a:fld>
            <a:endParaRPr lang="en-US"/>
          </a:p>
        </p:txBody>
      </p:sp>
      <p:sp>
        <p:nvSpPr>
          <p:cNvPr id="5" name="Footer Placeholder 4">
            <a:extLst>
              <a:ext uri="{FF2B5EF4-FFF2-40B4-BE49-F238E27FC236}">
                <a16:creationId xmlns:a16="http://schemas.microsoft.com/office/drawing/2014/main" id="{3D91B0D7-87F0-4493-BA07-FD69C6008C5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1BBE904-0E49-4543-A7CB-158D51A1CED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44C611-F9B1-4688-82C3-D1B131731E32}" type="slidenum">
              <a:rPr lang="en-US" smtClean="0"/>
              <a:t>‹#›</a:t>
            </a:fld>
            <a:endParaRPr lang="en-US"/>
          </a:p>
        </p:txBody>
      </p:sp>
    </p:spTree>
    <p:extLst>
      <p:ext uri="{BB962C8B-B14F-4D97-AF65-F5344CB8AC3E}">
        <p14:creationId xmlns:p14="http://schemas.microsoft.com/office/powerpoint/2010/main" val="40275458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arget="../media/image2.jpeg" Type="http://schemas.openxmlformats.org/officeDocument/2006/relationships/image"/><Relationship Id="rId2" Target="../media/image1.jpeg" Type="http://schemas.openxmlformats.org/officeDocument/2006/relationships/image"/><Relationship Id="rId1" Target="../slideLayouts/slideLayout2.xml" Type="http://schemas.openxmlformats.org/officeDocument/2006/relationships/slideLayout"/><Relationship Id="rId4" Target="../media/image3.png" Type="http://schemas.openxmlformats.org/officeDocument/2006/relationships/image"/></Relationships>
</file>

<file path=ppt/slides/_rels/slide3.xml.rels><?xml version="1.0" encoding="UTF-8" standalone="yes" ?><Relationships xmlns="http://schemas.openxmlformats.org/package/2006/relationships"><Relationship Id="rId3" Target="../media/image5.jpeg" Type="http://schemas.openxmlformats.org/officeDocument/2006/relationships/image"/><Relationship Id="rId2" Target="../media/image4.jpeg" Type="http://schemas.openxmlformats.org/officeDocument/2006/relationships/image"/><Relationship Id="rId1" Target="../slideLayouts/slideLayout2.xml" Type="http://schemas.openxmlformats.org/officeDocument/2006/relationships/slideLayout"/><Relationship Id="rId4" Target="../media/image6.jpeg" Type="http://schemas.openxmlformats.org/officeDocument/2006/relationships/image"/></Relationships>
</file>

<file path=ppt/slides/_rels/slide4.xml.rels><?xml version="1.0" encoding="UTF-8" standalone="yes" ?><Relationships xmlns="http://schemas.openxmlformats.org/package/2006/relationships"><Relationship Id="rId3" Target="../media/image8.jpeg" Type="http://schemas.openxmlformats.org/officeDocument/2006/relationships/image"/><Relationship Id="rId2" Target="../media/image7.jpeg" Type="http://schemas.openxmlformats.org/officeDocument/2006/relationships/image"/><Relationship Id="rId1" Target="../slideLayouts/slideLayout2.xml" Type="http://schemas.openxmlformats.org/officeDocument/2006/relationships/slideLayout"/><Relationship Id="rId4" Target="../media/image9.jpeg" Type="http://schemas.openxmlformats.org/officeDocument/2006/relationships/image"/></Relationships>
</file>

<file path=ppt/slides/_rels/slide5.xml.rels><?xml version="1.0" encoding="UTF-8" standalone="yes" ?><Relationships xmlns="http://schemas.openxmlformats.org/package/2006/relationships"><Relationship Id="rId3" Target="../media/image11.jpeg" Type="http://schemas.openxmlformats.org/officeDocument/2006/relationships/image"/><Relationship Id="rId2" Target="../media/image10.jpeg" Type="http://schemas.openxmlformats.org/officeDocument/2006/relationships/image"/><Relationship Id="rId1" Target="../slideLayouts/slideLayout2.xml" Type="http://schemas.openxmlformats.org/officeDocument/2006/relationships/slideLayout"/></Relationships>
</file>

<file path=ppt/slides/_rels/slide6.xml.rels><?xml version="1.0" encoding="UTF-8" standalone="yes" ?><Relationships xmlns="http://schemas.openxmlformats.org/package/2006/relationships"><Relationship Id="rId3" Target="../media/image13.jpeg" Type="http://schemas.openxmlformats.org/officeDocument/2006/relationships/image"/><Relationship Id="rId2" Target="../media/image12.jpeg" Type="http://schemas.openxmlformats.org/officeDocument/2006/relationships/image"/><Relationship Id="rId1" Target="../slideLayouts/slideLayout2.xml" Type="http://schemas.openxmlformats.org/officeDocument/2006/relationships/slideLayout"/><Relationship Id="rId5" Target="../media/image15.jpeg" Type="http://schemas.openxmlformats.org/officeDocument/2006/relationships/image"/><Relationship Id="rId4" Target="../media/image14.jpeg" Type="http://schemas.openxmlformats.org/officeDocument/2006/relationships/image"/></Relationships>
</file>

<file path=ppt/slides/_rels/slide7.xml.rels><?xml version="1.0" encoding="UTF-8" standalone="yes" ?><Relationships xmlns="http://schemas.openxmlformats.org/package/2006/relationships"><Relationship Id="rId3" Target="../media/image17.jpeg" Type="http://schemas.openxmlformats.org/officeDocument/2006/relationships/image"/><Relationship Id="rId2" Target="../media/image16.jpeg" Type="http://schemas.openxmlformats.org/officeDocument/2006/relationships/image"/><Relationship Id="rId1" Target="../slideLayouts/slideLayout2.xml" Type="http://schemas.openxmlformats.org/officeDocument/2006/relationships/slideLayout"/><Relationship Id="rId4" Target="../media/image18.jpeg" Type="http://schemas.openxmlformats.org/officeDocument/2006/relationships/image"/></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EA254A0-A101-4FC3-AFDD-B5A7B085EFEB}"/>
              </a:ext>
            </a:extLst>
          </p:cNvPr>
          <p:cNvSpPr txBox="1"/>
          <p:nvPr/>
        </p:nvSpPr>
        <p:spPr>
          <a:xfrm>
            <a:off x="201731" y="412922"/>
            <a:ext cx="11190514" cy="369332"/>
          </a:xfrm>
          <a:prstGeom prst="rect">
            <a:avLst/>
          </a:prstGeom>
          <a:noFill/>
        </p:spPr>
        <p:txBody>
          <a:bodyPr wrap="square">
            <a:spAutoFit/>
          </a:bodyPr>
          <a:lstStyle/>
          <a:p>
            <a:r>
              <a:rPr lang="en-US" b="1" dirty="0"/>
              <a:t>Supplementary Figures and Tables</a:t>
            </a:r>
          </a:p>
        </p:txBody>
      </p:sp>
    </p:spTree>
    <p:extLst>
      <p:ext uri="{BB962C8B-B14F-4D97-AF65-F5344CB8AC3E}">
        <p14:creationId xmlns:p14="http://schemas.microsoft.com/office/powerpoint/2010/main" val="40832434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20209AA6-ADE6-4E24-A535-77761390807C}"/>
              </a:ext>
            </a:extLst>
          </p:cNvPr>
          <p:cNvSpPr txBox="1"/>
          <p:nvPr/>
        </p:nvSpPr>
        <p:spPr>
          <a:xfrm>
            <a:off x="0" y="3948171"/>
            <a:ext cx="11820293" cy="2862322"/>
          </a:xfrm>
          <a:prstGeom prst="rect">
            <a:avLst/>
          </a:prstGeom>
          <a:noFill/>
        </p:spPr>
        <p:txBody>
          <a:bodyPr wrap="square">
            <a:spAutoFit/>
          </a:bodyPr>
          <a:lstStyle/>
          <a:p>
            <a:r>
              <a:rPr lang="en-US" b="1" dirty="0"/>
              <a:t>Supplementary Figure S1. Computational domain, boundary conditions, and physiological mapping of the cardiac digital twin. </a:t>
            </a:r>
            <a:r>
              <a:rPr lang="en-US" i="1" dirty="0"/>
              <a:t>(A)</a:t>
            </a:r>
            <a:r>
              <a:rPr lang="en-US" dirty="0"/>
              <a:t> The heart embedded in the computational cube with z- and y-periodic conditions and x-radiative boundary conditions, maintaining numerical stability and preventing artificial reflections. Anatomical labels include pulmonary arteries (</a:t>
            </a:r>
            <a:r>
              <a:rPr lang="en-US" dirty="0" err="1"/>
              <a:t>Ωρpa</a:t>
            </a:r>
            <a:r>
              <a:rPr lang="en-US" dirty="0"/>
              <a:t>), pulmonary veins (</a:t>
            </a:r>
            <a:r>
              <a:rPr lang="en-US" dirty="0" err="1"/>
              <a:t>Ωρpv</a:t>
            </a:r>
            <a:r>
              <a:rPr lang="en-US" dirty="0"/>
              <a:t>), and pulmonary circulation (</a:t>
            </a:r>
            <a:r>
              <a:rPr lang="en-US" dirty="0" err="1"/>
              <a:t>Ωρpc</a:t>
            </a:r>
            <a:r>
              <a:rPr lang="en-US" dirty="0"/>
              <a:t>). </a:t>
            </a:r>
            <a:r>
              <a:rPr lang="en-US" i="1" dirty="0"/>
              <a:t>(B)</a:t>
            </a:r>
            <a:r>
              <a:rPr lang="en-US" dirty="0"/>
              <a:t> Flow-controlled inlets (</a:t>
            </a:r>
            <a:r>
              <a:rPr lang="en-US" dirty="0" err="1"/>
              <a:t>Ωvca</a:t>
            </a:r>
            <a:r>
              <a:rPr lang="en-US" dirty="0"/>
              <a:t>) and impedance-matched outlets (</a:t>
            </a:r>
            <a:r>
              <a:rPr lang="en-US" dirty="0" err="1"/>
              <a:t>Ωao</a:t>
            </a:r>
            <a:r>
              <a:rPr lang="en-US" dirty="0"/>
              <a:t>, </a:t>
            </a:r>
            <a:r>
              <a:rPr lang="en-US" dirty="0" err="1"/>
              <a:t>Ωepi</a:t>
            </a:r>
            <a:r>
              <a:rPr lang="en-US" dirty="0"/>
              <a:t>) applied to the digital twin to reproduce physiologically realistic preload and afterload environments. (C) A full 3D representation of the human heart and attached great vessels (aorta, pulmonary veins, venae </a:t>
            </a:r>
            <a:r>
              <a:rPr lang="en-US" dirty="0" err="1"/>
              <a:t>cavae</a:t>
            </a:r>
            <a:r>
              <a:rPr lang="en-US" dirty="0"/>
              <a:t>) is shown in pale grey within a transparent computational cube. A semi-transparent blue slicing plane illustrates the surface partition used for boundary mapping. The inflow boundary condition (</a:t>
            </a:r>
            <a:r>
              <a:rPr lang="en-US" b="1" dirty="0" err="1"/>
              <a:t>Γ_in</a:t>
            </a:r>
            <a:r>
              <a:rPr lang="en-US" dirty="0"/>
              <a:t>) is applied at the mitral/venae </a:t>
            </a:r>
            <a:r>
              <a:rPr lang="en-US" dirty="0" err="1"/>
              <a:t>cavae</a:t>
            </a:r>
            <a:r>
              <a:rPr lang="en-US" dirty="0"/>
              <a:t> surfaces, the outflow boundary condition (</a:t>
            </a:r>
            <a:r>
              <a:rPr lang="en-US" b="1" dirty="0" err="1"/>
              <a:t>Γ_out</a:t>
            </a:r>
            <a:r>
              <a:rPr lang="en-US" dirty="0"/>
              <a:t>) is applied at the aortic valve region, and the epicardial boundary (</a:t>
            </a:r>
            <a:r>
              <a:rPr lang="en-US" b="1" dirty="0"/>
              <a:t>Γ₀</a:t>
            </a:r>
            <a:r>
              <a:rPr lang="en-US" dirty="0"/>
              <a:t>) denotes the outer myocardial tissue surface. </a:t>
            </a:r>
          </a:p>
        </p:txBody>
      </p:sp>
      <p:grpSp>
        <p:nvGrpSpPr>
          <p:cNvPr id="2" name="Group 1">
            <a:extLst>
              <a:ext uri="{FF2B5EF4-FFF2-40B4-BE49-F238E27FC236}">
                <a16:creationId xmlns:a16="http://schemas.microsoft.com/office/drawing/2014/main" id="{94AF0514-BBFF-44A0-9837-AC0671B6849E}"/>
              </a:ext>
            </a:extLst>
          </p:cNvPr>
          <p:cNvGrpSpPr/>
          <p:nvPr/>
        </p:nvGrpSpPr>
        <p:grpSpPr>
          <a:xfrm>
            <a:off x="390292" y="169655"/>
            <a:ext cx="6724185" cy="3259345"/>
            <a:chOff x="529770" y="359226"/>
            <a:chExt cx="6452752" cy="4332514"/>
          </a:xfrm>
        </p:grpSpPr>
        <p:pic>
          <p:nvPicPr>
            <p:cNvPr id="3" name="Picture 2">
              <a:extLst>
                <a:ext uri="{FF2B5EF4-FFF2-40B4-BE49-F238E27FC236}">
                  <a16:creationId xmlns:a16="http://schemas.microsoft.com/office/drawing/2014/main" id="{9B850EBD-D03C-4E6C-AB20-7AEA0CDA7D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9770" y="359226"/>
              <a:ext cx="2888343" cy="4332514"/>
            </a:xfrm>
            <a:prstGeom prst="rect">
              <a:avLst/>
            </a:prstGeom>
          </p:spPr>
        </p:pic>
        <p:pic>
          <p:nvPicPr>
            <p:cNvPr id="5" name="Picture 4">
              <a:extLst>
                <a:ext uri="{FF2B5EF4-FFF2-40B4-BE49-F238E27FC236}">
                  <a16:creationId xmlns:a16="http://schemas.microsoft.com/office/drawing/2014/main" id="{3F8C6102-B44F-4F60-8B31-1F96FE106E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48180" y="549726"/>
              <a:ext cx="2634342" cy="3951513"/>
            </a:xfrm>
            <a:prstGeom prst="rect">
              <a:avLst/>
            </a:prstGeom>
          </p:spPr>
        </p:pic>
      </p:grpSp>
      <p:pic>
        <p:nvPicPr>
          <p:cNvPr id="8" name="Picture 7">
            <a:extLst>
              <a:ext uri="{FF2B5EF4-FFF2-40B4-BE49-F238E27FC236}">
                <a16:creationId xmlns:a16="http://schemas.microsoft.com/office/drawing/2014/main" id="{D2CF47D4-DEDF-4B40-9BC3-87B0A0150A76}"/>
              </a:ext>
            </a:extLst>
          </p:cNvPr>
          <p:cNvPicPr>
            <a:picLocks noChangeAspect="1"/>
          </p:cNvPicPr>
          <p:nvPr/>
        </p:nvPicPr>
        <p:blipFill>
          <a:blip r:embed="rId4"/>
          <a:stretch>
            <a:fillRect/>
          </a:stretch>
        </p:blipFill>
        <p:spPr>
          <a:xfrm>
            <a:off x="7795164" y="602663"/>
            <a:ext cx="6477814" cy="2704203"/>
          </a:xfrm>
          <a:prstGeom prst="rect">
            <a:avLst/>
          </a:prstGeom>
        </p:spPr>
      </p:pic>
      <p:sp>
        <p:nvSpPr>
          <p:cNvPr id="9" name="TextBox 8">
            <a:extLst>
              <a:ext uri="{FF2B5EF4-FFF2-40B4-BE49-F238E27FC236}">
                <a16:creationId xmlns:a16="http://schemas.microsoft.com/office/drawing/2014/main" id="{9D2A7653-0D8A-4E51-93A7-AA6B0FEB5A1E}"/>
              </a:ext>
            </a:extLst>
          </p:cNvPr>
          <p:cNvSpPr txBox="1"/>
          <p:nvPr/>
        </p:nvSpPr>
        <p:spPr>
          <a:xfrm>
            <a:off x="1722864" y="3556020"/>
            <a:ext cx="7214838" cy="307777"/>
          </a:xfrm>
          <a:prstGeom prst="rect">
            <a:avLst/>
          </a:prstGeom>
          <a:noFill/>
        </p:spPr>
        <p:txBody>
          <a:bodyPr wrap="square">
            <a:spAutoFit/>
          </a:bodyPr>
          <a:lstStyle/>
          <a:p>
            <a:r>
              <a:rPr lang="en-US" sz="1400" b="1" dirty="0">
                <a:effectLst/>
                <a:latin typeface="Calibri" panose="020F0502020204030204" pitchFamily="34" charset="0"/>
              </a:rPr>
              <a:t>(A)</a:t>
            </a:r>
            <a:endParaRPr lang="en-US" sz="1400" dirty="0"/>
          </a:p>
        </p:txBody>
      </p:sp>
      <p:sp>
        <p:nvSpPr>
          <p:cNvPr id="10" name="TextBox 9">
            <a:extLst>
              <a:ext uri="{FF2B5EF4-FFF2-40B4-BE49-F238E27FC236}">
                <a16:creationId xmlns:a16="http://schemas.microsoft.com/office/drawing/2014/main" id="{7A7BFFD7-7EE9-4EB6-A0D5-CE63062ED9E4}"/>
              </a:ext>
            </a:extLst>
          </p:cNvPr>
          <p:cNvSpPr txBox="1"/>
          <p:nvPr/>
        </p:nvSpPr>
        <p:spPr>
          <a:xfrm>
            <a:off x="5644376" y="3551134"/>
            <a:ext cx="7214838" cy="307777"/>
          </a:xfrm>
          <a:prstGeom prst="rect">
            <a:avLst/>
          </a:prstGeom>
          <a:noFill/>
        </p:spPr>
        <p:txBody>
          <a:bodyPr wrap="square">
            <a:spAutoFit/>
          </a:bodyPr>
          <a:lstStyle/>
          <a:p>
            <a:r>
              <a:rPr lang="en-US" sz="1400" b="1" dirty="0">
                <a:effectLst/>
                <a:latin typeface="Calibri" panose="020F0502020204030204" pitchFamily="34" charset="0"/>
              </a:rPr>
              <a:t>(</a:t>
            </a:r>
            <a:r>
              <a:rPr lang="en-US" sz="1400" b="1" dirty="0">
                <a:latin typeface="Calibri" panose="020F0502020204030204" pitchFamily="34" charset="0"/>
              </a:rPr>
              <a:t>B</a:t>
            </a:r>
            <a:r>
              <a:rPr lang="en-US" sz="1400" b="1" dirty="0">
                <a:effectLst/>
                <a:latin typeface="Calibri" panose="020F0502020204030204" pitchFamily="34" charset="0"/>
              </a:rPr>
              <a:t>)</a:t>
            </a:r>
            <a:endParaRPr lang="en-US" sz="1400" dirty="0"/>
          </a:p>
        </p:txBody>
      </p:sp>
      <p:sp>
        <p:nvSpPr>
          <p:cNvPr id="11" name="TextBox 10">
            <a:extLst>
              <a:ext uri="{FF2B5EF4-FFF2-40B4-BE49-F238E27FC236}">
                <a16:creationId xmlns:a16="http://schemas.microsoft.com/office/drawing/2014/main" id="{8969CEEC-4D8A-41A6-B3A0-5041113B33B7}"/>
              </a:ext>
            </a:extLst>
          </p:cNvPr>
          <p:cNvSpPr txBox="1"/>
          <p:nvPr/>
        </p:nvSpPr>
        <p:spPr>
          <a:xfrm>
            <a:off x="9978483" y="3560216"/>
            <a:ext cx="7214838" cy="307777"/>
          </a:xfrm>
          <a:prstGeom prst="rect">
            <a:avLst/>
          </a:prstGeom>
          <a:noFill/>
        </p:spPr>
        <p:txBody>
          <a:bodyPr wrap="square">
            <a:spAutoFit/>
          </a:bodyPr>
          <a:lstStyle/>
          <a:p>
            <a:r>
              <a:rPr lang="en-US" sz="1400" b="1" dirty="0">
                <a:effectLst/>
                <a:latin typeface="Calibri" panose="020F0502020204030204" pitchFamily="34" charset="0"/>
              </a:rPr>
              <a:t>(C)</a:t>
            </a:r>
            <a:endParaRPr lang="en-US" sz="1400" dirty="0"/>
          </a:p>
        </p:txBody>
      </p:sp>
    </p:spTree>
    <p:extLst>
      <p:ext uri="{BB962C8B-B14F-4D97-AF65-F5344CB8AC3E}">
        <p14:creationId xmlns:p14="http://schemas.microsoft.com/office/powerpoint/2010/main" val="36386253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0325B60-3F16-4112-A02B-75A22FC765C5}"/>
              </a:ext>
            </a:extLst>
          </p:cNvPr>
          <p:cNvSpPr txBox="1"/>
          <p:nvPr/>
        </p:nvSpPr>
        <p:spPr>
          <a:xfrm>
            <a:off x="123486" y="40366"/>
            <a:ext cx="11644445" cy="923330"/>
          </a:xfrm>
          <a:prstGeom prst="rect">
            <a:avLst/>
          </a:prstGeom>
          <a:noFill/>
        </p:spPr>
        <p:txBody>
          <a:bodyPr wrap="square">
            <a:spAutoFit/>
          </a:bodyPr>
          <a:lstStyle/>
          <a:p>
            <a:r>
              <a:rPr lang="en-US" sz="1200" b="1" dirty="0">
                <a:latin typeface="Times New Roman" panose="02020603050405020304" pitchFamily="18" charset="0"/>
                <a:cs typeface="Times New Roman" panose="02020603050405020304" pitchFamily="18" charset="0"/>
              </a:rPr>
              <a:t>Figure 2</a:t>
            </a:r>
            <a:r>
              <a:rPr lang="en-US" sz="1200" dirty="0">
                <a:latin typeface="Times New Roman" panose="02020603050405020304" pitchFamily="18" charset="0"/>
                <a:cs typeface="Times New Roman" panose="02020603050405020304" pitchFamily="18" charset="0"/>
              </a:rPr>
              <a:t>: Velocity Streamlines and wall Shear Stress (WSS) – 1G vs 0G. (</a:t>
            </a:r>
            <a:r>
              <a:rPr lang="en-US" sz="1200" dirty="0">
                <a:effectLst/>
                <a:latin typeface="Times New Roman" panose="02020603050405020304" pitchFamily="18" charset="0"/>
                <a:cs typeface="Times New Roman" panose="02020603050405020304" pitchFamily="18" charset="0"/>
              </a:rPr>
              <a:t>A) Mitral–Aortic Valve Plane (1G, Peak Systole). (B) Mitral–Aortic Valve Plane (0.38G, Peak Systole). </a:t>
            </a:r>
            <a:r>
              <a:rPr lang="en-US" sz="1200" dirty="0">
                <a:latin typeface="Times New Roman" panose="02020603050405020304" pitchFamily="18" charset="0"/>
                <a:cs typeface="Times New Roman" panose="02020603050405020304" pitchFamily="18" charset="0"/>
              </a:rPr>
              <a:t>(C) </a:t>
            </a:r>
            <a:r>
              <a:rPr lang="en-US" sz="1200" dirty="0">
                <a:effectLst/>
                <a:latin typeface="Times New Roman" panose="02020603050405020304" pitchFamily="18" charset="0"/>
                <a:cs typeface="Times New Roman" panose="02020603050405020304" pitchFamily="18" charset="0"/>
              </a:rPr>
              <a:t>Mitral–Aortic Valve Plane (0G, Peak Systole). (D) Pulmonary–Tricuspid Valve Plane (1G, Peak Systole). </a:t>
            </a:r>
            <a:r>
              <a:rPr lang="en-US" sz="1200" dirty="0">
                <a:latin typeface="Times New Roman" panose="02020603050405020304" pitchFamily="18" charset="0"/>
                <a:cs typeface="Times New Roman" panose="02020603050405020304" pitchFamily="18" charset="0"/>
              </a:rPr>
              <a:t>(E) </a:t>
            </a:r>
            <a:r>
              <a:rPr lang="en-US" sz="1200" dirty="0">
                <a:effectLst/>
                <a:latin typeface="Times New Roman" panose="02020603050405020304" pitchFamily="18" charset="0"/>
                <a:cs typeface="Times New Roman" panose="02020603050405020304" pitchFamily="18" charset="0"/>
              </a:rPr>
              <a:t>Pulmonary–Tricuspid Valve Plane (0.38G, Peak Systole). (F) Pulmonary–Tricuspid Valve Plane (0G, Peak Systole). </a:t>
            </a:r>
          </a:p>
          <a:p>
            <a:r>
              <a:rPr lang="en-US" sz="1800" b="1" dirty="0">
                <a:solidFill>
                  <a:srgbClr val="FA0000"/>
                </a:solidFill>
                <a:effectLst/>
                <a:latin typeface="Calibri" panose="020F0502020204030204" pitchFamily="34" charset="0"/>
              </a:rPr>
              <a:t> </a:t>
            </a:r>
            <a:endParaRPr lang="en-US" dirty="0"/>
          </a:p>
        </p:txBody>
      </p:sp>
      <p:pic>
        <p:nvPicPr>
          <p:cNvPr id="9" name="Picture 8">
            <a:extLst>
              <a:ext uri="{FF2B5EF4-FFF2-40B4-BE49-F238E27FC236}">
                <a16:creationId xmlns:a16="http://schemas.microsoft.com/office/drawing/2014/main" id="{41ABF6BA-A980-4AC3-83E6-BC7E2A1C0367}"/>
              </a:ext>
            </a:extLst>
          </p:cNvPr>
          <p:cNvPicPr>
            <a:picLocks noChangeAspect="1"/>
          </p:cNvPicPr>
          <p:nvPr/>
        </p:nvPicPr>
        <p:blipFill>
          <a:blip r:embed="rId2"/>
          <a:stretch>
            <a:fillRect/>
          </a:stretch>
        </p:blipFill>
        <p:spPr>
          <a:xfrm>
            <a:off x="8228046" y="1240142"/>
            <a:ext cx="3346175" cy="4143206"/>
          </a:xfrm>
          <a:prstGeom prst="rect">
            <a:avLst/>
          </a:prstGeom>
        </p:spPr>
      </p:pic>
      <p:grpSp>
        <p:nvGrpSpPr>
          <p:cNvPr id="2" name="Group 1">
            <a:extLst>
              <a:ext uri="{FF2B5EF4-FFF2-40B4-BE49-F238E27FC236}">
                <a16:creationId xmlns:a16="http://schemas.microsoft.com/office/drawing/2014/main" id="{88DAA7D3-F950-4102-B742-8620DA0F0D62}"/>
              </a:ext>
            </a:extLst>
          </p:cNvPr>
          <p:cNvGrpSpPr/>
          <p:nvPr/>
        </p:nvGrpSpPr>
        <p:grpSpPr>
          <a:xfrm>
            <a:off x="309706" y="1559072"/>
            <a:ext cx="3157331" cy="3614058"/>
            <a:chOff x="261730" y="754975"/>
            <a:chExt cx="3157331" cy="3614058"/>
          </a:xfrm>
        </p:grpSpPr>
        <p:pic>
          <p:nvPicPr>
            <p:cNvPr id="5" name="Picture 4">
              <a:extLst>
                <a:ext uri="{FF2B5EF4-FFF2-40B4-BE49-F238E27FC236}">
                  <a16:creationId xmlns:a16="http://schemas.microsoft.com/office/drawing/2014/main" id="{4BF928AE-AD17-4D78-A7A7-2740406432EF}"/>
                </a:ext>
              </a:extLst>
            </p:cNvPr>
            <p:cNvPicPr>
              <a:picLocks noChangeAspect="1"/>
            </p:cNvPicPr>
            <p:nvPr/>
          </p:nvPicPr>
          <p:blipFill>
            <a:blip r:embed="rId3"/>
            <a:stretch>
              <a:fillRect/>
            </a:stretch>
          </p:blipFill>
          <p:spPr>
            <a:xfrm>
              <a:off x="261730" y="754975"/>
              <a:ext cx="3157331" cy="3157331"/>
            </a:xfrm>
            <a:prstGeom prst="rect">
              <a:avLst/>
            </a:prstGeom>
          </p:spPr>
        </p:pic>
        <p:pic>
          <p:nvPicPr>
            <p:cNvPr id="6" name="Picture 5">
              <a:extLst>
                <a:ext uri="{FF2B5EF4-FFF2-40B4-BE49-F238E27FC236}">
                  <a16:creationId xmlns:a16="http://schemas.microsoft.com/office/drawing/2014/main" id="{18B25F0F-8963-407F-B493-B270EE71161A}"/>
                </a:ext>
              </a:extLst>
            </p:cNvPr>
            <p:cNvPicPr>
              <a:picLocks noChangeAspect="1"/>
            </p:cNvPicPr>
            <p:nvPr/>
          </p:nvPicPr>
          <p:blipFill rotWithShape="1">
            <a:blip r:embed="rId2"/>
            <a:srcRect l="14115" t="86570" r="11849" b="3678"/>
            <a:stretch/>
          </p:blipFill>
          <p:spPr>
            <a:xfrm>
              <a:off x="601701" y="3964996"/>
              <a:ext cx="2477388" cy="404037"/>
            </a:xfrm>
            <a:prstGeom prst="rect">
              <a:avLst/>
            </a:prstGeom>
          </p:spPr>
        </p:pic>
      </p:grpSp>
      <p:grpSp>
        <p:nvGrpSpPr>
          <p:cNvPr id="4" name="Group 3">
            <a:extLst>
              <a:ext uri="{FF2B5EF4-FFF2-40B4-BE49-F238E27FC236}">
                <a16:creationId xmlns:a16="http://schemas.microsoft.com/office/drawing/2014/main" id="{2628A5CB-CD15-4E9F-8B39-EF8C8D08645F}"/>
              </a:ext>
            </a:extLst>
          </p:cNvPr>
          <p:cNvGrpSpPr/>
          <p:nvPr/>
        </p:nvGrpSpPr>
        <p:grpSpPr>
          <a:xfrm>
            <a:off x="4287078" y="1450359"/>
            <a:ext cx="3429000" cy="3722771"/>
            <a:chOff x="3557305" y="636104"/>
            <a:chExt cx="3429000" cy="3722771"/>
          </a:xfrm>
        </p:grpSpPr>
        <p:pic>
          <p:nvPicPr>
            <p:cNvPr id="7" name="Picture 6">
              <a:extLst>
                <a:ext uri="{FF2B5EF4-FFF2-40B4-BE49-F238E27FC236}">
                  <a16:creationId xmlns:a16="http://schemas.microsoft.com/office/drawing/2014/main" id="{FC27CA00-AE95-4739-AB98-CB04A968C3A8}"/>
                </a:ext>
              </a:extLst>
            </p:cNvPr>
            <p:cNvPicPr>
              <a:picLocks noChangeAspect="1"/>
            </p:cNvPicPr>
            <p:nvPr/>
          </p:nvPicPr>
          <p:blipFill>
            <a:blip r:embed="rId4"/>
            <a:stretch>
              <a:fillRect/>
            </a:stretch>
          </p:blipFill>
          <p:spPr>
            <a:xfrm>
              <a:off x="3557305" y="636104"/>
              <a:ext cx="3429000" cy="3276202"/>
            </a:xfrm>
            <a:prstGeom prst="rect">
              <a:avLst/>
            </a:prstGeom>
          </p:spPr>
        </p:pic>
        <p:pic>
          <p:nvPicPr>
            <p:cNvPr id="8" name="Picture 7">
              <a:extLst>
                <a:ext uri="{FF2B5EF4-FFF2-40B4-BE49-F238E27FC236}">
                  <a16:creationId xmlns:a16="http://schemas.microsoft.com/office/drawing/2014/main" id="{D9DF8918-2A67-4BD4-B5E2-40ECFEB6C4DF}"/>
                </a:ext>
              </a:extLst>
            </p:cNvPr>
            <p:cNvPicPr>
              <a:picLocks noChangeAspect="1"/>
            </p:cNvPicPr>
            <p:nvPr/>
          </p:nvPicPr>
          <p:blipFill rotWithShape="1">
            <a:blip r:embed="rId2"/>
            <a:srcRect l="14115" t="86570" r="11849" b="3678"/>
            <a:stretch/>
          </p:blipFill>
          <p:spPr>
            <a:xfrm>
              <a:off x="4033111" y="3954838"/>
              <a:ext cx="2477388" cy="404037"/>
            </a:xfrm>
            <a:prstGeom prst="rect">
              <a:avLst/>
            </a:prstGeom>
          </p:spPr>
        </p:pic>
      </p:grpSp>
      <p:sp>
        <p:nvSpPr>
          <p:cNvPr id="11" name="TextBox 10">
            <a:extLst>
              <a:ext uri="{FF2B5EF4-FFF2-40B4-BE49-F238E27FC236}">
                <a16:creationId xmlns:a16="http://schemas.microsoft.com/office/drawing/2014/main" id="{DD1ED858-6B3F-4E74-9148-D38E3AACB3C4}"/>
              </a:ext>
            </a:extLst>
          </p:cNvPr>
          <p:cNvSpPr txBox="1"/>
          <p:nvPr/>
        </p:nvSpPr>
        <p:spPr>
          <a:xfrm>
            <a:off x="1621938" y="5998686"/>
            <a:ext cx="6094140" cy="307777"/>
          </a:xfrm>
          <a:prstGeom prst="rect">
            <a:avLst/>
          </a:prstGeom>
          <a:noFill/>
        </p:spPr>
        <p:txBody>
          <a:bodyPr wrap="square">
            <a:spAutoFit/>
          </a:bodyPr>
          <a:lstStyle/>
          <a:p>
            <a:r>
              <a:rPr lang="en-US" sz="1400" b="1" dirty="0">
                <a:effectLst/>
                <a:latin typeface="Calibri" panose="020F0502020204030204" pitchFamily="34" charset="0"/>
              </a:rPr>
              <a:t>(A) </a:t>
            </a:r>
            <a:endParaRPr lang="en-US" sz="1400" b="1" dirty="0"/>
          </a:p>
        </p:txBody>
      </p:sp>
      <p:sp>
        <p:nvSpPr>
          <p:cNvPr id="12" name="TextBox 11">
            <a:extLst>
              <a:ext uri="{FF2B5EF4-FFF2-40B4-BE49-F238E27FC236}">
                <a16:creationId xmlns:a16="http://schemas.microsoft.com/office/drawing/2014/main" id="{54F3BA3C-1092-4319-A53B-E95268BBB11B}"/>
              </a:ext>
            </a:extLst>
          </p:cNvPr>
          <p:cNvSpPr txBox="1"/>
          <p:nvPr/>
        </p:nvSpPr>
        <p:spPr>
          <a:xfrm>
            <a:off x="5673791" y="5998667"/>
            <a:ext cx="6094140" cy="307777"/>
          </a:xfrm>
          <a:prstGeom prst="rect">
            <a:avLst/>
          </a:prstGeom>
          <a:noFill/>
        </p:spPr>
        <p:txBody>
          <a:bodyPr wrap="square">
            <a:spAutoFit/>
          </a:bodyPr>
          <a:lstStyle/>
          <a:p>
            <a:r>
              <a:rPr lang="en-US" sz="1400" b="1" dirty="0">
                <a:effectLst/>
                <a:latin typeface="Calibri" panose="020F0502020204030204" pitchFamily="34" charset="0"/>
              </a:rPr>
              <a:t>(B) </a:t>
            </a:r>
            <a:endParaRPr lang="en-US" sz="1400" b="1" dirty="0"/>
          </a:p>
        </p:txBody>
      </p:sp>
      <p:sp>
        <p:nvSpPr>
          <p:cNvPr id="13" name="TextBox 12">
            <a:extLst>
              <a:ext uri="{FF2B5EF4-FFF2-40B4-BE49-F238E27FC236}">
                <a16:creationId xmlns:a16="http://schemas.microsoft.com/office/drawing/2014/main" id="{E41E22F9-600C-4916-8337-0887308DB9C2}"/>
              </a:ext>
            </a:extLst>
          </p:cNvPr>
          <p:cNvSpPr txBox="1"/>
          <p:nvPr/>
        </p:nvSpPr>
        <p:spPr>
          <a:xfrm>
            <a:off x="9488892" y="5998648"/>
            <a:ext cx="6094140" cy="307777"/>
          </a:xfrm>
          <a:prstGeom prst="rect">
            <a:avLst/>
          </a:prstGeom>
          <a:noFill/>
        </p:spPr>
        <p:txBody>
          <a:bodyPr wrap="square">
            <a:spAutoFit/>
          </a:bodyPr>
          <a:lstStyle/>
          <a:p>
            <a:r>
              <a:rPr lang="en-US" sz="1400" b="1" dirty="0">
                <a:effectLst/>
                <a:latin typeface="Calibri" panose="020F0502020204030204" pitchFamily="34" charset="0"/>
              </a:rPr>
              <a:t>(C) </a:t>
            </a:r>
            <a:endParaRPr lang="en-US" sz="1400" b="1" dirty="0"/>
          </a:p>
        </p:txBody>
      </p:sp>
    </p:spTree>
    <p:extLst>
      <p:ext uri="{BB962C8B-B14F-4D97-AF65-F5344CB8AC3E}">
        <p14:creationId xmlns:p14="http://schemas.microsoft.com/office/powerpoint/2010/main" val="1077438820"/>
      </p:ext>
    </p:extLst>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6EF307C-950B-45C7-9E2B-1C3FE373C919}"/>
              </a:ext>
            </a:extLst>
          </p:cNvPr>
          <p:cNvPicPr>
            <a:picLocks noChangeAspect="1"/>
          </p:cNvPicPr>
          <p:nvPr/>
        </p:nvPicPr>
        <p:blipFill rotWithShape="1">
          <a:blip r:embed="rId2"/>
          <a:srcRect b="25" l="26" r="57" t="50"/>
          <a:stretch/>
        </p:blipFill>
        <p:spPr>
          <a:xfrm>
            <a:off x="0" y="448877"/>
            <a:ext cx="4190064" cy="4093535"/>
          </a:xfrm>
          <a:prstGeom prst="rect">
            <a:avLst/>
          </a:prstGeom>
        </p:spPr>
      </p:pic>
      <p:pic>
        <p:nvPicPr>
          <p:cNvPr id="5" name="Picture 4">
            <a:extLst>
              <a:ext uri="{FF2B5EF4-FFF2-40B4-BE49-F238E27FC236}">
                <a16:creationId xmlns:a16="http://schemas.microsoft.com/office/drawing/2014/main" id="{5AA1B31D-ACCD-4EB3-A086-44B1B82132B8}"/>
              </a:ext>
            </a:extLst>
          </p:cNvPr>
          <p:cNvPicPr>
            <a:picLocks noChangeAspect="1"/>
          </p:cNvPicPr>
          <p:nvPr/>
        </p:nvPicPr>
        <p:blipFill>
          <a:blip r:embed="rId3"/>
          <a:stretch>
            <a:fillRect/>
          </a:stretch>
        </p:blipFill>
        <p:spPr>
          <a:xfrm>
            <a:off x="4367440" y="318975"/>
            <a:ext cx="3486867" cy="4353338"/>
          </a:xfrm>
          <a:prstGeom prst="rect">
            <a:avLst/>
          </a:prstGeom>
        </p:spPr>
      </p:pic>
      <p:pic>
        <p:nvPicPr>
          <p:cNvPr id="7" name="Picture 6">
            <a:extLst>
              <a:ext uri="{FF2B5EF4-FFF2-40B4-BE49-F238E27FC236}">
                <a16:creationId xmlns:a16="http://schemas.microsoft.com/office/drawing/2014/main" id="{D763F186-234B-4E58-AA40-B6BCE4925B3A}"/>
              </a:ext>
            </a:extLst>
          </p:cNvPr>
          <p:cNvPicPr>
            <a:picLocks noChangeAspect="1"/>
          </p:cNvPicPr>
          <p:nvPr/>
        </p:nvPicPr>
        <p:blipFill rotWithShape="1">
          <a:blip r:embed="rId4"/>
          <a:srcRect b="34" l="25" r="38" t="10"/>
          <a:stretch/>
        </p:blipFill>
        <p:spPr>
          <a:xfrm>
            <a:off x="8031683" y="318976"/>
            <a:ext cx="4053992" cy="4353338"/>
          </a:xfrm>
          <a:prstGeom prst="rect">
            <a:avLst/>
          </a:prstGeom>
        </p:spPr>
      </p:pic>
      <p:sp>
        <p:nvSpPr>
          <p:cNvPr id="6" name="TextBox 5">
            <a:extLst>
              <a:ext uri="{FF2B5EF4-FFF2-40B4-BE49-F238E27FC236}">
                <a16:creationId xmlns:a16="http://schemas.microsoft.com/office/drawing/2014/main" id="{EC8A9DD8-5A0A-4EA1-9CC4-ACC483C99B9E}"/>
              </a:ext>
            </a:extLst>
          </p:cNvPr>
          <p:cNvSpPr txBox="1"/>
          <p:nvPr/>
        </p:nvSpPr>
        <p:spPr>
          <a:xfrm>
            <a:off x="1430144" y="5586090"/>
            <a:ext cx="6094140" cy="276999"/>
          </a:xfrm>
          <a:prstGeom prst="rect">
            <a:avLst/>
          </a:prstGeom>
          <a:noFill/>
        </p:spPr>
        <p:txBody>
          <a:bodyPr wrap="square">
            <a:spAutoFit/>
          </a:bodyPr>
          <a:lstStyle/>
          <a:p>
            <a:r>
              <a:rPr b="1" dirty="0" lang="en-US" sz="1200">
                <a:effectLst/>
                <a:latin charset="0" panose="020F0502020204030204" pitchFamily="34" typeface="Calibri"/>
              </a:rPr>
              <a:t>(D) </a:t>
            </a:r>
            <a:endParaRPr b="1" dirty="0" lang="en-US" sz="1200"/>
          </a:p>
        </p:txBody>
      </p:sp>
      <p:sp>
        <p:nvSpPr>
          <p:cNvPr id="8" name="TextBox 7">
            <a:extLst>
              <a:ext uri="{FF2B5EF4-FFF2-40B4-BE49-F238E27FC236}">
                <a16:creationId xmlns:a16="http://schemas.microsoft.com/office/drawing/2014/main" id="{7E68B28A-44CB-4743-B315-4260CED0BED0}"/>
              </a:ext>
            </a:extLst>
          </p:cNvPr>
          <p:cNvSpPr txBox="1"/>
          <p:nvPr/>
        </p:nvSpPr>
        <p:spPr>
          <a:xfrm>
            <a:off x="6110873" y="5549589"/>
            <a:ext cx="6094140" cy="276999"/>
          </a:xfrm>
          <a:prstGeom prst="rect">
            <a:avLst/>
          </a:prstGeom>
          <a:noFill/>
        </p:spPr>
        <p:txBody>
          <a:bodyPr wrap="square">
            <a:spAutoFit/>
          </a:bodyPr>
          <a:lstStyle/>
          <a:p>
            <a:r>
              <a:rPr b="1" dirty="0" lang="en-US" sz="1200">
                <a:effectLst/>
                <a:latin charset="0" panose="020F0502020204030204" pitchFamily="34" typeface="Calibri"/>
              </a:rPr>
              <a:t>(E) </a:t>
            </a:r>
            <a:endParaRPr b="1" dirty="0" lang="en-US" sz="1200"/>
          </a:p>
        </p:txBody>
      </p:sp>
      <p:sp>
        <p:nvSpPr>
          <p:cNvPr id="9" name="TextBox 8">
            <a:extLst>
              <a:ext uri="{FF2B5EF4-FFF2-40B4-BE49-F238E27FC236}">
                <a16:creationId xmlns:a16="http://schemas.microsoft.com/office/drawing/2014/main" id="{05DE88F9-23C0-4D4F-B8E7-50C3E23DC33E}"/>
              </a:ext>
            </a:extLst>
          </p:cNvPr>
          <p:cNvSpPr txBox="1"/>
          <p:nvPr/>
        </p:nvSpPr>
        <p:spPr>
          <a:xfrm>
            <a:off x="10276778" y="5549590"/>
            <a:ext cx="6094140" cy="276999"/>
          </a:xfrm>
          <a:prstGeom prst="rect">
            <a:avLst/>
          </a:prstGeom>
          <a:noFill/>
        </p:spPr>
        <p:txBody>
          <a:bodyPr wrap="square">
            <a:spAutoFit/>
          </a:bodyPr>
          <a:lstStyle/>
          <a:p>
            <a:r>
              <a:rPr b="1" dirty="0" lang="en-US" sz="1200">
                <a:effectLst/>
                <a:latin charset="0" panose="020F0502020204030204" pitchFamily="34" typeface="Calibri"/>
              </a:rPr>
              <a:t>(F) </a:t>
            </a:r>
            <a:endParaRPr b="1" dirty="0" lang="en-US" sz="1200"/>
          </a:p>
        </p:txBody>
      </p:sp>
    </p:spTree>
    <p:extLst>
      <p:ext uri="{BB962C8B-B14F-4D97-AF65-F5344CB8AC3E}">
        <p14:creationId xmlns:p14="http://schemas.microsoft.com/office/powerpoint/2010/main" val="1198015542"/>
      </p:ext>
    </p:extLst>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4338412-731E-4BE6-A6BE-516D2AFBA2A6}"/>
              </a:ext>
            </a:extLst>
          </p:cNvPr>
          <p:cNvSpPr txBox="1"/>
          <p:nvPr/>
        </p:nvSpPr>
        <p:spPr>
          <a:xfrm>
            <a:off x="-256737" y="360047"/>
            <a:ext cx="11144249" cy="2031325"/>
          </a:xfrm>
          <a:prstGeom prst="rect">
            <a:avLst/>
          </a:prstGeom>
          <a:noFill/>
        </p:spPr>
        <p:txBody>
          <a:bodyPr wrap="square">
            <a:spAutoFit/>
          </a:bodyPr>
          <a:lstStyle/>
          <a:p>
            <a:pPr marL="685800" marR="0">
              <a:spcBef>
                <a:spcPts val="0"/>
              </a:spcBef>
              <a:spcAft>
                <a:spcPts val="0"/>
              </a:spcAft>
            </a:pPr>
            <a:r>
              <a:rPr b="1" dirty="0" lang="en-US" sz="1800">
                <a:effectLst/>
                <a:latin charset="0" panose="020F0502020204030204" pitchFamily="34" typeface="Calibri"/>
              </a:rPr>
              <a:t>Figure 3. </a:t>
            </a:r>
            <a:r>
              <a:rPr dirty="0" lang="en-US" sz="1800">
                <a:effectLst/>
                <a:latin charset="0" panose="020F0502020204030204" pitchFamily="34" typeface="Calibri"/>
              </a:rPr>
              <a:t>Electrophysiological activation sequence of the cardiac digital twin under variable gravity conditions. (A) Initial Sinoatrial Node Activation (t ≈ 0 s) under three gravitational conditions (0G, 0.38G, 1G). </a:t>
            </a:r>
            <a:r>
              <a:rPr dirty="0" i="1" lang="en-US" sz="1800">
                <a:effectLst/>
                <a:latin charset="0" panose="020F0502020204030204" pitchFamily="34" typeface="Calibri"/>
              </a:rPr>
              <a:t>(B</a:t>
            </a:r>
            <a:r>
              <a:rPr dirty="0" lang="en-US" sz="1800">
                <a:effectLst/>
                <a:latin charset="0" panose="020F0502020204030204" pitchFamily="34" typeface="Calibri"/>
              </a:rPr>
              <a:t>) Atrial Depolarization Spread (t = 160 </a:t>
            </a:r>
            <a:r>
              <a:rPr dirty="0" err="1" lang="en-US" sz="1800">
                <a:effectLst/>
                <a:latin charset="0" panose="020F0502020204030204" pitchFamily="34" typeface="Calibri"/>
              </a:rPr>
              <a:t>ms</a:t>
            </a:r>
            <a:r>
              <a:rPr dirty="0" lang="en-US" sz="1800">
                <a:effectLst/>
                <a:latin charset="0" panose="020F0502020204030204" pitchFamily="34" typeface="Calibri"/>
              </a:rPr>
              <a:t>) under varying gravity. (C) AV Node Delay (t = 190 </a:t>
            </a:r>
            <a:r>
              <a:rPr dirty="0" err="1" lang="en-US" sz="1800">
                <a:effectLst/>
                <a:latin charset="0" panose="020F0502020204030204" pitchFamily="34" typeface="Calibri"/>
              </a:rPr>
              <a:t>ms</a:t>
            </a:r>
            <a:r>
              <a:rPr dirty="0" lang="en-US" sz="1800">
                <a:effectLst/>
                <a:latin charset="0" panose="020F0502020204030204" pitchFamily="34" typeface="Calibri"/>
              </a:rPr>
              <a:t>) transmission with altered conduction times.</a:t>
            </a:r>
            <a:r>
              <a:rPr dirty="0" i="1" lang="en-US" sz="1800">
                <a:effectLst/>
                <a:latin charset="0" panose="020F0502020204030204" pitchFamily="34" typeface="Calibri"/>
              </a:rPr>
              <a:t> </a:t>
            </a:r>
            <a:r>
              <a:rPr dirty="0" lang="en-US" sz="1800">
                <a:effectLst/>
                <a:latin charset="0" panose="020F0502020204030204" pitchFamily="34" typeface="Calibri"/>
              </a:rPr>
              <a:t>(D) Ventricular Activation (t = 250 </a:t>
            </a:r>
            <a:r>
              <a:rPr dirty="0" err="1" lang="en-US" sz="1800">
                <a:effectLst/>
                <a:latin charset="0" panose="020F0502020204030204" pitchFamily="34" typeface="Calibri"/>
              </a:rPr>
              <a:t>ms</a:t>
            </a:r>
            <a:r>
              <a:rPr dirty="0" lang="en-US" sz="1800">
                <a:effectLst/>
                <a:latin charset="0" panose="020F0502020204030204" pitchFamily="34" typeface="Calibri"/>
              </a:rPr>
              <a:t>) myocardium depolarization, varying by gravity-induced preload. (E) Peak Ventricular Contraction Initiation (t = 400 </a:t>
            </a:r>
            <a:r>
              <a:rPr dirty="0" err="1" lang="en-US" sz="1800">
                <a:effectLst/>
                <a:latin charset="0" panose="020F0502020204030204" pitchFamily="34" typeface="Calibri"/>
              </a:rPr>
              <a:t>ms</a:t>
            </a:r>
            <a:r>
              <a:rPr dirty="0" lang="en-US" sz="1800">
                <a:effectLst/>
                <a:latin charset="0" panose="020F0502020204030204" pitchFamily="34" typeface="Calibri"/>
              </a:rPr>
              <a:t>) visualized with gravity-specific mechanics overlay. (F) Maximal Ventricular Contraction (t = 560 </a:t>
            </a:r>
            <a:r>
              <a:rPr dirty="0" err="1" lang="en-US" sz="1800">
                <a:effectLst/>
                <a:latin charset="0" panose="020F0502020204030204" pitchFamily="34" typeface="Calibri"/>
              </a:rPr>
              <a:t>ms</a:t>
            </a:r>
            <a:r>
              <a:rPr dirty="0" lang="en-US" sz="1800">
                <a:effectLst/>
                <a:latin charset="0" panose="020F0502020204030204" pitchFamily="34" typeface="Calibri"/>
              </a:rPr>
              <a:t>) showing thickened myocardial walls and peak systolic state. </a:t>
            </a:r>
          </a:p>
        </p:txBody>
      </p:sp>
      <p:pic>
        <p:nvPicPr>
          <p:cNvPr id="7" name="Picture 6">
            <a:extLst>
              <a:ext uri="{FF2B5EF4-FFF2-40B4-BE49-F238E27FC236}">
                <a16:creationId xmlns:a16="http://schemas.microsoft.com/office/drawing/2014/main" id="{FFC08B13-E4DB-4E13-856E-7C1704720508}"/>
              </a:ext>
            </a:extLst>
          </p:cNvPr>
          <p:cNvPicPr>
            <a:picLocks noChangeAspect="1"/>
          </p:cNvPicPr>
          <p:nvPr/>
        </p:nvPicPr>
        <p:blipFill rotWithShape="1">
          <a:blip r:embed="rId2"/>
          <a:srcRect b="26" t="68"/>
          <a:stretch/>
        </p:blipFill>
        <p:spPr>
          <a:xfrm>
            <a:off x="553172" y="2654716"/>
            <a:ext cx="3967354" cy="3349487"/>
          </a:xfrm>
          <a:prstGeom prst="rect">
            <a:avLst/>
          </a:prstGeom>
        </p:spPr>
      </p:pic>
      <p:pic>
        <p:nvPicPr>
          <p:cNvPr id="9" name="Picture 8">
            <a:extLst>
              <a:ext uri="{FF2B5EF4-FFF2-40B4-BE49-F238E27FC236}">
                <a16:creationId xmlns:a16="http://schemas.microsoft.com/office/drawing/2014/main" id="{3CEB46D9-36BA-4A26-81CC-6B950135C7BE}"/>
              </a:ext>
            </a:extLst>
          </p:cNvPr>
          <p:cNvPicPr>
            <a:picLocks noChangeAspect="1"/>
          </p:cNvPicPr>
          <p:nvPr/>
        </p:nvPicPr>
        <p:blipFill rotWithShape="1">
          <a:blip r:embed="rId3"/>
          <a:srcRect b="3" t="23"/>
          <a:stretch/>
        </p:blipFill>
        <p:spPr>
          <a:xfrm>
            <a:off x="6597778" y="2737732"/>
            <a:ext cx="4369631" cy="3623310"/>
          </a:xfrm>
          <a:prstGeom prst="rect">
            <a:avLst/>
          </a:prstGeom>
        </p:spPr>
      </p:pic>
      <p:sp>
        <p:nvSpPr>
          <p:cNvPr id="8" name="TextBox 7">
            <a:extLst>
              <a:ext uri="{FF2B5EF4-FFF2-40B4-BE49-F238E27FC236}">
                <a16:creationId xmlns:a16="http://schemas.microsoft.com/office/drawing/2014/main" id="{5006EEB5-8A0A-4F90-9904-53B7ADD1ED9A}"/>
              </a:ext>
            </a:extLst>
          </p:cNvPr>
          <p:cNvSpPr txBox="1"/>
          <p:nvPr/>
        </p:nvSpPr>
        <p:spPr>
          <a:xfrm>
            <a:off x="2410764" y="6361042"/>
            <a:ext cx="6222380" cy="276999"/>
          </a:xfrm>
          <a:prstGeom prst="rect">
            <a:avLst/>
          </a:prstGeom>
          <a:noFill/>
        </p:spPr>
        <p:txBody>
          <a:bodyPr wrap="square">
            <a:spAutoFit/>
          </a:bodyPr>
          <a:lstStyle/>
          <a:p>
            <a:r>
              <a:rPr b="1" dirty="0" lang="en-US" sz="1200">
                <a:effectLst/>
                <a:latin charset="0" panose="020F0502020204030204" pitchFamily="34" typeface="Calibri"/>
              </a:rPr>
              <a:t>(A) </a:t>
            </a:r>
            <a:endParaRPr b="1" dirty="0" lang="en-US" sz="1200"/>
          </a:p>
        </p:txBody>
      </p:sp>
      <p:sp>
        <p:nvSpPr>
          <p:cNvPr id="10" name="TextBox 9">
            <a:extLst>
              <a:ext uri="{FF2B5EF4-FFF2-40B4-BE49-F238E27FC236}">
                <a16:creationId xmlns:a16="http://schemas.microsoft.com/office/drawing/2014/main" id="{EBB72846-24C0-41B4-8557-BC294F2240C6}"/>
              </a:ext>
            </a:extLst>
          </p:cNvPr>
          <p:cNvSpPr txBox="1"/>
          <p:nvPr/>
        </p:nvSpPr>
        <p:spPr>
          <a:xfrm>
            <a:off x="8782593" y="6430403"/>
            <a:ext cx="6222380" cy="276999"/>
          </a:xfrm>
          <a:prstGeom prst="rect">
            <a:avLst/>
          </a:prstGeom>
          <a:noFill/>
        </p:spPr>
        <p:txBody>
          <a:bodyPr wrap="square">
            <a:spAutoFit/>
          </a:bodyPr>
          <a:lstStyle/>
          <a:p>
            <a:r>
              <a:rPr b="1" dirty="0" lang="en-US" sz="1200">
                <a:effectLst/>
                <a:latin charset="0" panose="020F0502020204030204" pitchFamily="34" typeface="Calibri"/>
              </a:rPr>
              <a:t>(B) </a:t>
            </a:r>
            <a:endParaRPr b="1" dirty="0" lang="en-US" sz="1200"/>
          </a:p>
        </p:txBody>
      </p:sp>
    </p:spTree>
    <p:extLst>
      <p:ext uri="{BB962C8B-B14F-4D97-AF65-F5344CB8AC3E}">
        <p14:creationId xmlns:p14="http://schemas.microsoft.com/office/powerpoint/2010/main" val="265909860"/>
      </p:ext>
    </p:extLst>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15517D-8301-4353-9F85-3EB5BEC15266}"/>
              </a:ext>
            </a:extLst>
          </p:cNvPr>
          <p:cNvPicPr>
            <a:picLocks noChangeAspect="1"/>
          </p:cNvPicPr>
          <p:nvPr/>
        </p:nvPicPr>
        <p:blipFill rotWithShape="1">
          <a:blip r:embed="rId2"/>
          <a:srcRect b="27" l="21" r="46" t="53"/>
          <a:stretch/>
        </p:blipFill>
        <p:spPr>
          <a:xfrm>
            <a:off x="6886295" y="141247"/>
            <a:ext cx="4842568" cy="3085325"/>
          </a:xfrm>
          <a:prstGeom prst="rect">
            <a:avLst/>
          </a:prstGeom>
        </p:spPr>
      </p:pic>
      <p:pic>
        <p:nvPicPr>
          <p:cNvPr id="9" name="Picture 8">
            <a:extLst>
              <a:ext uri="{FF2B5EF4-FFF2-40B4-BE49-F238E27FC236}">
                <a16:creationId xmlns:a16="http://schemas.microsoft.com/office/drawing/2014/main" id="{3DE494FD-1353-49D7-B039-EB6F27ADE170}"/>
              </a:ext>
            </a:extLst>
          </p:cNvPr>
          <p:cNvPicPr>
            <a:picLocks noChangeAspect="1"/>
          </p:cNvPicPr>
          <p:nvPr/>
        </p:nvPicPr>
        <p:blipFill rotWithShape="1">
          <a:blip r:embed="rId3"/>
          <a:srcRect b="62" l="22" r="31" t="62"/>
          <a:stretch/>
        </p:blipFill>
        <p:spPr>
          <a:xfrm>
            <a:off x="6982789" y="3631428"/>
            <a:ext cx="4746074" cy="3085325"/>
          </a:xfrm>
          <a:prstGeom prst="rect">
            <a:avLst/>
          </a:prstGeom>
        </p:spPr>
      </p:pic>
      <p:grpSp>
        <p:nvGrpSpPr>
          <p:cNvPr id="4" name="Group 3">
            <a:extLst>
              <a:ext uri="{FF2B5EF4-FFF2-40B4-BE49-F238E27FC236}">
                <a16:creationId xmlns:a16="http://schemas.microsoft.com/office/drawing/2014/main" id="{247E4009-15A9-4F7A-8597-E127F1DB568A}"/>
              </a:ext>
            </a:extLst>
          </p:cNvPr>
          <p:cNvGrpSpPr/>
          <p:nvPr/>
        </p:nvGrpSpPr>
        <p:grpSpPr>
          <a:xfrm>
            <a:off x="1161072" y="3631428"/>
            <a:ext cx="5435803" cy="3245965"/>
            <a:chOff x="172650" y="3463290"/>
            <a:chExt cx="7567908" cy="4292967"/>
          </a:xfrm>
        </p:grpSpPr>
        <p:pic>
          <p:nvPicPr>
            <p:cNvPr id="5" name="Picture 4">
              <a:extLst>
                <a:ext uri="{FF2B5EF4-FFF2-40B4-BE49-F238E27FC236}">
                  <a16:creationId xmlns:a16="http://schemas.microsoft.com/office/drawing/2014/main" id="{804168DC-7EDE-4C01-8579-684D06F097E6}"/>
                </a:ext>
              </a:extLst>
            </p:cNvPr>
            <p:cNvPicPr>
              <a:picLocks noChangeAspect="1"/>
            </p:cNvPicPr>
            <p:nvPr/>
          </p:nvPicPr>
          <p:blipFill>
            <a:blip r:embed="rId4"/>
            <a:stretch>
              <a:fillRect/>
            </a:stretch>
          </p:blipFill>
          <p:spPr>
            <a:xfrm>
              <a:off x="172650" y="3463290"/>
              <a:ext cx="5053690" cy="4080510"/>
            </a:xfrm>
            <a:prstGeom prst="rect">
              <a:avLst/>
            </a:prstGeom>
          </p:spPr>
        </p:pic>
        <p:sp>
          <p:nvSpPr>
            <p:cNvPr id="8" name="TextBox 7">
              <a:extLst>
                <a:ext uri="{FF2B5EF4-FFF2-40B4-BE49-F238E27FC236}">
                  <a16:creationId xmlns:a16="http://schemas.microsoft.com/office/drawing/2014/main" id="{D473FF85-8401-4FDA-8A33-03C14C9C9A99}"/>
                </a:ext>
              </a:extLst>
            </p:cNvPr>
            <p:cNvSpPr txBox="1"/>
            <p:nvPr/>
          </p:nvSpPr>
          <p:spPr>
            <a:xfrm>
              <a:off x="1642580" y="7389911"/>
              <a:ext cx="6097978" cy="366346"/>
            </a:xfrm>
            <a:prstGeom prst="rect">
              <a:avLst/>
            </a:prstGeom>
            <a:noFill/>
          </p:spPr>
          <p:txBody>
            <a:bodyPr wrap="square">
              <a:spAutoFit/>
            </a:bodyPr>
            <a:lstStyle/>
            <a:p>
              <a:r>
                <a:rPr b="1" dirty="0" lang="en-US" sz="1200">
                  <a:effectLst/>
                  <a:latin charset="0" panose="020F0502020204030204" pitchFamily="34" typeface="Calibri"/>
                </a:rPr>
                <a:t>Ventricular Depolarization </a:t>
              </a:r>
              <a:endParaRPr dirty="0" lang="en-US" sz="1200"/>
            </a:p>
          </p:txBody>
        </p:sp>
      </p:grpSp>
      <p:grpSp>
        <p:nvGrpSpPr>
          <p:cNvPr id="12" name="Group 11">
            <a:extLst>
              <a:ext uri="{FF2B5EF4-FFF2-40B4-BE49-F238E27FC236}">
                <a16:creationId xmlns:a16="http://schemas.microsoft.com/office/drawing/2014/main" id="{B6407AA3-6984-472D-8A78-C3E36AB180CB}"/>
              </a:ext>
            </a:extLst>
          </p:cNvPr>
          <p:cNvGrpSpPr/>
          <p:nvPr/>
        </p:nvGrpSpPr>
        <p:grpSpPr>
          <a:xfrm>
            <a:off x="924881" y="191843"/>
            <a:ext cx="5961414" cy="3257724"/>
            <a:chOff x="172650" y="0"/>
            <a:chExt cx="7567702" cy="3960086"/>
          </a:xfrm>
        </p:grpSpPr>
        <p:pic>
          <p:nvPicPr>
            <p:cNvPr id="3" name="Picture 2">
              <a:extLst>
                <a:ext uri="{FF2B5EF4-FFF2-40B4-BE49-F238E27FC236}">
                  <a16:creationId xmlns:a16="http://schemas.microsoft.com/office/drawing/2014/main" id="{C4A51BF6-E43E-4D3A-B1D4-C8C3E5AEDC33}"/>
                </a:ext>
              </a:extLst>
            </p:cNvPr>
            <p:cNvPicPr>
              <a:picLocks noChangeAspect="1"/>
            </p:cNvPicPr>
            <p:nvPr/>
          </p:nvPicPr>
          <p:blipFill rotWithShape="1">
            <a:blip r:embed="rId5"/>
            <a:srcRect b="77" t="71"/>
            <a:stretch/>
          </p:blipFill>
          <p:spPr>
            <a:xfrm>
              <a:off x="172650" y="0"/>
              <a:ext cx="4755492" cy="3463290"/>
            </a:xfrm>
            <a:prstGeom prst="rect">
              <a:avLst/>
            </a:prstGeom>
          </p:spPr>
        </p:pic>
        <p:pic>
          <p:nvPicPr>
            <p:cNvPr id="10" name="Picture 9">
              <a:extLst>
                <a:ext uri="{FF2B5EF4-FFF2-40B4-BE49-F238E27FC236}">
                  <a16:creationId xmlns:a16="http://schemas.microsoft.com/office/drawing/2014/main" id="{01BF77B0-7AED-40B9-AE2F-B4E8AE75676C}"/>
                </a:ext>
              </a:extLst>
            </p:cNvPr>
            <p:cNvPicPr>
              <a:picLocks noChangeAspect="1"/>
            </p:cNvPicPr>
            <p:nvPr/>
          </p:nvPicPr>
          <p:blipFill rotWithShape="1">
            <a:blip r:embed="rId5"/>
            <a:srcRect b="44142" l="17955" r="79539" t="51762"/>
            <a:stretch/>
          </p:blipFill>
          <p:spPr>
            <a:xfrm>
              <a:off x="2243470" y="3000263"/>
              <a:ext cx="456025" cy="543722"/>
            </a:xfrm>
            <a:prstGeom prst="rect">
              <a:avLst/>
            </a:prstGeom>
          </p:spPr>
        </p:pic>
        <p:sp>
          <p:nvSpPr>
            <p:cNvPr id="11" name="TextBox 10">
              <a:extLst>
                <a:ext uri="{FF2B5EF4-FFF2-40B4-BE49-F238E27FC236}">
                  <a16:creationId xmlns:a16="http://schemas.microsoft.com/office/drawing/2014/main" id="{D5789429-7A53-4194-866A-3933938932EA}"/>
                </a:ext>
              </a:extLst>
            </p:cNvPr>
            <p:cNvSpPr txBox="1"/>
            <p:nvPr/>
          </p:nvSpPr>
          <p:spPr>
            <a:xfrm>
              <a:off x="1642580" y="3623153"/>
              <a:ext cx="6097772" cy="336933"/>
            </a:xfrm>
            <a:prstGeom prst="rect">
              <a:avLst/>
            </a:prstGeom>
            <a:noFill/>
          </p:spPr>
          <p:txBody>
            <a:bodyPr wrap="square">
              <a:spAutoFit/>
            </a:bodyPr>
            <a:lstStyle/>
            <a:p>
              <a:r>
                <a:rPr b="1" dirty="0" lang="en-US" sz="1100">
                  <a:effectLst/>
                  <a:latin charset="0" panose="020F0502020204030204" pitchFamily="34" typeface="Calibri"/>
                </a:rPr>
                <a:t>Ventricular Activation</a:t>
              </a:r>
              <a:endParaRPr dirty="0" lang="en-US" sz="1100"/>
            </a:p>
          </p:txBody>
        </p:sp>
      </p:grpSp>
      <p:sp>
        <p:nvSpPr>
          <p:cNvPr id="13" name="TextBox 12">
            <a:extLst>
              <a:ext uri="{FF2B5EF4-FFF2-40B4-BE49-F238E27FC236}">
                <a16:creationId xmlns:a16="http://schemas.microsoft.com/office/drawing/2014/main" id="{2F3C02D0-AEAD-46EC-935D-D1F8F294185A}"/>
              </a:ext>
            </a:extLst>
          </p:cNvPr>
          <p:cNvSpPr txBox="1"/>
          <p:nvPr/>
        </p:nvSpPr>
        <p:spPr>
          <a:xfrm>
            <a:off x="502735" y="2948099"/>
            <a:ext cx="6094140" cy="307777"/>
          </a:xfrm>
          <a:prstGeom prst="rect">
            <a:avLst/>
          </a:prstGeom>
          <a:noFill/>
        </p:spPr>
        <p:txBody>
          <a:bodyPr wrap="square">
            <a:spAutoFit/>
          </a:bodyPr>
          <a:lstStyle/>
          <a:p>
            <a:r>
              <a:rPr b="1" dirty="0" lang="en-US" sz="1400">
                <a:effectLst/>
                <a:latin charset="0" panose="020F0502020204030204" pitchFamily="34" typeface="Calibri"/>
              </a:rPr>
              <a:t>(C) </a:t>
            </a:r>
            <a:endParaRPr b="1" dirty="0" lang="en-US" sz="1400"/>
          </a:p>
        </p:txBody>
      </p:sp>
      <p:sp>
        <p:nvSpPr>
          <p:cNvPr id="14" name="TextBox 13">
            <a:extLst>
              <a:ext uri="{FF2B5EF4-FFF2-40B4-BE49-F238E27FC236}">
                <a16:creationId xmlns:a16="http://schemas.microsoft.com/office/drawing/2014/main" id="{498D6005-9F8D-4C49-AF84-F1985FCCFF70}"/>
              </a:ext>
            </a:extLst>
          </p:cNvPr>
          <p:cNvSpPr txBox="1"/>
          <p:nvPr/>
        </p:nvSpPr>
        <p:spPr>
          <a:xfrm>
            <a:off x="502735" y="6467881"/>
            <a:ext cx="6094140" cy="307777"/>
          </a:xfrm>
          <a:prstGeom prst="rect">
            <a:avLst/>
          </a:prstGeom>
          <a:noFill/>
        </p:spPr>
        <p:txBody>
          <a:bodyPr wrap="square">
            <a:spAutoFit/>
          </a:bodyPr>
          <a:lstStyle/>
          <a:p>
            <a:r>
              <a:rPr b="1" dirty="0" lang="en-US" sz="1400">
                <a:effectLst/>
                <a:latin charset="0" panose="020F0502020204030204" pitchFamily="34" typeface="Calibri"/>
              </a:rPr>
              <a:t>(D) </a:t>
            </a:r>
            <a:endParaRPr b="1" dirty="0" lang="en-US" sz="1400"/>
          </a:p>
        </p:txBody>
      </p:sp>
      <p:sp>
        <p:nvSpPr>
          <p:cNvPr id="15" name="TextBox 14">
            <a:extLst>
              <a:ext uri="{FF2B5EF4-FFF2-40B4-BE49-F238E27FC236}">
                <a16:creationId xmlns:a16="http://schemas.microsoft.com/office/drawing/2014/main" id="{DF3CDDEA-F122-46F7-96B1-B7E5E3458825}"/>
              </a:ext>
            </a:extLst>
          </p:cNvPr>
          <p:cNvSpPr txBox="1"/>
          <p:nvPr/>
        </p:nvSpPr>
        <p:spPr>
          <a:xfrm>
            <a:off x="6596875" y="2967334"/>
            <a:ext cx="6094140" cy="307777"/>
          </a:xfrm>
          <a:prstGeom prst="rect">
            <a:avLst/>
          </a:prstGeom>
          <a:noFill/>
        </p:spPr>
        <p:txBody>
          <a:bodyPr wrap="square">
            <a:spAutoFit/>
          </a:bodyPr>
          <a:lstStyle/>
          <a:p>
            <a:r>
              <a:rPr b="1" dirty="0" lang="en-US" sz="1400">
                <a:effectLst/>
                <a:latin charset="0" panose="020F0502020204030204" pitchFamily="34" typeface="Calibri"/>
              </a:rPr>
              <a:t>(E) </a:t>
            </a:r>
            <a:endParaRPr b="1" dirty="0" lang="en-US" sz="1400"/>
          </a:p>
        </p:txBody>
      </p:sp>
      <p:sp>
        <p:nvSpPr>
          <p:cNvPr id="16" name="TextBox 15">
            <a:extLst>
              <a:ext uri="{FF2B5EF4-FFF2-40B4-BE49-F238E27FC236}">
                <a16:creationId xmlns:a16="http://schemas.microsoft.com/office/drawing/2014/main" id="{2910A19A-CFF7-4810-80CC-C27A4755524C}"/>
              </a:ext>
            </a:extLst>
          </p:cNvPr>
          <p:cNvSpPr txBox="1"/>
          <p:nvPr/>
        </p:nvSpPr>
        <p:spPr>
          <a:xfrm>
            <a:off x="6596875" y="6467881"/>
            <a:ext cx="6094140" cy="307777"/>
          </a:xfrm>
          <a:prstGeom prst="rect">
            <a:avLst/>
          </a:prstGeom>
          <a:noFill/>
        </p:spPr>
        <p:txBody>
          <a:bodyPr wrap="square">
            <a:spAutoFit/>
          </a:bodyPr>
          <a:lstStyle/>
          <a:p>
            <a:r>
              <a:rPr b="1" dirty="0" lang="en-US" sz="1400">
                <a:effectLst/>
                <a:latin charset="0" panose="020F0502020204030204" pitchFamily="34" typeface="Calibri"/>
              </a:rPr>
              <a:t>(F) </a:t>
            </a:r>
            <a:endParaRPr b="1" dirty="0" lang="en-US" sz="1400"/>
          </a:p>
        </p:txBody>
      </p:sp>
    </p:spTree>
    <p:extLst>
      <p:ext uri="{BB962C8B-B14F-4D97-AF65-F5344CB8AC3E}">
        <p14:creationId xmlns:p14="http://schemas.microsoft.com/office/powerpoint/2010/main" val="2975330865"/>
      </p:ext>
    </p:extLst>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A0608A2-0E1C-4584-9E08-176A21AE5D2A}"/>
              </a:ext>
            </a:extLst>
          </p:cNvPr>
          <p:cNvSpPr txBox="1"/>
          <p:nvPr/>
        </p:nvSpPr>
        <p:spPr>
          <a:xfrm>
            <a:off x="168592" y="258425"/>
            <a:ext cx="11707177" cy="1200329"/>
          </a:xfrm>
          <a:prstGeom prst="rect">
            <a:avLst/>
          </a:prstGeom>
          <a:noFill/>
        </p:spPr>
        <p:txBody>
          <a:bodyPr wrap="square">
            <a:spAutoFit/>
          </a:bodyPr>
          <a:lstStyle/>
          <a:p>
            <a:r>
              <a:rPr b="1" dirty="0" lang="en-US" sz="1800">
                <a:effectLst/>
                <a:latin charset="0" panose="020F0502020204030204" pitchFamily="34" typeface="Calibri"/>
              </a:rPr>
              <a:t>Figure 4. </a:t>
            </a:r>
            <a:r>
              <a:rPr dirty="0" lang="en-US" sz="1800">
                <a:effectLst/>
                <a:latin charset="0" panose="020F0502020204030204" pitchFamily="34" typeface="Calibri"/>
              </a:rPr>
              <a:t>Time-Resolved Cardiovascular Remodeling and Functional Decline Modeled via Digital Twin Simulations Across Microgravity Mission Phases. (A) Remodeling Timeline in Microgravity of four 3D heart models showing progressive remodeling at 3, 6, 9, and 12 months in microgravity (0G) displaying strain thin wireframe mesh overlays, and subtle anatomical reshaping (LV wall thinning, apex rounding, chamber dilation).</a:t>
            </a:r>
            <a:endParaRPr dirty="0" lang="en-US"/>
          </a:p>
        </p:txBody>
      </p:sp>
      <p:grpSp>
        <p:nvGrpSpPr>
          <p:cNvPr id="4" name="Group 3">
            <a:extLst>
              <a:ext uri="{FF2B5EF4-FFF2-40B4-BE49-F238E27FC236}">
                <a16:creationId xmlns:a16="http://schemas.microsoft.com/office/drawing/2014/main" id="{454A49F0-35B7-4FCF-90D1-275E5544DF81}"/>
              </a:ext>
            </a:extLst>
          </p:cNvPr>
          <p:cNvGrpSpPr/>
          <p:nvPr/>
        </p:nvGrpSpPr>
        <p:grpSpPr>
          <a:xfrm>
            <a:off x="7716461" y="2148840"/>
            <a:ext cx="3935344" cy="3848859"/>
            <a:chOff x="7716461" y="2148840"/>
            <a:chExt cx="3935344" cy="3848859"/>
          </a:xfrm>
        </p:grpSpPr>
        <p:pic>
          <p:nvPicPr>
            <p:cNvPr id="9" name="Picture 8">
              <a:extLst>
                <a:ext uri="{FF2B5EF4-FFF2-40B4-BE49-F238E27FC236}">
                  <a16:creationId xmlns:a16="http://schemas.microsoft.com/office/drawing/2014/main" id="{BB5FE32B-A4C5-4D4C-BBE6-1B4340A737F6}"/>
                </a:ext>
              </a:extLst>
            </p:cNvPr>
            <p:cNvPicPr>
              <a:picLocks noChangeAspect="1"/>
            </p:cNvPicPr>
            <p:nvPr/>
          </p:nvPicPr>
          <p:blipFill rotWithShape="1">
            <a:blip r:embed="rId2"/>
            <a:srcRect b="35" l="15156" r="49225" t="88933"/>
            <a:stretch/>
          </p:blipFill>
          <p:spPr>
            <a:xfrm>
              <a:off x="8169056" y="4827668"/>
              <a:ext cx="1258572" cy="458478"/>
            </a:xfrm>
            <a:prstGeom prst="rect">
              <a:avLst/>
            </a:prstGeom>
          </p:spPr>
        </p:pic>
        <p:grpSp>
          <p:nvGrpSpPr>
            <p:cNvPr id="2" name="Group 1">
              <a:extLst>
                <a:ext uri="{FF2B5EF4-FFF2-40B4-BE49-F238E27FC236}">
                  <a16:creationId xmlns:a16="http://schemas.microsoft.com/office/drawing/2014/main" id="{CEFEADE7-BECA-4057-9040-87157A435884}"/>
                </a:ext>
              </a:extLst>
            </p:cNvPr>
            <p:cNvGrpSpPr/>
            <p:nvPr/>
          </p:nvGrpSpPr>
          <p:grpSpPr>
            <a:xfrm>
              <a:off x="7716461" y="2148840"/>
              <a:ext cx="3935344" cy="3848859"/>
              <a:chOff x="7716461" y="2148840"/>
              <a:chExt cx="3935344" cy="3848859"/>
            </a:xfrm>
          </p:grpSpPr>
          <p:pic>
            <p:nvPicPr>
              <p:cNvPr id="7" name="Picture 6">
                <a:extLst>
                  <a:ext uri="{FF2B5EF4-FFF2-40B4-BE49-F238E27FC236}">
                    <a16:creationId xmlns:a16="http://schemas.microsoft.com/office/drawing/2014/main" id="{E238A228-3864-4F25-B7C6-DDA2A4E4A07D}"/>
                  </a:ext>
                </a:extLst>
              </p:cNvPr>
              <p:cNvPicPr>
                <a:picLocks noChangeAspect="1"/>
              </p:cNvPicPr>
              <p:nvPr/>
            </p:nvPicPr>
            <p:blipFill rotWithShape="1">
              <a:blip r:embed="rId2"/>
              <a:srcRect b="24141" l="47597"/>
              <a:stretch/>
            </p:blipFill>
            <p:spPr>
              <a:xfrm>
                <a:off x="9656955" y="2148840"/>
                <a:ext cx="1894445" cy="2707640"/>
              </a:xfrm>
              <a:prstGeom prst="rect">
                <a:avLst/>
              </a:prstGeom>
            </p:spPr>
          </p:pic>
          <p:pic>
            <p:nvPicPr>
              <p:cNvPr id="8" name="Picture 7">
                <a:extLst>
                  <a:ext uri="{FF2B5EF4-FFF2-40B4-BE49-F238E27FC236}">
                    <a16:creationId xmlns:a16="http://schemas.microsoft.com/office/drawing/2014/main" id="{96F0488D-2B58-4036-965D-F3034C706C2B}"/>
                  </a:ext>
                </a:extLst>
              </p:cNvPr>
              <p:cNvPicPr>
                <a:picLocks noChangeAspect="1"/>
              </p:cNvPicPr>
              <p:nvPr/>
            </p:nvPicPr>
            <p:blipFill rotWithShape="1">
              <a:blip r:embed="rId2"/>
              <a:srcRect b="10461" l="15156" r="14206" t="78507"/>
              <a:stretch/>
            </p:blipFill>
            <p:spPr>
              <a:xfrm>
                <a:off x="8685086" y="5631121"/>
                <a:ext cx="2966719" cy="366578"/>
              </a:xfrm>
              <a:prstGeom prst="rect">
                <a:avLst/>
              </a:prstGeom>
            </p:spPr>
          </p:pic>
          <p:grpSp>
            <p:nvGrpSpPr>
              <p:cNvPr id="13" name="Group 12">
                <a:extLst>
                  <a:ext uri="{FF2B5EF4-FFF2-40B4-BE49-F238E27FC236}">
                    <a16:creationId xmlns:a16="http://schemas.microsoft.com/office/drawing/2014/main" id="{F008A46E-D06D-4B22-ACF1-9AFCE134A10A}"/>
                  </a:ext>
                </a:extLst>
              </p:cNvPr>
              <p:cNvGrpSpPr/>
              <p:nvPr/>
            </p:nvGrpSpPr>
            <p:grpSpPr>
              <a:xfrm>
                <a:off x="7716461" y="2188391"/>
                <a:ext cx="1748194" cy="2707640"/>
                <a:chOff x="7468677" y="1187862"/>
                <a:chExt cx="2653518" cy="4165713"/>
              </a:xfrm>
            </p:grpSpPr>
            <p:pic>
              <p:nvPicPr>
                <p:cNvPr id="14" name="Picture 13">
                  <a:extLst>
                    <a:ext uri="{FF2B5EF4-FFF2-40B4-BE49-F238E27FC236}">
                      <a16:creationId xmlns:a16="http://schemas.microsoft.com/office/drawing/2014/main" id="{97CC70C1-2528-4A02-ACFA-D48A31587C39}"/>
                    </a:ext>
                  </a:extLst>
                </p:cNvPr>
                <p:cNvPicPr>
                  <a:picLocks noChangeAspect="1"/>
                </p:cNvPicPr>
                <p:nvPr/>
              </p:nvPicPr>
              <p:blipFill rotWithShape="1">
                <a:blip r:embed="rId2"/>
                <a:srcRect b="25331" r="63534"/>
                <a:stretch/>
              </p:blipFill>
              <p:spPr>
                <a:xfrm>
                  <a:off x="8061663" y="1187862"/>
                  <a:ext cx="2060532" cy="4165713"/>
                </a:xfrm>
                <a:prstGeom prst="rect">
                  <a:avLst/>
                </a:prstGeom>
              </p:spPr>
            </p:pic>
            <p:pic>
              <p:nvPicPr>
                <p:cNvPr id="15" name="Picture 14">
                  <a:extLst>
                    <a:ext uri="{FF2B5EF4-FFF2-40B4-BE49-F238E27FC236}">
                      <a16:creationId xmlns:a16="http://schemas.microsoft.com/office/drawing/2014/main" id="{E22C0D3C-D7CA-4438-A286-A5BFE83E180F}"/>
                    </a:ext>
                  </a:extLst>
                </p:cNvPr>
                <p:cNvPicPr>
                  <a:picLocks noChangeAspect="1"/>
                </p:cNvPicPr>
                <p:nvPr/>
              </p:nvPicPr>
              <p:blipFill rotWithShape="1">
                <a:blip r:embed="rId3">
                  <a:extLst>
                    <a:ext uri="{28A0092B-C50C-407E-A947-70E740481C1C}">
                      <a14:useLocalDpi xmlns:a14="http://schemas.microsoft.com/office/drawing/2010/main" val="0"/>
                    </a:ext>
                  </a:extLst>
                </a:blip>
                <a:srcRect b="206" r="270" t="146"/>
                <a:stretch/>
              </p:blipFill>
              <p:spPr>
                <a:xfrm>
                  <a:off x="7468677" y="3021177"/>
                  <a:ext cx="592986" cy="1543508"/>
                </a:xfrm>
                <a:prstGeom prst="rect">
                  <a:avLst/>
                </a:prstGeom>
              </p:spPr>
            </p:pic>
          </p:grpSp>
        </p:grpSp>
      </p:grpSp>
      <p:sp>
        <p:nvSpPr>
          <p:cNvPr id="16" name="TextBox 15">
            <a:extLst>
              <a:ext uri="{FF2B5EF4-FFF2-40B4-BE49-F238E27FC236}">
                <a16:creationId xmlns:a16="http://schemas.microsoft.com/office/drawing/2014/main" id="{816C3FE3-9848-4D71-9637-D1094509AA6B}"/>
              </a:ext>
            </a:extLst>
          </p:cNvPr>
          <p:cNvSpPr txBox="1"/>
          <p:nvPr/>
        </p:nvSpPr>
        <p:spPr>
          <a:xfrm>
            <a:off x="3048930" y="6158008"/>
            <a:ext cx="6094140" cy="307777"/>
          </a:xfrm>
          <a:prstGeom prst="rect">
            <a:avLst/>
          </a:prstGeom>
          <a:noFill/>
        </p:spPr>
        <p:txBody>
          <a:bodyPr wrap="square">
            <a:spAutoFit/>
          </a:bodyPr>
          <a:lstStyle/>
          <a:p>
            <a:r>
              <a:rPr b="1" dirty="0" lang="en-US" sz="1400">
                <a:effectLst/>
                <a:latin charset="0" panose="020F0502020204030204" pitchFamily="34" typeface="Calibri"/>
              </a:rPr>
              <a:t>(A) </a:t>
            </a:r>
            <a:endParaRPr b="1" dirty="0" lang="en-US" sz="1400"/>
          </a:p>
        </p:txBody>
      </p:sp>
      <p:sp>
        <p:nvSpPr>
          <p:cNvPr id="17" name="TextBox 16">
            <a:extLst>
              <a:ext uri="{FF2B5EF4-FFF2-40B4-BE49-F238E27FC236}">
                <a16:creationId xmlns:a16="http://schemas.microsoft.com/office/drawing/2014/main" id="{7778D9AA-6170-4085-B777-A858157002B9}"/>
              </a:ext>
            </a:extLst>
          </p:cNvPr>
          <p:cNvSpPr txBox="1"/>
          <p:nvPr/>
        </p:nvSpPr>
        <p:spPr>
          <a:xfrm>
            <a:off x="9656955" y="6127089"/>
            <a:ext cx="6094140" cy="307777"/>
          </a:xfrm>
          <a:prstGeom prst="rect">
            <a:avLst/>
          </a:prstGeom>
          <a:noFill/>
        </p:spPr>
        <p:txBody>
          <a:bodyPr wrap="square">
            <a:spAutoFit/>
          </a:bodyPr>
          <a:lstStyle/>
          <a:p>
            <a:r>
              <a:rPr b="1" dirty="0" lang="en-US" sz="1400">
                <a:effectLst/>
                <a:latin charset="0" panose="020F0502020204030204" pitchFamily="34" typeface="Calibri"/>
              </a:rPr>
              <a:t>(B) </a:t>
            </a:r>
            <a:endParaRPr b="1" dirty="0" lang="en-US" sz="1400"/>
          </a:p>
        </p:txBody>
      </p:sp>
      <p:grpSp>
        <p:nvGrpSpPr>
          <p:cNvPr id="11" name="Group 10">
            <a:extLst>
              <a:ext uri="{FF2B5EF4-FFF2-40B4-BE49-F238E27FC236}">
                <a16:creationId xmlns:a16="http://schemas.microsoft.com/office/drawing/2014/main" id="{C8D090D1-CCBB-4089-8859-58D767F1C6D5}"/>
              </a:ext>
            </a:extLst>
          </p:cNvPr>
          <p:cNvGrpSpPr/>
          <p:nvPr/>
        </p:nvGrpSpPr>
        <p:grpSpPr>
          <a:xfrm>
            <a:off x="168592" y="2145209"/>
            <a:ext cx="6876761" cy="3897630"/>
            <a:chOff x="168592" y="2145209"/>
            <a:chExt cx="6876761" cy="3897630"/>
          </a:xfrm>
        </p:grpSpPr>
        <p:pic>
          <p:nvPicPr>
            <p:cNvPr id="5" name="Picture 4">
              <a:extLst>
                <a:ext uri="{FF2B5EF4-FFF2-40B4-BE49-F238E27FC236}">
                  <a16:creationId xmlns:a16="http://schemas.microsoft.com/office/drawing/2014/main" id="{401D89D1-14A6-4BC9-B1B4-2DD6AC2867A1}"/>
                </a:ext>
              </a:extLst>
            </p:cNvPr>
            <p:cNvPicPr>
              <a:picLocks noChangeAspect="1"/>
            </p:cNvPicPr>
            <p:nvPr/>
          </p:nvPicPr>
          <p:blipFill rotWithShape="1">
            <a:blip r:embed="rId4"/>
            <a:srcRect b="51" l="7" r="32" t="7"/>
            <a:stretch/>
          </p:blipFill>
          <p:spPr>
            <a:xfrm>
              <a:off x="168592" y="2145209"/>
              <a:ext cx="6876761" cy="3897630"/>
            </a:xfrm>
            <a:prstGeom prst="rect">
              <a:avLst/>
            </a:prstGeom>
          </p:spPr>
        </p:pic>
        <p:sp>
          <p:nvSpPr>
            <p:cNvPr id="10" name="Rectangle 9">
              <a:extLst>
                <a:ext uri="{FF2B5EF4-FFF2-40B4-BE49-F238E27FC236}">
                  <a16:creationId xmlns:a16="http://schemas.microsoft.com/office/drawing/2014/main" id="{43920DAD-8539-4541-A786-FA2CABA38CA6}"/>
                </a:ext>
              </a:extLst>
            </p:cNvPr>
            <p:cNvSpPr/>
            <p:nvPr/>
          </p:nvSpPr>
          <p:spPr>
            <a:xfrm>
              <a:off x="1070517" y="5631121"/>
              <a:ext cx="423746" cy="2567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grpSp>
    </p:spTree>
    <p:extLst>
      <p:ext uri="{BB962C8B-B14F-4D97-AF65-F5344CB8AC3E}">
        <p14:creationId xmlns:p14="http://schemas.microsoft.com/office/powerpoint/2010/main" val="32486241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618FC45-22DB-42FF-8E75-ECF1CFE64D24}"/>
              </a:ext>
            </a:extLst>
          </p:cNvPr>
          <p:cNvSpPr txBox="1"/>
          <p:nvPr/>
        </p:nvSpPr>
        <p:spPr>
          <a:xfrm>
            <a:off x="0" y="0"/>
            <a:ext cx="9675796" cy="338554"/>
          </a:xfrm>
          <a:prstGeom prst="rect">
            <a:avLst/>
          </a:prstGeom>
          <a:noFill/>
        </p:spPr>
        <p:txBody>
          <a:bodyPr wrap="square">
            <a:spAutoFit/>
          </a:bodyPr>
          <a:lstStyle/>
          <a:p>
            <a:r>
              <a:rPr lang="en-US" sz="1600" b="1" dirty="0"/>
              <a:t>Supplementary Table S1. Boundary Conditions and Material Parameters</a:t>
            </a:r>
          </a:p>
        </p:txBody>
      </p:sp>
      <p:graphicFrame>
        <p:nvGraphicFramePr>
          <p:cNvPr id="6" name="Table 5">
            <a:extLst>
              <a:ext uri="{FF2B5EF4-FFF2-40B4-BE49-F238E27FC236}">
                <a16:creationId xmlns:a16="http://schemas.microsoft.com/office/drawing/2014/main" id="{12975DA6-07F7-4D43-A976-884F8D363D28}"/>
              </a:ext>
            </a:extLst>
          </p:cNvPr>
          <p:cNvGraphicFramePr>
            <a:graphicFrameLocks noGrp="1"/>
          </p:cNvGraphicFramePr>
          <p:nvPr>
            <p:extLst>
              <p:ext uri="{D42A27DB-BD31-4B8C-83A1-F6EECF244321}">
                <p14:modId xmlns:p14="http://schemas.microsoft.com/office/powerpoint/2010/main" val="2482368684"/>
              </p:ext>
            </p:extLst>
          </p:nvPr>
        </p:nvGraphicFramePr>
        <p:xfrm>
          <a:off x="761896" y="826987"/>
          <a:ext cx="8627652" cy="4544843"/>
        </p:xfrm>
        <a:graphic>
          <a:graphicData uri="http://schemas.openxmlformats.org/drawingml/2006/table">
            <a:tbl>
              <a:tblPr/>
              <a:tblGrid>
                <a:gridCol w="2875884">
                  <a:extLst>
                    <a:ext uri="{9D8B030D-6E8A-4147-A177-3AD203B41FA5}">
                      <a16:colId xmlns:a16="http://schemas.microsoft.com/office/drawing/2014/main" val="3798908492"/>
                    </a:ext>
                  </a:extLst>
                </a:gridCol>
                <a:gridCol w="2875884">
                  <a:extLst>
                    <a:ext uri="{9D8B030D-6E8A-4147-A177-3AD203B41FA5}">
                      <a16:colId xmlns:a16="http://schemas.microsoft.com/office/drawing/2014/main" val="2686602901"/>
                    </a:ext>
                  </a:extLst>
                </a:gridCol>
                <a:gridCol w="2875884">
                  <a:extLst>
                    <a:ext uri="{9D8B030D-6E8A-4147-A177-3AD203B41FA5}">
                      <a16:colId xmlns:a16="http://schemas.microsoft.com/office/drawing/2014/main" val="3514737660"/>
                    </a:ext>
                  </a:extLst>
                </a:gridCol>
              </a:tblGrid>
              <a:tr h="517018">
                <a:tc>
                  <a:txBody>
                    <a:bodyPr/>
                    <a:lstStyle/>
                    <a:p>
                      <a:r>
                        <a:rPr lang="en-US" sz="1400" b="1" dirty="0"/>
                        <a:t>Parameter</a:t>
                      </a:r>
                    </a:p>
                  </a:txBody>
                  <a:tcPr marL="75023" marR="75023" marT="37512" marB="3751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b="1" dirty="0"/>
                        <a:t>Value</a:t>
                      </a:r>
                    </a:p>
                  </a:txBody>
                  <a:tcPr marL="75023" marR="75023" marT="37512" marB="3751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b="1" dirty="0"/>
                        <a:t>Notes / Source</a:t>
                      </a:r>
                    </a:p>
                  </a:txBody>
                  <a:tcPr marL="75023" marR="75023" marT="37512" marB="3751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00371690"/>
                  </a:ext>
                </a:extLst>
              </a:tr>
              <a:tr h="300092">
                <a:tc>
                  <a:txBody>
                    <a:bodyPr/>
                    <a:lstStyle/>
                    <a:p>
                      <a:r>
                        <a:rPr lang="en-US" sz="1400" b="0" dirty="0"/>
                        <a:t>Blood Density (</a:t>
                      </a:r>
                      <a:r>
                        <a:rPr lang="el-GR" sz="1400" b="0" dirty="0"/>
                        <a:t>ρ)</a:t>
                      </a:r>
                    </a:p>
                  </a:txBody>
                  <a:tcPr marL="75023" marR="75023" marT="37512" marB="3751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1060 kg/m³</a:t>
                      </a:r>
                    </a:p>
                  </a:txBody>
                  <a:tcPr marL="75023" marR="75023" marT="37512" marB="3751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a:t>Standard physiological value</a:t>
                      </a:r>
                    </a:p>
                  </a:txBody>
                  <a:tcPr marL="75023" marR="75023" marT="37512" marB="3751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23335895"/>
                  </a:ext>
                </a:extLst>
              </a:tr>
              <a:tr h="300092">
                <a:tc>
                  <a:txBody>
                    <a:bodyPr/>
                    <a:lstStyle/>
                    <a:p>
                      <a:r>
                        <a:rPr lang="en-US" sz="1400" b="0" dirty="0"/>
                        <a:t>Blood Dynamic Viscosity (</a:t>
                      </a:r>
                      <a:r>
                        <a:rPr lang="el-GR" sz="1400" b="0" dirty="0"/>
                        <a:t>μ)</a:t>
                      </a:r>
                    </a:p>
                  </a:txBody>
                  <a:tcPr marL="75023" marR="75023" marT="37512" marB="3751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3.5 </a:t>
                      </a:r>
                      <a:r>
                        <a:rPr lang="en-US" sz="1400" dirty="0" err="1"/>
                        <a:t>mPa·s</a:t>
                      </a:r>
                      <a:endParaRPr lang="en-US" sz="1400" dirty="0"/>
                    </a:p>
                  </a:txBody>
                  <a:tcPr marL="75023" marR="75023" marT="37512" marB="3751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a:t>Assumed Newtonian flow model</a:t>
                      </a:r>
                    </a:p>
                  </a:txBody>
                  <a:tcPr marL="75023" marR="75023" marT="37512" marB="3751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5817131"/>
                  </a:ext>
                </a:extLst>
              </a:tr>
              <a:tr h="300092">
                <a:tc>
                  <a:txBody>
                    <a:bodyPr/>
                    <a:lstStyle/>
                    <a:p>
                      <a:r>
                        <a:rPr lang="en-US" sz="1400" b="0" dirty="0"/>
                        <a:t>Inlet Pressure (Left Atrium)</a:t>
                      </a:r>
                    </a:p>
                  </a:txBody>
                  <a:tcPr marL="75023" marR="75023" marT="37512" marB="3751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8–12 mmHg</a:t>
                      </a:r>
                    </a:p>
                  </a:txBody>
                  <a:tcPr marL="75023" marR="75023" marT="37512" marB="3751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Physiological range</a:t>
                      </a:r>
                    </a:p>
                  </a:txBody>
                  <a:tcPr marL="75023" marR="75023" marT="37512" marB="3751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77901090"/>
                  </a:ext>
                </a:extLst>
              </a:tr>
              <a:tr h="300092">
                <a:tc>
                  <a:txBody>
                    <a:bodyPr/>
                    <a:lstStyle/>
                    <a:p>
                      <a:r>
                        <a:rPr lang="en-US" sz="1400" b="0" dirty="0"/>
                        <a:t>Outlet Pressure (Aortic Valve)</a:t>
                      </a:r>
                    </a:p>
                  </a:txBody>
                  <a:tcPr marL="75023" marR="75023" marT="37512" marB="3751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80–120 mmHg</a:t>
                      </a:r>
                    </a:p>
                  </a:txBody>
                  <a:tcPr marL="75023" marR="75023" marT="37512" marB="3751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Adjusted per gravity condition</a:t>
                      </a:r>
                    </a:p>
                  </a:txBody>
                  <a:tcPr marL="75023" marR="75023" marT="37512" marB="3751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07759197"/>
                  </a:ext>
                </a:extLst>
              </a:tr>
              <a:tr h="300092">
                <a:tc>
                  <a:txBody>
                    <a:bodyPr/>
                    <a:lstStyle/>
                    <a:p>
                      <a:r>
                        <a:rPr lang="en-US" sz="1400" b="0" dirty="0"/>
                        <a:t>Gravity Settings</a:t>
                      </a:r>
                    </a:p>
                  </a:txBody>
                  <a:tcPr marL="75023" marR="75023" marT="37512" marB="3751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0 g, 0.38 g (Mars), 1 g (Earth)</a:t>
                      </a:r>
                    </a:p>
                  </a:txBody>
                  <a:tcPr marL="75023" marR="75023" marT="37512" marB="3751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Applied as body force in Navier–Stokes equations</a:t>
                      </a:r>
                    </a:p>
                  </a:txBody>
                  <a:tcPr marL="75023" marR="75023" marT="37512" marB="3751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47386581"/>
                  </a:ext>
                </a:extLst>
              </a:tr>
              <a:tr h="300092">
                <a:tc>
                  <a:txBody>
                    <a:bodyPr/>
                    <a:lstStyle/>
                    <a:p>
                      <a:r>
                        <a:rPr lang="en-US" sz="1400" b="0" dirty="0"/>
                        <a:t>Myocardial Material Model</a:t>
                      </a:r>
                    </a:p>
                  </a:txBody>
                  <a:tcPr marL="75023" marR="75023" marT="37512" marB="3751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Holzapfel–Ogden (anisotropic)</a:t>
                      </a:r>
                    </a:p>
                  </a:txBody>
                  <a:tcPr marL="75023" marR="75023" marT="37512" marB="3751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err="1"/>
                        <a:t>Hyperelastic</a:t>
                      </a:r>
                      <a:r>
                        <a:rPr lang="en-US" sz="1400" dirty="0"/>
                        <a:t>, transversely isotropic</a:t>
                      </a:r>
                    </a:p>
                  </a:txBody>
                  <a:tcPr marL="75023" marR="75023" marT="37512" marB="3751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23110023"/>
                  </a:ext>
                </a:extLst>
              </a:tr>
              <a:tr h="300092">
                <a:tc>
                  <a:txBody>
                    <a:bodyPr/>
                    <a:lstStyle/>
                    <a:p>
                      <a:r>
                        <a:rPr lang="en-US" sz="1400" b="0" dirty="0"/>
                        <a:t>Cardiac Cycle Duration</a:t>
                      </a:r>
                    </a:p>
                  </a:txBody>
                  <a:tcPr marL="75023" marR="75023" marT="37512" marB="3751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0.8 s (75 bpm)</a:t>
                      </a:r>
                    </a:p>
                  </a:txBody>
                  <a:tcPr marL="75023" marR="75023" marT="37512" marB="3751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Fixed rate for simulations</a:t>
                      </a:r>
                    </a:p>
                  </a:txBody>
                  <a:tcPr marL="75023" marR="75023" marT="37512" marB="3751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88690478"/>
                  </a:ext>
                </a:extLst>
              </a:tr>
              <a:tr h="300092">
                <a:tc>
                  <a:txBody>
                    <a:bodyPr/>
                    <a:lstStyle/>
                    <a:p>
                      <a:r>
                        <a:rPr lang="en-US" sz="1400" b="0" dirty="0"/>
                        <a:t>HO Material Constant C10</a:t>
                      </a:r>
                    </a:p>
                  </a:txBody>
                  <a:tcPr marL="75023" marR="75023" marT="37512" marB="3751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a:t>0.15 kPa</a:t>
                      </a:r>
                    </a:p>
                  </a:txBody>
                  <a:tcPr marL="75023" marR="75023" marT="37512" marB="3751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Holzapfel et al., 2009</a:t>
                      </a:r>
                    </a:p>
                  </a:txBody>
                  <a:tcPr marL="75023" marR="75023" marT="37512" marB="3751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19411851"/>
                  </a:ext>
                </a:extLst>
              </a:tr>
              <a:tr h="300092">
                <a:tc>
                  <a:txBody>
                    <a:bodyPr/>
                    <a:lstStyle/>
                    <a:p>
                      <a:r>
                        <a:rPr lang="en-US" sz="1400" b="0"/>
                        <a:t>HO Fiber Stiffness k1</a:t>
                      </a:r>
                    </a:p>
                  </a:txBody>
                  <a:tcPr marL="75023" marR="75023" marT="37512" marB="3751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a:t>2.5 kPa</a:t>
                      </a:r>
                    </a:p>
                  </a:txBody>
                  <a:tcPr marL="75023" marR="75023" marT="37512" marB="3751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Tuned for strain reproduction</a:t>
                      </a:r>
                    </a:p>
                  </a:txBody>
                  <a:tcPr marL="75023" marR="75023" marT="37512" marB="3751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12604213"/>
                  </a:ext>
                </a:extLst>
              </a:tr>
              <a:tr h="525161">
                <a:tc>
                  <a:txBody>
                    <a:bodyPr/>
                    <a:lstStyle/>
                    <a:p>
                      <a:r>
                        <a:rPr lang="en-US" sz="1400" b="0" dirty="0"/>
                        <a:t>HO Nonlinearity Parameter k2</a:t>
                      </a:r>
                    </a:p>
                  </a:txBody>
                  <a:tcPr marL="75023" marR="75023" marT="37512" marB="3751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a:t>12.0</a:t>
                      </a:r>
                    </a:p>
                  </a:txBody>
                  <a:tcPr marL="75023" marR="75023" marT="37512" marB="3751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Captures nonlinear stiffening at high strain</a:t>
                      </a:r>
                    </a:p>
                  </a:txBody>
                  <a:tcPr marL="75023" marR="75023" marT="37512" marB="3751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65884466"/>
                  </a:ext>
                </a:extLst>
              </a:tr>
              <a:tr h="300092">
                <a:tc>
                  <a:txBody>
                    <a:bodyPr/>
                    <a:lstStyle/>
                    <a:p>
                      <a:r>
                        <a:rPr lang="en-US" sz="1400" b="0" dirty="0"/>
                        <a:t>Preload Reduction (0G)</a:t>
                      </a:r>
                    </a:p>
                  </a:txBody>
                  <a:tcPr marL="75023" marR="75023" marT="37512" marB="3751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a:t>−18% LV EDV</a:t>
                      </a:r>
                    </a:p>
                  </a:txBody>
                  <a:tcPr marL="75023" marR="75023" marT="37512" marB="3751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Based on head-down tilt studies</a:t>
                      </a:r>
                    </a:p>
                  </a:txBody>
                  <a:tcPr marL="75023" marR="75023" marT="37512" marB="3751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36312802"/>
                  </a:ext>
                </a:extLst>
              </a:tr>
              <a:tr h="300092">
                <a:tc>
                  <a:txBody>
                    <a:bodyPr/>
                    <a:lstStyle/>
                    <a:p>
                      <a:r>
                        <a:rPr lang="en-US" sz="1400" b="0" dirty="0"/>
                        <a:t>Chamber Compliance Adjustment</a:t>
                      </a:r>
                    </a:p>
                  </a:txBody>
                  <a:tcPr marL="75023" marR="75023" marT="37512" marB="3751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a:t>+20–30% stiffness in 0G</a:t>
                      </a:r>
                    </a:p>
                  </a:txBody>
                  <a:tcPr marL="75023" marR="75023" marT="37512" marB="3751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it-IT" sz="1400" dirty="0"/>
                        <a:t>Modeled via altered HO constants</a:t>
                      </a:r>
                    </a:p>
                  </a:txBody>
                  <a:tcPr marL="75023" marR="75023" marT="37512" marB="3751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07992304"/>
                  </a:ext>
                </a:extLst>
              </a:tr>
            </a:tbl>
          </a:graphicData>
        </a:graphic>
      </p:graphicFrame>
    </p:spTree>
    <p:extLst>
      <p:ext uri="{BB962C8B-B14F-4D97-AF65-F5344CB8AC3E}">
        <p14:creationId xmlns:p14="http://schemas.microsoft.com/office/powerpoint/2010/main" val="39170801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1F4B91D-6716-40F4-B69D-7F5CA74772B0}"/>
              </a:ext>
            </a:extLst>
          </p:cNvPr>
          <p:cNvSpPr txBox="1"/>
          <p:nvPr/>
        </p:nvSpPr>
        <p:spPr>
          <a:xfrm>
            <a:off x="418158" y="813847"/>
            <a:ext cx="9964554" cy="369332"/>
          </a:xfrm>
          <a:prstGeom prst="rect">
            <a:avLst/>
          </a:prstGeom>
          <a:noFill/>
        </p:spPr>
        <p:txBody>
          <a:bodyPr wrap="square">
            <a:spAutoFit/>
          </a:bodyPr>
          <a:lstStyle/>
          <a:p>
            <a:r>
              <a:rPr lang="en-US" dirty="0"/>
              <a:t>Supplementary Table S2. Mesh Convergence Metrics Across Refinement Levels</a:t>
            </a:r>
          </a:p>
        </p:txBody>
      </p:sp>
      <p:graphicFrame>
        <p:nvGraphicFramePr>
          <p:cNvPr id="4" name="Table 3">
            <a:extLst>
              <a:ext uri="{FF2B5EF4-FFF2-40B4-BE49-F238E27FC236}">
                <a16:creationId xmlns:a16="http://schemas.microsoft.com/office/drawing/2014/main" id="{F40EAC2A-2A7D-409C-8CF4-56FAD50FCA4A}"/>
              </a:ext>
            </a:extLst>
          </p:cNvPr>
          <p:cNvGraphicFramePr>
            <a:graphicFrameLocks noGrp="1"/>
          </p:cNvGraphicFramePr>
          <p:nvPr>
            <p:extLst>
              <p:ext uri="{D42A27DB-BD31-4B8C-83A1-F6EECF244321}">
                <p14:modId xmlns:p14="http://schemas.microsoft.com/office/powerpoint/2010/main" val="4211184786"/>
              </p:ext>
            </p:extLst>
          </p:nvPr>
        </p:nvGraphicFramePr>
        <p:xfrm>
          <a:off x="418158" y="1681007"/>
          <a:ext cx="9533916" cy="2011680"/>
        </p:xfrm>
        <a:graphic>
          <a:graphicData uri="http://schemas.openxmlformats.org/drawingml/2006/table">
            <a:tbl>
              <a:tblPr/>
              <a:tblGrid>
                <a:gridCol w="1588986">
                  <a:extLst>
                    <a:ext uri="{9D8B030D-6E8A-4147-A177-3AD203B41FA5}">
                      <a16:colId xmlns:a16="http://schemas.microsoft.com/office/drawing/2014/main" val="2246054890"/>
                    </a:ext>
                  </a:extLst>
                </a:gridCol>
                <a:gridCol w="1588986">
                  <a:extLst>
                    <a:ext uri="{9D8B030D-6E8A-4147-A177-3AD203B41FA5}">
                      <a16:colId xmlns:a16="http://schemas.microsoft.com/office/drawing/2014/main" val="3192424089"/>
                    </a:ext>
                  </a:extLst>
                </a:gridCol>
                <a:gridCol w="1588986">
                  <a:extLst>
                    <a:ext uri="{9D8B030D-6E8A-4147-A177-3AD203B41FA5}">
                      <a16:colId xmlns:a16="http://schemas.microsoft.com/office/drawing/2014/main" val="705487054"/>
                    </a:ext>
                  </a:extLst>
                </a:gridCol>
                <a:gridCol w="1588986">
                  <a:extLst>
                    <a:ext uri="{9D8B030D-6E8A-4147-A177-3AD203B41FA5}">
                      <a16:colId xmlns:a16="http://schemas.microsoft.com/office/drawing/2014/main" val="2159729180"/>
                    </a:ext>
                  </a:extLst>
                </a:gridCol>
                <a:gridCol w="1588986">
                  <a:extLst>
                    <a:ext uri="{9D8B030D-6E8A-4147-A177-3AD203B41FA5}">
                      <a16:colId xmlns:a16="http://schemas.microsoft.com/office/drawing/2014/main" val="4137214058"/>
                    </a:ext>
                  </a:extLst>
                </a:gridCol>
                <a:gridCol w="1588986">
                  <a:extLst>
                    <a:ext uri="{9D8B030D-6E8A-4147-A177-3AD203B41FA5}">
                      <a16:colId xmlns:a16="http://schemas.microsoft.com/office/drawing/2014/main" val="3763025143"/>
                    </a:ext>
                  </a:extLst>
                </a:gridCol>
              </a:tblGrid>
              <a:tr h="0">
                <a:tc>
                  <a:txBody>
                    <a:bodyPr/>
                    <a:lstStyle/>
                    <a:p>
                      <a:r>
                        <a:rPr lang="en-US" b="1" dirty="0"/>
                        <a:t>Mesh Level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a:t>Element Count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a:t>Peak LV Pressure (mmHg)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a:t>Ejection Fraction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a:t>Global Strain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a:t>Variation vs Finer Mesh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16865430"/>
                  </a:ext>
                </a:extLst>
              </a:tr>
              <a:tr h="0">
                <a:tc>
                  <a:txBody>
                    <a:bodyPr/>
                    <a:lstStyle/>
                    <a:p>
                      <a:r>
                        <a:rPr lang="en-US" b="0" dirty="0"/>
                        <a:t>Coarse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t>~180,000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112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54.5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−14.2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t>6.5%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0138450"/>
                  </a:ext>
                </a:extLst>
              </a:tr>
              <a:tr h="0">
                <a:tc>
                  <a:txBody>
                    <a:bodyPr/>
                    <a:lstStyle/>
                    <a:p>
                      <a:r>
                        <a:rPr lang="en-US" b="0" dirty="0"/>
                        <a:t>Medium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t>~350,000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115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55.9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−14.7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2.1%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52644818"/>
                  </a:ext>
                </a:extLst>
              </a:tr>
              <a:tr h="0">
                <a:tc>
                  <a:txBody>
                    <a:bodyPr/>
                    <a:lstStyle/>
                    <a:p>
                      <a:r>
                        <a:rPr lang="en-US" b="0" dirty="0"/>
                        <a:t>Fine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t>~650,000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117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56.4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t>−14.9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80496709"/>
                  </a:ext>
                </a:extLst>
              </a:tr>
            </a:tbl>
          </a:graphicData>
        </a:graphic>
      </p:graphicFrame>
      <p:sp>
        <p:nvSpPr>
          <p:cNvPr id="6" name="TextBox 5">
            <a:extLst>
              <a:ext uri="{FF2B5EF4-FFF2-40B4-BE49-F238E27FC236}">
                <a16:creationId xmlns:a16="http://schemas.microsoft.com/office/drawing/2014/main" id="{5CB3B6F2-498C-4E8E-BEB7-6F63B7D56294}"/>
              </a:ext>
            </a:extLst>
          </p:cNvPr>
          <p:cNvSpPr txBox="1"/>
          <p:nvPr/>
        </p:nvSpPr>
        <p:spPr>
          <a:xfrm>
            <a:off x="279935" y="4001256"/>
            <a:ext cx="10789118" cy="646331"/>
          </a:xfrm>
          <a:prstGeom prst="rect">
            <a:avLst/>
          </a:prstGeom>
          <a:noFill/>
        </p:spPr>
        <p:txBody>
          <a:bodyPr wrap="square">
            <a:spAutoFit/>
          </a:bodyPr>
          <a:lstStyle/>
          <a:p>
            <a:r>
              <a:rPr lang="en-US" b="1" dirty="0"/>
              <a:t>Note:</a:t>
            </a:r>
            <a:r>
              <a:rPr lang="en-US" dirty="0"/>
              <a:t> Mesh convergence was achieved with variation &lt;5% between medium and fine mesh levels. Fine mesh selected for final simulations.</a:t>
            </a:r>
          </a:p>
        </p:txBody>
      </p:sp>
    </p:spTree>
    <p:extLst>
      <p:ext uri="{BB962C8B-B14F-4D97-AF65-F5344CB8AC3E}">
        <p14:creationId xmlns:p14="http://schemas.microsoft.com/office/powerpoint/2010/main" val="33634378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DEDE7B8-762E-4CA1-AE26-373E839F18DD}"/>
              </a:ext>
            </a:extLst>
          </p:cNvPr>
          <p:cNvSpPr txBox="1"/>
          <p:nvPr/>
        </p:nvSpPr>
        <p:spPr>
          <a:xfrm>
            <a:off x="170057" y="0"/>
            <a:ext cx="11326850" cy="369332"/>
          </a:xfrm>
          <a:prstGeom prst="rect">
            <a:avLst/>
          </a:prstGeom>
          <a:noFill/>
        </p:spPr>
        <p:txBody>
          <a:bodyPr wrap="square">
            <a:spAutoFit/>
          </a:bodyPr>
          <a:lstStyle/>
          <a:p>
            <a:r>
              <a:rPr lang="en-US" dirty="0"/>
              <a:t>Supplementary Table S3. Expanded Physiological Parameter Source Mapping with Integration Points</a:t>
            </a:r>
          </a:p>
        </p:txBody>
      </p:sp>
      <p:graphicFrame>
        <p:nvGraphicFramePr>
          <p:cNvPr id="4" name="Table 3">
            <a:extLst>
              <a:ext uri="{FF2B5EF4-FFF2-40B4-BE49-F238E27FC236}">
                <a16:creationId xmlns:a16="http://schemas.microsoft.com/office/drawing/2014/main" id="{95B79050-E127-4122-BCBD-BE532BF739DD}"/>
              </a:ext>
            </a:extLst>
          </p:cNvPr>
          <p:cNvGraphicFramePr>
            <a:graphicFrameLocks noGrp="1"/>
          </p:cNvGraphicFramePr>
          <p:nvPr>
            <p:extLst>
              <p:ext uri="{D42A27DB-BD31-4B8C-83A1-F6EECF244321}">
                <p14:modId xmlns:p14="http://schemas.microsoft.com/office/powerpoint/2010/main" val="1056119729"/>
              </p:ext>
            </p:extLst>
          </p:nvPr>
        </p:nvGraphicFramePr>
        <p:xfrm>
          <a:off x="170057" y="369332"/>
          <a:ext cx="10623455" cy="6821044"/>
        </p:xfrm>
        <a:graphic>
          <a:graphicData uri="http://schemas.openxmlformats.org/drawingml/2006/table">
            <a:tbl>
              <a:tblPr/>
              <a:tblGrid>
                <a:gridCol w="2124691">
                  <a:extLst>
                    <a:ext uri="{9D8B030D-6E8A-4147-A177-3AD203B41FA5}">
                      <a16:colId xmlns:a16="http://schemas.microsoft.com/office/drawing/2014/main" val="2567535695"/>
                    </a:ext>
                  </a:extLst>
                </a:gridCol>
                <a:gridCol w="2124691">
                  <a:extLst>
                    <a:ext uri="{9D8B030D-6E8A-4147-A177-3AD203B41FA5}">
                      <a16:colId xmlns:a16="http://schemas.microsoft.com/office/drawing/2014/main" val="3538952871"/>
                    </a:ext>
                  </a:extLst>
                </a:gridCol>
                <a:gridCol w="2124691">
                  <a:extLst>
                    <a:ext uri="{9D8B030D-6E8A-4147-A177-3AD203B41FA5}">
                      <a16:colId xmlns:a16="http://schemas.microsoft.com/office/drawing/2014/main" val="1379055123"/>
                    </a:ext>
                  </a:extLst>
                </a:gridCol>
                <a:gridCol w="2124691">
                  <a:extLst>
                    <a:ext uri="{9D8B030D-6E8A-4147-A177-3AD203B41FA5}">
                      <a16:colId xmlns:a16="http://schemas.microsoft.com/office/drawing/2014/main" val="1369170354"/>
                    </a:ext>
                  </a:extLst>
                </a:gridCol>
                <a:gridCol w="2124691">
                  <a:extLst>
                    <a:ext uri="{9D8B030D-6E8A-4147-A177-3AD203B41FA5}">
                      <a16:colId xmlns:a16="http://schemas.microsoft.com/office/drawing/2014/main" val="3834240970"/>
                    </a:ext>
                  </a:extLst>
                </a:gridCol>
              </a:tblGrid>
              <a:tr h="533508">
                <a:tc>
                  <a:txBody>
                    <a:bodyPr/>
                    <a:lstStyle/>
                    <a:p>
                      <a:pPr algn="l"/>
                      <a:r>
                        <a:rPr lang="en-US" sz="1200" b="1" dirty="0">
                          <a:latin typeface="Times New Roman" panose="02020603050405020304" pitchFamily="18" charset="0"/>
                          <a:cs typeface="Times New Roman" panose="02020603050405020304" pitchFamily="18" charset="0"/>
                        </a:rPr>
                        <a:t>Parameter</a:t>
                      </a:r>
                    </a:p>
                  </a:txBody>
                  <a:tcPr marL="28817" marR="28817" marT="14408" marB="144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b="1" dirty="0">
                          <a:latin typeface="Times New Roman" panose="02020603050405020304" pitchFamily="18" charset="0"/>
                          <a:cs typeface="Times New Roman" panose="02020603050405020304" pitchFamily="18" charset="0"/>
                        </a:rPr>
                        <a:t>Applied Value / Range</a:t>
                      </a:r>
                    </a:p>
                  </a:txBody>
                  <a:tcPr marL="28817" marR="28817" marT="14408" marB="144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b="1" dirty="0">
                          <a:latin typeface="Times New Roman" panose="02020603050405020304" pitchFamily="18" charset="0"/>
                          <a:cs typeface="Times New Roman" panose="02020603050405020304" pitchFamily="18" charset="0"/>
                        </a:rPr>
                        <a:t>Physiological Context</a:t>
                      </a:r>
                    </a:p>
                  </a:txBody>
                  <a:tcPr marL="28817" marR="28817" marT="14408" marB="144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b="1" dirty="0">
                          <a:latin typeface="Times New Roman" panose="02020603050405020304" pitchFamily="18" charset="0"/>
                          <a:cs typeface="Times New Roman" panose="02020603050405020304" pitchFamily="18" charset="0"/>
                        </a:rPr>
                        <a:t>Source(s)</a:t>
                      </a:r>
                    </a:p>
                  </a:txBody>
                  <a:tcPr marL="28817" marR="28817" marT="14408" marB="144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b="1" dirty="0">
                          <a:latin typeface="Times New Roman" panose="02020603050405020304" pitchFamily="18" charset="0"/>
                          <a:cs typeface="Times New Roman" panose="02020603050405020304" pitchFamily="18" charset="0"/>
                        </a:rPr>
                        <a:t>Integration Point / Model Use</a:t>
                      </a:r>
                    </a:p>
                  </a:txBody>
                  <a:tcPr marL="28817" marR="28817" marT="14408" marB="144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74515144"/>
                  </a:ext>
                </a:extLst>
              </a:tr>
              <a:tr h="498602">
                <a:tc>
                  <a:txBody>
                    <a:bodyPr/>
                    <a:lstStyle/>
                    <a:p>
                      <a:pPr algn="l"/>
                      <a:r>
                        <a:rPr lang="en-US" sz="1200" b="1" dirty="0">
                          <a:latin typeface="Times New Roman" panose="02020603050405020304" pitchFamily="18" charset="0"/>
                          <a:cs typeface="Times New Roman" panose="02020603050405020304" pitchFamily="18" charset="0"/>
                        </a:rPr>
                        <a:t>Baseline Heart Rate</a:t>
                      </a:r>
                      <a:endParaRPr lang="en-US" sz="1200" dirty="0">
                        <a:latin typeface="Times New Roman" panose="02020603050405020304" pitchFamily="18" charset="0"/>
                        <a:cs typeface="Times New Roman" panose="02020603050405020304" pitchFamily="18" charset="0"/>
                      </a:endParaRPr>
                    </a:p>
                  </a:txBody>
                  <a:tcPr marL="28817" marR="28817" marT="14408" marB="144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70–75 bpm</a:t>
                      </a:r>
                    </a:p>
                  </a:txBody>
                  <a:tcPr marL="28817" marR="28817" marT="14408" marB="144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Resting rate, slight increase in reduced gravity</a:t>
                      </a:r>
                    </a:p>
                  </a:txBody>
                  <a:tcPr marL="28817" marR="28817" marT="14408" marB="144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Astronaut ECG datasets; analog HR drift</a:t>
                      </a:r>
                    </a:p>
                  </a:txBody>
                  <a:tcPr marL="28817" marR="28817" marT="14408" marB="144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Section 3.2 – Cardiac cycle period setting</a:t>
                      </a:r>
                    </a:p>
                  </a:txBody>
                  <a:tcPr marL="28817" marR="28817" marT="14408" marB="144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80897031"/>
                  </a:ext>
                </a:extLst>
              </a:tr>
              <a:tr h="498602">
                <a:tc>
                  <a:txBody>
                    <a:bodyPr/>
                    <a:lstStyle/>
                    <a:p>
                      <a:pPr algn="l"/>
                      <a:r>
                        <a:rPr lang="en-US" sz="1200" b="1" dirty="0">
                          <a:latin typeface="Times New Roman" panose="02020603050405020304" pitchFamily="18" charset="0"/>
                          <a:cs typeface="Times New Roman" panose="02020603050405020304" pitchFamily="18" charset="0"/>
                        </a:rPr>
                        <a:t>End-Diastolic Volume (EDV)</a:t>
                      </a:r>
                      <a:endParaRPr lang="en-US" sz="1200" dirty="0">
                        <a:latin typeface="Times New Roman" panose="02020603050405020304" pitchFamily="18" charset="0"/>
                        <a:cs typeface="Times New Roman" panose="02020603050405020304" pitchFamily="18" charset="0"/>
                      </a:endParaRPr>
                    </a:p>
                  </a:txBody>
                  <a:tcPr marL="28817" marR="28817" marT="14408" marB="144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110–130 mL</a:t>
                      </a:r>
                    </a:p>
                  </a:txBody>
                  <a:tcPr marL="28817" marR="28817" marT="14408" marB="144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Supine baseline; reduced in microgravity to simulate preload loss</a:t>
                      </a:r>
                    </a:p>
                  </a:txBody>
                  <a:tcPr marL="28817" marR="28817" marT="14408" marB="144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nb-NO" sz="1200" dirty="0">
                          <a:latin typeface="Times New Roman" panose="02020603050405020304" pitchFamily="18" charset="0"/>
                          <a:cs typeface="Times New Roman" panose="02020603050405020304" pitchFamily="18" charset="0"/>
                        </a:rPr>
                        <a:t>Wilson et al., 2024; Norsk et al., 2021</a:t>
                      </a:r>
                    </a:p>
                  </a:txBody>
                  <a:tcPr marL="28817" marR="28817" marT="14408" marB="144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Section 3.2 (Boundary Conditions) – Initial chamber fill volume</a:t>
                      </a:r>
                    </a:p>
                  </a:txBody>
                  <a:tcPr marL="28817" marR="28817" marT="14408" marB="144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4506759"/>
                  </a:ext>
                </a:extLst>
              </a:tr>
              <a:tr h="498602">
                <a:tc>
                  <a:txBody>
                    <a:bodyPr/>
                    <a:lstStyle/>
                    <a:p>
                      <a:pPr algn="l"/>
                      <a:r>
                        <a:rPr lang="en-US" sz="1200" b="1" dirty="0">
                          <a:latin typeface="Times New Roman" panose="02020603050405020304" pitchFamily="18" charset="0"/>
                          <a:cs typeface="Times New Roman" panose="02020603050405020304" pitchFamily="18" charset="0"/>
                        </a:rPr>
                        <a:t>Ejection Fraction (Baseline)</a:t>
                      </a:r>
                      <a:endParaRPr lang="en-US" sz="1200" dirty="0">
                        <a:latin typeface="Times New Roman" panose="02020603050405020304" pitchFamily="18" charset="0"/>
                        <a:cs typeface="Times New Roman" panose="02020603050405020304" pitchFamily="18" charset="0"/>
                      </a:endParaRPr>
                    </a:p>
                  </a:txBody>
                  <a:tcPr marL="28817" marR="28817" marT="14408" marB="144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55–70%</a:t>
                      </a:r>
                    </a:p>
                  </a:txBody>
                  <a:tcPr marL="28817" marR="28817" marT="14408" marB="144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Astronaut LV function range</a:t>
                      </a:r>
                    </a:p>
                  </a:txBody>
                  <a:tcPr marL="28817" marR="28817" marT="14408" marB="144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nb-NO" sz="1200" dirty="0">
                          <a:latin typeface="Times New Roman" panose="02020603050405020304" pitchFamily="18" charset="0"/>
                          <a:cs typeface="Times New Roman" panose="02020603050405020304" pitchFamily="18" charset="0"/>
                        </a:rPr>
                        <a:t>ISS MRI datasets; AHA Guidelines</a:t>
                      </a:r>
                    </a:p>
                  </a:txBody>
                  <a:tcPr marL="28817" marR="28817" marT="14408" marB="144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Section 3.4 – Calibration and model validation</a:t>
                      </a:r>
                    </a:p>
                  </a:txBody>
                  <a:tcPr marL="28817" marR="28817" marT="14408" marB="144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45938192"/>
                  </a:ext>
                </a:extLst>
              </a:tr>
              <a:tr h="498602">
                <a:tc>
                  <a:txBody>
                    <a:bodyPr/>
                    <a:lstStyle/>
                    <a:p>
                      <a:pPr algn="l"/>
                      <a:r>
                        <a:rPr lang="en-US" sz="1200" b="1" dirty="0">
                          <a:latin typeface="Times New Roman" panose="02020603050405020304" pitchFamily="18" charset="0"/>
                          <a:cs typeface="Times New Roman" panose="02020603050405020304" pitchFamily="18" charset="0"/>
                        </a:rPr>
                        <a:t>Myocardial Compliance</a:t>
                      </a:r>
                      <a:endParaRPr lang="en-US" sz="1200" dirty="0">
                        <a:latin typeface="Times New Roman" panose="02020603050405020304" pitchFamily="18" charset="0"/>
                        <a:cs typeface="Times New Roman" panose="02020603050405020304" pitchFamily="18" charset="0"/>
                      </a:endParaRPr>
                    </a:p>
                  </a:txBody>
                  <a:tcPr marL="28817" marR="28817" marT="14408" marB="144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+30% from Earth-normal</a:t>
                      </a:r>
                    </a:p>
                  </a:txBody>
                  <a:tcPr marL="28817" marR="28817" marT="14408" marB="144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a:latin typeface="Times New Roman" panose="02020603050405020304" pitchFamily="18" charset="0"/>
                          <a:cs typeface="Times New Roman" panose="02020603050405020304" pitchFamily="18" charset="0"/>
                        </a:rPr>
                        <a:t>Models preload desensitization in 0G</a:t>
                      </a:r>
                    </a:p>
                  </a:txBody>
                  <a:tcPr marL="28817" marR="28817" marT="14408" marB="144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a:latin typeface="Times New Roman" panose="02020603050405020304" pitchFamily="18" charset="0"/>
                          <a:cs typeface="Times New Roman" panose="02020603050405020304" pitchFamily="18" charset="0"/>
                        </a:rPr>
                        <a:t>ESA/DLR Bedrest Campaign, 2020</a:t>
                      </a:r>
                    </a:p>
                  </a:txBody>
                  <a:tcPr marL="28817" marR="28817" marT="14408" marB="144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Section 3.2 – Material property adjustment in Holzapfel–Ogden model</a:t>
                      </a:r>
                    </a:p>
                  </a:txBody>
                  <a:tcPr marL="28817" marR="28817" marT="14408" marB="144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99130665"/>
                  </a:ext>
                </a:extLst>
              </a:tr>
              <a:tr h="514827">
                <a:tc>
                  <a:txBody>
                    <a:bodyPr/>
                    <a:lstStyle/>
                    <a:p>
                      <a:pPr algn="l"/>
                      <a:r>
                        <a:rPr lang="en-US" sz="1200" b="1" dirty="0">
                          <a:latin typeface="Times New Roman" panose="02020603050405020304" pitchFamily="18" charset="0"/>
                          <a:cs typeface="Times New Roman" panose="02020603050405020304" pitchFamily="18" charset="0"/>
                        </a:rPr>
                        <a:t>Jugular Venous Pressure</a:t>
                      </a:r>
                      <a:endParaRPr lang="en-US" sz="1200" dirty="0">
                        <a:latin typeface="Times New Roman" panose="02020603050405020304" pitchFamily="18" charset="0"/>
                        <a:cs typeface="Times New Roman" panose="02020603050405020304" pitchFamily="18" charset="0"/>
                      </a:endParaRPr>
                    </a:p>
                  </a:txBody>
                  <a:tcPr marL="28817" marR="28817" marT="14408" marB="144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a:latin typeface="Times New Roman" panose="02020603050405020304" pitchFamily="18" charset="0"/>
                          <a:cs typeface="Times New Roman" panose="02020603050405020304" pitchFamily="18" charset="0"/>
                        </a:rPr>
                        <a:t>−3 mmHg from baseline</a:t>
                      </a:r>
                    </a:p>
                  </a:txBody>
                  <a:tcPr marL="28817" marR="28817" marT="14408" marB="144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a:latin typeface="Times New Roman" panose="02020603050405020304" pitchFamily="18" charset="0"/>
                          <a:cs typeface="Times New Roman" panose="02020603050405020304" pitchFamily="18" charset="0"/>
                        </a:rPr>
                        <a:t>Represents cephalad fluid shift in microgravity</a:t>
                      </a:r>
                    </a:p>
                  </a:txBody>
                  <a:tcPr marL="28817" marR="28817" marT="14408" marB="144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err="1">
                          <a:latin typeface="Times New Roman" panose="02020603050405020304" pitchFamily="18" charset="0"/>
                          <a:cs typeface="Times New Roman" panose="02020603050405020304" pitchFamily="18" charset="0"/>
                        </a:rPr>
                        <a:t>Buckey</a:t>
                      </a:r>
                      <a:r>
                        <a:rPr lang="en-US" sz="1200" dirty="0">
                          <a:latin typeface="Times New Roman" panose="02020603050405020304" pitchFamily="18" charset="0"/>
                          <a:cs typeface="Times New Roman" panose="02020603050405020304" pitchFamily="18" charset="0"/>
                        </a:rPr>
                        <a:t> et al., 1996; ISS observations</a:t>
                      </a:r>
                    </a:p>
                  </a:txBody>
                  <a:tcPr marL="28817" marR="28817" marT="14408" marB="144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Section 3.2 – Venous return pressure in inflow boundary</a:t>
                      </a:r>
                    </a:p>
                  </a:txBody>
                  <a:tcPr marL="28817" marR="28817" marT="14408" marB="144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78077453"/>
                  </a:ext>
                </a:extLst>
              </a:tr>
              <a:tr h="701591">
                <a:tc>
                  <a:txBody>
                    <a:bodyPr/>
                    <a:lstStyle/>
                    <a:p>
                      <a:pPr algn="l"/>
                      <a:r>
                        <a:rPr lang="en-US" sz="1200" b="1">
                          <a:latin typeface="Times New Roman" panose="02020603050405020304" pitchFamily="18" charset="0"/>
                          <a:cs typeface="Times New Roman" panose="02020603050405020304" pitchFamily="18" charset="0"/>
                        </a:rPr>
                        <a:t>Baroreflex Gain</a:t>
                      </a:r>
                      <a:endParaRPr lang="en-US" sz="1200">
                        <a:latin typeface="Times New Roman" panose="02020603050405020304" pitchFamily="18" charset="0"/>
                        <a:cs typeface="Times New Roman" panose="02020603050405020304" pitchFamily="18" charset="0"/>
                      </a:endParaRPr>
                    </a:p>
                  </a:txBody>
                  <a:tcPr marL="28817" marR="28817" marT="14408" marB="144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a:latin typeface="Times New Roman" panose="02020603050405020304" pitchFamily="18" charset="0"/>
                          <a:cs typeface="Times New Roman" panose="02020603050405020304" pitchFamily="18" charset="0"/>
                        </a:rPr>
                        <a:t>Time-delay compensated; ↓ sensitivity in 0G</a:t>
                      </a:r>
                    </a:p>
                  </a:txBody>
                  <a:tcPr marL="28817" marR="28817" marT="14408" marB="144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Simulates autonomic resetting during spaceflight</a:t>
                      </a:r>
                    </a:p>
                  </a:txBody>
                  <a:tcPr marL="28817" marR="28817" marT="14408" marB="144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nb-NO" sz="1200">
                          <a:latin typeface="Times New Roman" panose="02020603050405020304" pitchFamily="18" charset="0"/>
                          <a:cs typeface="Times New Roman" panose="02020603050405020304" pitchFamily="18" charset="0"/>
                        </a:rPr>
                        <a:t>Norsk et al., 2021; Gunga et al., 2015</a:t>
                      </a:r>
                    </a:p>
                  </a:txBody>
                  <a:tcPr marL="28817" marR="28817" marT="14408" marB="144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Section 3.2 – Feedback control in HR and vascular tone equations</a:t>
                      </a:r>
                    </a:p>
                  </a:txBody>
                  <a:tcPr marL="28817" marR="28817" marT="14408" marB="144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6010459"/>
                  </a:ext>
                </a:extLst>
              </a:tr>
              <a:tr h="452325">
                <a:tc>
                  <a:txBody>
                    <a:bodyPr/>
                    <a:lstStyle/>
                    <a:p>
                      <a:pPr algn="l"/>
                      <a:r>
                        <a:rPr lang="en-US" sz="1200" b="1" dirty="0">
                          <a:latin typeface="Times New Roman" panose="02020603050405020304" pitchFamily="18" charset="0"/>
                          <a:cs typeface="Times New Roman" panose="02020603050405020304" pitchFamily="18" charset="0"/>
                        </a:rPr>
                        <a:t>Wall Stress Range</a:t>
                      </a:r>
                      <a:endParaRPr lang="en-US" sz="1200" dirty="0">
                        <a:latin typeface="Times New Roman" panose="02020603050405020304" pitchFamily="18" charset="0"/>
                        <a:cs typeface="Times New Roman" panose="02020603050405020304" pitchFamily="18" charset="0"/>
                      </a:endParaRPr>
                    </a:p>
                  </a:txBody>
                  <a:tcPr marL="28817" marR="28817" marT="14408" marB="144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a:latin typeface="Times New Roman" panose="02020603050405020304" pitchFamily="18" charset="0"/>
                          <a:cs typeface="Times New Roman" panose="02020603050405020304" pitchFamily="18" charset="0"/>
                        </a:rPr>
                        <a:t>8.5–10.2 kPa</a:t>
                      </a:r>
                    </a:p>
                  </a:txBody>
                  <a:tcPr marL="28817" marR="28817" marT="14408" marB="144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a:latin typeface="Times New Roman" panose="02020603050405020304" pitchFamily="18" charset="0"/>
                          <a:cs typeface="Times New Roman" panose="02020603050405020304" pitchFamily="18" charset="0"/>
                        </a:rPr>
                        <a:t>Validated against cine-MRI strain analysis</a:t>
                      </a:r>
                    </a:p>
                  </a:txBody>
                  <a:tcPr marL="28817" marR="28817" marT="14408" marB="144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a:latin typeface="Times New Roman" panose="02020603050405020304" pitchFamily="18" charset="0"/>
                          <a:cs typeface="Times New Roman" panose="02020603050405020304" pitchFamily="18" charset="0"/>
                        </a:rPr>
                        <a:t>Palau et al., 2019; COMSOL FSI benchmarking</a:t>
                      </a:r>
                    </a:p>
                  </a:txBody>
                  <a:tcPr marL="28817" marR="28817" marT="14408" marB="144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a:latin typeface="Times New Roman" panose="02020603050405020304" pitchFamily="18" charset="0"/>
                          <a:cs typeface="Times New Roman" panose="02020603050405020304" pitchFamily="18" charset="0"/>
                        </a:rPr>
                        <a:t>Section 3.4 – Validation target for mechanical output</a:t>
                      </a:r>
                    </a:p>
                  </a:txBody>
                  <a:tcPr marL="28817" marR="28817" marT="14408" marB="144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91433843"/>
                  </a:ext>
                </a:extLst>
              </a:tr>
              <a:tr h="473004">
                <a:tc>
                  <a:txBody>
                    <a:bodyPr/>
                    <a:lstStyle/>
                    <a:p>
                      <a:pPr algn="l"/>
                      <a:r>
                        <a:rPr lang="en-US" sz="1200" b="1" dirty="0">
                          <a:latin typeface="Times New Roman" panose="02020603050405020304" pitchFamily="18" charset="0"/>
                          <a:cs typeface="Times New Roman" panose="02020603050405020304" pitchFamily="18" charset="0"/>
                        </a:rPr>
                        <a:t>Gravity Loading Values</a:t>
                      </a:r>
                      <a:endParaRPr lang="en-US" sz="1200" dirty="0">
                        <a:latin typeface="Times New Roman" panose="02020603050405020304" pitchFamily="18" charset="0"/>
                        <a:cs typeface="Times New Roman" panose="02020603050405020304" pitchFamily="18" charset="0"/>
                      </a:endParaRPr>
                    </a:p>
                  </a:txBody>
                  <a:tcPr marL="28817" marR="28817" marT="14408" marB="144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nn-NO" sz="1200" dirty="0">
                          <a:latin typeface="Times New Roman" panose="02020603050405020304" pitchFamily="18" charset="0"/>
                          <a:cs typeface="Times New Roman" panose="02020603050405020304" pitchFamily="18" charset="0"/>
                        </a:rPr>
                        <a:t>0 g, 0.38 g, 1 g</a:t>
                      </a:r>
                    </a:p>
                  </a:txBody>
                  <a:tcPr marL="28817" marR="28817" marT="14408" marB="144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Microgravity → Mars → Earth simulations</a:t>
                      </a:r>
                    </a:p>
                  </a:txBody>
                  <a:tcPr marL="28817" marR="28817" marT="14408" marB="144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COMSOL scaling algorithm; Mars analog studies</a:t>
                      </a:r>
                    </a:p>
                  </a:txBody>
                  <a:tcPr marL="28817" marR="28817" marT="14408" marB="144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Section 3.2/3.3 – Applied body force in fluid–structure domain</a:t>
                      </a:r>
                    </a:p>
                  </a:txBody>
                  <a:tcPr marL="28817" marR="28817" marT="14408" marB="144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52560445"/>
                  </a:ext>
                </a:extLst>
              </a:tr>
              <a:tr h="473004">
                <a:tc>
                  <a:txBody>
                    <a:bodyPr/>
                    <a:lstStyle/>
                    <a:p>
                      <a:pPr algn="l"/>
                      <a:r>
                        <a:rPr lang="en-US" sz="1200" b="1" dirty="0">
                          <a:latin typeface="Times New Roman" panose="02020603050405020304" pitchFamily="18" charset="0"/>
                          <a:cs typeface="Times New Roman" panose="02020603050405020304" pitchFamily="18" charset="0"/>
                        </a:rPr>
                        <a:t>Contractility (</a:t>
                      </a:r>
                      <a:r>
                        <a:rPr lang="en-US" sz="1200" b="1" dirty="0" err="1">
                          <a:latin typeface="Times New Roman" panose="02020603050405020304" pitchFamily="18" charset="0"/>
                          <a:cs typeface="Times New Roman" panose="02020603050405020304" pitchFamily="18" charset="0"/>
                        </a:rPr>
                        <a:t>Ees</a:t>
                      </a:r>
                      <a:r>
                        <a:rPr lang="en-US" sz="1200" b="1" dirty="0">
                          <a:latin typeface="Times New Roman" panose="02020603050405020304" pitchFamily="18" charset="0"/>
                          <a:cs typeface="Times New Roman" panose="02020603050405020304" pitchFamily="18" charset="0"/>
                        </a:rPr>
                        <a:t>)</a:t>
                      </a:r>
                      <a:endParaRPr lang="en-US" sz="1200" dirty="0">
                        <a:latin typeface="Times New Roman" panose="02020603050405020304" pitchFamily="18" charset="0"/>
                        <a:cs typeface="Times New Roman" panose="02020603050405020304" pitchFamily="18" charset="0"/>
                      </a:endParaRPr>
                    </a:p>
                  </a:txBody>
                  <a:tcPr marL="28817" marR="28817" marT="14408" marB="144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1.7–2.3 mmHg/mL</a:t>
                      </a:r>
                    </a:p>
                  </a:txBody>
                  <a:tcPr marL="28817" marR="28817" marT="14408" marB="144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End-systolic elastance adjusted per gravity condition</a:t>
                      </a:r>
                    </a:p>
                  </a:txBody>
                  <a:tcPr marL="28817" marR="28817" marT="14408" marB="144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Derived from PV loop slope; analog data</a:t>
                      </a:r>
                    </a:p>
                  </a:txBody>
                  <a:tcPr marL="28817" marR="28817" marT="14408" marB="144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Section 3.4 – LV elastance in pressure–volume coupling</a:t>
                      </a:r>
                    </a:p>
                  </a:txBody>
                  <a:tcPr marL="28817" marR="28817" marT="14408" marB="144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44845794"/>
                  </a:ext>
                </a:extLst>
              </a:tr>
              <a:tr h="500773">
                <a:tc>
                  <a:txBody>
                    <a:bodyPr/>
                    <a:lstStyle/>
                    <a:p>
                      <a:pPr algn="l"/>
                      <a:r>
                        <a:rPr lang="en-US" sz="1200" b="1" dirty="0">
                          <a:latin typeface="Times New Roman" panose="02020603050405020304" pitchFamily="18" charset="0"/>
                          <a:cs typeface="Times New Roman" panose="02020603050405020304" pitchFamily="18" charset="0"/>
                        </a:rPr>
                        <a:t>Blood Density (</a:t>
                      </a:r>
                      <a:r>
                        <a:rPr lang="el-GR" sz="1200" b="1" dirty="0">
                          <a:latin typeface="Times New Roman" panose="02020603050405020304" pitchFamily="18" charset="0"/>
                          <a:cs typeface="Times New Roman" panose="02020603050405020304" pitchFamily="18" charset="0"/>
                        </a:rPr>
                        <a:t>ρ)</a:t>
                      </a:r>
                      <a:endParaRPr lang="el-GR" sz="1200" dirty="0">
                        <a:latin typeface="Times New Roman" panose="02020603050405020304" pitchFamily="18" charset="0"/>
                        <a:cs typeface="Times New Roman" panose="02020603050405020304" pitchFamily="18" charset="0"/>
                      </a:endParaRPr>
                    </a:p>
                  </a:txBody>
                  <a:tcPr marL="28817" marR="28817" marT="14408" marB="144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1056–1060 kg/m³</a:t>
                      </a:r>
                    </a:p>
                  </a:txBody>
                  <a:tcPr marL="28817" marR="28817" marT="14408" marB="144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a:latin typeface="Times New Roman" panose="02020603050405020304" pitchFamily="18" charset="0"/>
                          <a:cs typeface="Times New Roman" panose="02020603050405020304" pitchFamily="18" charset="0"/>
                        </a:rPr>
                        <a:t>Standard physiological property</a:t>
                      </a:r>
                    </a:p>
                  </a:txBody>
                  <a:tcPr marL="28817" marR="28817" marT="14408" marB="144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a:latin typeface="Times New Roman" panose="02020603050405020304" pitchFamily="18" charset="0"/>
                          <a:cs typeface="Times New Roman" panose="02020603050405020304" pitchFamily="18" charset="0"/>
                        </a:rPr>
                        <a:t>Standard hemodynamic references</a:t>
                      </a:r>
                    </a:p>
                  </a:txBody>
                  <a:tcPr marL="28817" marR="28817" marT="14408" marB="144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Section 3.2 – Fluid density in Navier–Stokes solver</a:t>
                      </a:r>
                    </a:p>
                  </a:txBody>
                  <a:tcPr marL="28817" marR="28817" marT="14408" marB="144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30716690"/>
                  </a:ext>
                </a:extLst>
              </a:tr>
              <a:tr h="463137">
                <a:tc>
                  <a:txBody>
                    <a:bodyPr/>
                    <a:lstStyle/>
                    <a:p>
                      <a:pPr algn="l"/>
                      <a:r>
                        <a:rPr lang="en-US" sz="1200" b="1" dirty="0">
                          <a:latin typeface="Times New Roman" panose="02020603050405020304" pitchFamily="18" charset="0"/>
                          <a:cs typeface="Times New Roman" panose="02020603050405020304" pitchFamily="18" charset="0"/>
                        </a:rPr>
                        <a:t>Blood Viscosity (</a:t>
                      </a:r>
                      <a:r>
                        <a:rPr lang="el-GR" sz="1200" b="1" dirty="0">
                          <a:latin typeface="Times New Roman" panose="02020603050405020304" pitchFamily="18" charset="0"/>
                          <a:cs typeface="Times New Roman" panose="02020603050405020304" pitchFamily="18" charset="0"/>
                        </a:rPr>
                        <a:t>μ)</a:t>
                      </a:r>
                      <a:endParaRPr lang="el-GR" sz="1200" dirty="0">
                        <a:latin typeface="Times New Roman" panose="02020603050405020304" pitchFamily="18" charset="0"/>
                        <a:cs typeface="Times New Roman" panose="02020603050405020304" pitchFamily="18" charset="0"/>
                      </a:endParaRPr>
                    </a:p>
                  </a:txBody>
                  <a:tcPr marL="28817" marR="28817" marT="14408" marB="144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a:latin typeface="Times New Roman" panose="02020603050405020304" pitchFamily="18" charset="0"/>
                          <a:cs typeface="Times New Roman" panose="02020603050405020304" pitchFamily="18" charset="0"/>
                        </a:rPr>
                        <a:t>3.2–3.5 mPa·s</a:t>
                      </a:r>
                    </a:p>
                  </a:txBody>
                  <a:tcPr marL="28817" marR="28817" marT="14408" marB="144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a:latin typeface="Times New Roman" panose="02020603050405020304" pitchFamily="18" charset="0"/>
                          <a:cs typeface="Times New Roman" panose="02020603050405020304" pitchFamily="18" charset="0"/>
                        </a:rPr>
                        <a:t>Assumed Newtonian behavior for CFD</a:t>
                      </a:r>
                    </a:p>
                  </a:txBody>
                  <a:tcPr marL="28817" marR="28817" marT="14408" marB="144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a:latin typeface="Times New Roman" panose="02020603050405020304" pitchFamily="18" charset="0"/>
                          <a:cs typeface="Times New Roman" panose="02020603050405020304" pitchFamily="18" charset="0"/>
                        </a:rPr>
                        <a:t>Clinical hemodynamic references</a:t>
                      </a:r>
                    </a:p>
                  </a:txBody>
                  <a:tcPr marL="28817" marR="28817" marT="14408" marB="144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Section 3.2 – Fluid rheology in CFD module</a:t>
                      </a:r>
                    </a:p>
                  </a:txBody>
                  <a:tcPr marL="28817" marR="28817" marT="14408" marB="144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19997117"/>
                  </a:ext>
                </a:extLst>
              </a:tr>
              <a:tr h="556759">
                <a:tc>
                  <a:txBody>
                    <a:bodyPr/>
                    <a:lstStyle/>
                    <a:p>
                      <a:pPr algn="l"/>
                      <a:r>
                        <a:rPr lang="en-US" sz="1200" b="1" dirty="0">
                          <a:latin typeface="Times New Roman" panose="02020603050405020304" pitchFamily="18" charset="0"/>
                          <a:cs typeface="Times New Roman" panose="02020603050405020304" pitchFamily="18" charset="0"/>
                        </a:rPr>
                        <a:t>Systemic Vascular Resistance (SVR)</a:t>
                      </a:r>
                      <a:endParaRPr lang="en-US" sz="1200" dirty="0">
                        <a:latin typeface="Times New Roman" panose="02020603050405020304" pitchFamily="18" charset="0"/>
                        <a:cs typeface="Times New Roman" panose="02020603050405020304" pitchFamily="18" charset="0"/>
                      </a:endParaRPr>
                    </a:p>
                  </a:txBody>
                  <a:tcPr marL="28817" marR="28817" marT="14408" marB="144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15–18 </a:t>
                      </a:r>
                      <a:r>
                        <a:rPr lang="en-US" sz="1200" dirty="0" err="1">
                          <a:latin typeface="Times New Roman" panose="02020603050405020304" pitchFamily="18" charset="0"/>
                          <a:cs typeface="Times New Roman" panose="02020603050405020304" pitchFamily="18" charset="0"/>
                        </a:rPr>
                        <a:t>mmHg·min</a:t>
                      </a:r>
                      <a:r>
                        <a:rPr lang="en-US" sz="1200" dirty="0">
                          <a:latin typeface="Times New Roman" panose="02020603050405020304" pitchFamily="18" charset="0"/>
                          <a:cs typeface="Times New Roman" panose="02020603050405020304" pitchFamily="18" charset="0"/>
                        </a:rPr>
                        <a:t>/L</a:t>
                      </a:r>
                    </a:p>
                  </a:txBody>
                  <a:tcPr marL="28817" marR="28817" marT="14408" marB="144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a:latin typeface="Times New Roman" panose="02020603050405020304" pitchFamily="18" charset="0"/>
                          <a:cs typeface="Times New Roman" panose="02020603050405020304" pitchFamily="18" charset="0"/>
                        </a:rPr>
                        <a:t>Afterload variation with gravity</a:t>
                      </a:r>
                    </a:p>
                  </a:txBody>
                  <a:tcPr marL="28817" marR="28817" marT="14408" marB="144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a:latin typeface="Times New Roman" panose="02020603050405020304" pitchFamily="18" charset="0"/>
                          <a:cs typeface="Times New Roman" panose="02020603050405020304" pitchFamily="18" charset="0"/>
                        </a:rPr>
                        <a:t>Modeled via baroreflex–vascular coupling equations</a:t>
                      </a:r>
                    </a:p>
                  </a:txBody>
                  <a:tcPr marL="28817" marR="28817" marT="14408" marB="144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Section 3.4 – Outflow resistance in circulatory model</a:t>
                      </a:r>
                    </a:p>
                  </a:txBody>
                  <a:tcPr marL="28817" marR="28817" marT="14408" marB="144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02664789"/>
                  </a:ext>
                </a:extLst>
              </a:tr>
            </a:tbl>
          </a:graphicData>
        </a:graphic>
      </p:graphicFrame>
      <p:sp>
        <p:nvSpPr>
          <p:cNvPr id="6" name="TextBox 5">
            <a:extLst>
              <a:ext uri="{FF2B5EF4-FFF2-40B4-BE49-F238E27FC236}">
                <a16:creationId xmlns:a16="http://schemas.microsoft.com/office/drawing/2014/main" id="{4CCE7653-EF54-4EDE-AF01-14F7D6222A60}"/>
              </a:ext>
            </a:extLst>
          </p:cNvPr>
          <p:cNvSpPr txBox="1"/>
          <p:nvPr/>
        </p:nvSpPr>
        <p:spPr>
          <a:xfrm>
            <a:off x="10793513" y="1811103"/>
            <a:ext cx="3755572" cy="2031325"/>
          </a:xfrm>
          <a:prstGeom prst="rect">
            <a:avLst/>
          </a:prstGeom>
          <a:noFill/>
        </p:spPr>
        <p:txBody>
          <a:bodyPr wrap="square">
            <a:spAutoFit/>
          </a:bodyPr>
          <a:lstStyle/>
          <a:p>
            <a:r>
              <a:rPr lang="en-US" dirty="0"/>
              <a:t>Label in your supplementary materials as Table S3 and cross-reference from the main </a:t>
            </a:r>
            <a:r>
              <a:rPr lang="en-US" dirty="0" err="1"/>
              <a:t>text:“Physiological</a:t>
            </a:r>
            <a:r>
              <a:rPr lang="en-US" dirty="0"/>
              <a:t> input parameters and their sources are summarized in Table 1; a full expanded traceability table is provided in Supplementary Table S3.”</a:t>
            </a:r>
          </a:p>
        </p:txBody>
      </p:sp>
    </p:spTree>
    <p:extLst>
      <p:ext uri="{BB962C8B-B14F-4D97-AF65-F5344CB8AC3E}">
        <p14:creationId xmlns:p14="http://schemas.microsoft.com/office/powerpoint/2010/main" val="24376282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69E7C8D-33C1-413A-9F76-86544004F4BE}"/>
              </a:ext>
            </a:extLst>
          </p:cNvPr>
          <p:cNvSpPr txBox="1"/>
          <p:nvPr/>
        </p:nvSpPr>
        <p:spPr>
          <a:xfrm>
            <a:off x="103909" y="163724"/>
            <a:ext cx="11035146" cy="369332"/>
          </a:xfrm>
          <a:prstGeom prst="rect">
            <a:avLst/>
          </a:prstGeom>
          <a:noFill/>
        </p:spPr>
        <p:txBody>
          <a:bodyPr wrap="square">
            <a:spAutoFit/>
          </a:bodyPr>
          <a:lstStyle/>
          <a:p>
            <a:r>
              <a:rPr lang="en-US" dirty="0"/>
              <a:t>Supplementary Table S4. Comparative Mechanical and Hemodynamic Outputs Across Gravity States</a:t>
            </a:r>
          </a:p>
        </p:txBody>
      </p:sp>
      <p:graphicFrame>
        <p:nvGraphicFramePr>
          <p:cNvPr id="7" name="Table 6">
            <a:extLst>
              <a:ext uri="{FF2B5EF4-FFF2-40B4-BE49-F238E27FC236}">
                <a16:creationId xmlns:a16="http://schemas.microsoft.com/office/drawing/2014/main" id="{ECFC6481-7E4F-44A7-88B6-B47348A91C2E}"/>
              </a:ext>
            </a:extLst>
          </p:cNvPr>
          <p:cNvGraphicFramePr>
            <a:graphicFrameLocks noGrp="1"/>
          </p:cNvGraphicFramePr>
          <p:nvPr>
            <p:extLst>
              <p:ext uri="{D42A27DB-BD31-4B8C-83A1-F6EECF244321}">
                <p14:modId xmlns:p14="http://schemas.microsoft.com/office/powerpoint/2010/main" val="1425123677"/>
              </p:ext>
            </p:extLst>
          </p:nvPr>
        </p:nvGraphicFramePr>
        <p:xfrm>
          <a:off x="428355" y="653794"/>
          <a:ext cx="9077154" cy="5032380"/>
        </p:xfrm>
        <a:graphic>
          <a:graphicData uri="http://schemas.openxmlformats.org/drawingml/2006/table">
            <a:tbl>
              <a:tblPr/>
              <a:tblGrid>
                <a:gridCol w="1512859">
                  <a:extLst>
                    <a:ext uri="{9D8B030D-6E8A-4147-A177-3AD203B41FA5}">
                      <a16:colId xmlns:a16="http://schemas.microsoft.com/office/drawing/2014/main" val="2730932960"/>
                    </a:ext>
                  </a:extLst>
                </a:gridCol>
                <a:gridCol w="1512859">
                  <a:extLst>
                    <a:ext uri="{9D8B030D-6E8A-4147-A177-3AD203B41FA5}">
                      <a16:colId xmlns:a16="http://schemas.microsoft.com/office/drawing/2014/main" val="3197704656"/>
                    </a:ext>
                  </a:extLst>
                </a:gridCol>
                <a:gridCol w="1512859">
                  <a:extLst>
                    <a:ext uri="{9D8B030D-6E8A-4147-A177-3AD203B41FA5}">
                      <a16:colId xmlns:a16="http://schemas.microsoft.com/office/drawing/2014/main" val="2519233464"/>
                    </a:ext>
                  </a:extLst>
                </a:gridCol>
                <a:gridCol w="1512859">
                  <a:extLst>
                    <a:ext uri="{9D8B030D-6E8A-4147-A177-3AD203B41FA5}">
                      <a16:colId xmlns:a16="http://schemas.microsoft.com/office/drawing/2014/main" val="993998135"/>
                    </a:ext>
                  </a:extLst>
                </a:gridCol>
                <a:gridCol w="1512859">
                  <a:extLst>
                    <a:ext uri="{9D8B030D-6E8A-4147-A177-3AD203B41FA5}">
                      <a16:colId xmlns:a16="http://schemas.microsoft.com/office/drawing/2014/main" val="4148965892"/>
                    </a:ext>
                  </a:extLst>
                </a:gridCol>
                <a:gridCol w="1512859">
                  <a:extLst>
                    <a:ext uri="{9D8B030D-6E8A-4147-A177-3AD203B41FA5}">
                      <a16:colId xmlns:a16="http://schemas.microsoft.com/office/drawing/2014/main" val="1680990832"/>
                    </a:ext>
                  </a:extLst>
                </a:gridCol>
              </a:tblGrid>
              <a:tr h="320625">
                <a:tc>
                  <a:txBody>
                    <a:bodyPr/>
                    <a:lstStyle/>
                    <a:p>
                      <a:r>
                        <a:rPr lang="en-US" sz="1200" b="1" dirty="0">
                          <a:latin typeface="Times New Roman" panose="02020603050405020304" pitchFamily="18" charset="0"/>
                          <a:cs typeface="Times New Roman" panose="02020603050405020304" pitchFamily="18" charset="0"/>
                        </a:rPr>
                        <a:t>Metric</a:t>
                      </a:r>
                    </a:p>
                  </a:txBody>
                  <a:tcPr marL="45804" marR="45804" marT="22902" marB="229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b="1" dirty="0">
                          <a:latin typeface="Times New Roman" panose="02020603050405020304" pitchFamily="18" charset="0"/>
                          <a:cs typeface="Times New Roman" panose="02020603050405020304" pitchFamily="18" charset="0"/>
                        </a:rPr>
                        <a:t>0G (Microgravity)</a:t>
                      </a:r>
                    </a:p>
                  </a:txBody>
                  <a:tcPr marL="45804" marR="45804" marT="22902" marB="229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b="1" dirty="0">
                          <a:latin typeface="Times New Roman" panose="02020603050405020304" pitchFamily="18" charset="0"/>
                          <a:cs typeface="Times New Roman" panose="02020603050405020304" pitchFamily="18" charset="0"/>
                        </a:rPr>
                        <a:t>1G (Earth)</a:t>
                      </a:r>
                    </a:p>
                  </a:txBody>
                  <a:tcPr marL="45804" marR="45804" marT="22902" marB="229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b="1" dirty="0">
                          <a:latin typeface="Times New Roman" panose="02020603050405020304" pitchFamily="18" charset="0"/>
                          <a:cs typeface="Times New Roman" panose="02020603050405020304" pitchFamily="18" charset="0"/>
                        </a:rPr>
                        <a:t>0.38G (Mars)</a:t>
                      </a:r>
                    </a:p>
                  </a:txBody>
                  <a:tcPr marL="45804" marR="45804" marT="22902" marB="229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b="1" dirty="0">
                          <a:latin typeface="Times New Roman" panose="02020603050405020304" pitchFamily="18" charset="0"/>
                          <a:cs typeface="Times New Roman" panose="02020603050405020304" pitchFamily="18" charset="0"/>
                        </a:rPr>
                        <a:t>% Change (0G vs 1G)</a:t>
                      </a:r>
                    </a:p>
                  </a:txBody>
                  <a:tcPr marL="45804" marR="45804" marT="22902" marB="229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b="1" dirty="0">
                          <a:latin typeface="Times New Roman" panose="02020603050405020304" pitchFamily="18" charset="0"/>
                          <a:cs typeface="Times New Roman" panose="02020603050405020304" pitchFamily="18" charset="0"/>
                        </a:rPr>
                        <a:t>% Change (0.38G vs 1G)</a:t>
                      </a:r>
                    </a:p>
                  </a:txBody>
                  <a:tcPr marL="45804" marR="45804" marT="22902" marB="229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11487662"/>
                  </a:ext>
                </a:extLst>
              </a:tr>
              <a:tr h="320625">
                <a:tc>
                  <a:txBody>
                    <a:bodyPr/>
                    <a:lstStyle/>
                    <a:p>
                      <a:r>
                        <a:rPr lang="en-US" sz="1200" b="1" dirty="0">
                          <a:latin typeface="Times New Roman" panose="02020603050405020304" pitchFamily="18" charset="0"/>
                          <a:cs typeface="Times New Roman" panose="02020603050405020304" pitchFamily="18" charset="0"/>
                        </a:rPr>
                        <a:t>Heart Rate Variability (RMSSD, </a:t>
                      </a:r>
                      <a:r>
                        <a:rPr lang="en-US" sz="1200" b="1" dirty="0" err="1">
                          <a:latin typeface="Times New Roman" panose="02020603050405020304" pitchFamily="18" charset="0"/>
                          <a:cs typeface="Times New Roman" panose="02020603050405020304" pitchFamily="18" charset="0"/>
                        </a:rPr>
                        <a:t>ms</a:t>
                      </a:r>
                      <a:r>
                        <a:rPr lang="en-US" sz="1200" b="1" dirty="0">
                          <a:latin typeface="Times New Roman" panose="02020603050405020304" pitchFamily="18" charset="0"/>
                          <a:cs typeface="Times New Roman" panose="02020603050405020304" pitchFamily="18" charset="0"/>
                        </a:rPr>
                        <a:t>)</a:t>
                      </a:r>
                      <a:endParaRPr lang="en-US" sz="1200" dirty="0">
                        <a:latin typeface="Times New Roman" panose="02020603050405020304" pitchFamily="18" charset="0"/>
                        <a:cs typeface="Times New Roman" panose="02020603050405020304" pitchFamily="18" charset="0"/>
                      </a:endParaRPr>
                    </a:p>
                  </a:txBody>
                  <a:tcPr marL="45804" marR="45804" marT="22902" marB="229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30</a:t>
                      </a:r>
                    </a:p>
                  </a:txBody>
                  <a:tcPr marL="45804" marR="45804" marT="22902" marB="229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42</a:t>
                      </a:r>
                    </a:p>
                  </a:txBody>
                  <a:tcPr marL="45804" marR="45804" marT="22902" marB="229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38</a:t>
                      </a:r>
                    </a:p>
                  </a:txBody>
                  <a:tcPr marL="45804" marR="45804" marT="22902" marB="229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−29%</a:t>
                      </a:r>
                    </a:p>
                  </a:txBody>
                  <a:tcPr marL="45804" marR="45804" marT="22902" marB="229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−10%</a:t>
                      </a:r>
                    </a:p>
                  </a:txBody>
                  <a:tcPr marL="45804" marR="45804" marT="22902" marB="229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625507"/>
                  </a:ext>
                </a:extLst>
              </a:tr>
              <a:tr h="320625">
                <a:tc>
                  <a:txBody>
                    <a:bodyPr/>
                    <a:lstStyle/>
                    <a:p>
                      <a:r>
                        <a:rPr lang="en-US" sz="1200" b="1" dirty="0">
                          <a:latin typeface="Times New Roman" panose="02020603050405020304" pitchFamily="18" charset="0"/>
                          <a:cs typeface="Times New Roman" panose="02020603050405020304" pitchFamily="18" charset="0"/>
                        </a:rPr>
                        <a:t>Stroke Volume (SV, mL)</a:t>
                      </a:r>
                      <a:endParaRPr lang="en-US" sz="1200" dirty="0">
                        <a:latin typeface="Times New Roman" panose="02020603050405020304" pitchFamily="18" charset="0"/>
                        <a:cs typeface="Times New Roman" panose="02020603050405020304" pitchFamily="18" charset="0"/>
                      </a:endParaRPr>
                    </a:p>
                  </a:txBody>
                  <a:tcPr marL="45804" marR="45804" marT="22902" marB="229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62</a:t>
                      </a:r>
                    </a:p>
                  </a:txBody>
                  <a:tcPr marL="45804" marR="45804" marT="22902" marB="229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78</a:t>
                      </a:r>
                    </a:p>
                  </a:txBody>
                  <a:tcPr marL="45804" marR="45804" marT="22902" marB="229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70</a:t>
                      </a:r>
                    </a:p>
                  </a:txBody>
                  <a:tcPr marL="45804" marR="45804" marT="22902" marB="229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−20%</a:t>
                      </a:r>
                    </a:p>
                  </a:txBody>
                  <a:tcPr marL="45804" marR="45804" marT="22902" marB="229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−10%</a:t>
                      </a:r>
                    </a:p>
                  </a:txBody>
                  <a:tcPr marL="45804" marR="45804" marT="22902" marB="229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90601101"/>
                  </a:ext>
                </a:extLst>
              </a:tr>
              <a:tr h="320625">
                <a:tc>
                  <a:txBody>
                    <a:bodyPr/>
                    <a:lstStyle/>
                    <a:p>
                      <a:r>
                        <a:rPr lang="en-US" sz="1200" b="1" dirty="0">
                          <a:latin typeface="Times New Roman" panose="02020603050405020304" pitchFamily="18" charset="0"/>
                          <a:cs typeface="Times New Roman" panose="02020603050405020304" pitchFamily="18" charset="0"/>
                        </a:rPr>
                        <a:t>Cardiac Output (CO, L/min)</a:t>
                      </a:r>
                      <a:endParaRPr lang="en-US" sz="1200" dirty="0">
                        <a:latin typeface="Times New Roman" panose="02020603050405020304" pitchFamily="18" charset="0"/>
                        <a:cs typeface="Times New Roman" panose="02020603050405020304" pitchFamily="18" charset="0"/>
                      </a:endParaRPr>
                    </a:p>
                  </a:txBody>
                  <a:tcPr marL="45804" marR="45804" marT="22902" marB="229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4.4</a:t>
                      </a:r>
                    </a:p>
                  </a:txBody>
                  <a:tcPr marL="45804" marR="45804" marT="22902" marB="229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5.5</a:t>
                      </a:r>
                    </a:p>
                  </a:txBody>
                  <a:tcPr marL="45804" marR="45804" marT="22902" marB="229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5.0</a:t>
                      </a:r>
                    </a:p>
                  </a:txBody>
                  <a:tcPr marL="45804" marR="45804" marT="22902" marB="229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−20%</a:t>
                      </a:r>
                    </a:p>
                  </a:txBody>
                  <a:tcPr marL="45804" marR="45804" marT="22902" marB="229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−9%</a:t>
                      </a:r>
                    </a:p>
                  </a:txBody>
                  <a:tcPr marL="45804" marR="45804" marT="22902" marB="229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12585555"/>
                  </a:ext>
                </a:extLst>
              </a:tr>
              <a:tr h="320625">
                <a:tc>
                  <a:txBody>
                    <a:bodyPr/>
                    <a:lstStyle/>
                    <a:p>
                      <a:r>
                        <a:rPr lang="en-US" sz="1200" b="1" dirty="0">
                          <a:latin typeface="Times New Roman" panose="02020603050405020304" pitchFamily="18" charset="0"/>
                          <a:cs typeface="Times New Roman" panose="02020603050405020304" pitchFamily="18" charset="0"/>
                        </a:rPr>
                        <a:t>Ejection Fraction (EF, %)</a:t>
                      </a:r>
                      <a:endParaRPr lang="en-US" sz="1200" dirty="0">
                        <a:latin typeface="Times New Roman" panose="02020603050405020304" pitchFamily="18" charset="0"/>
                        <a:cs typeface="Times New Roman" panose="02020603050405020304" pitchFamily="18" charset="0"/>
                      </a:endParaRPr>
                    </a:p>
                  </a:txBody>
                  <a:tcPr marL="45804" marR="45804" marT="22902" marB="229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54</a:t>
                      </a:r>
                    </a:p>
                  </a:txBody>
                  <a:tcPr marL="45804" marR="45804" marT="22902" marB="229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64</a:t>
                      </a:r>
                    </a:p>
                  </a:txBody>
                  <a:tcPr marL="45804" marR="45804" marT="22902" marB="229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60</a:t>
                      </a:r>
                    </a:p>
                  </a:txBody>
                  <a:tcPr marL="45804" marR="45804" marT="22902" marB="229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−16%</a:t>
                      </a:r>
                    </a:p>
                  </a:txBody>
                  <a:tcPr marL="45804" marR="45804" marT="22902" marB="229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−6%</a:t>
                      </a:r>
                    </a:p>
                  </a:txBody>
                  <a:tcPr marL="45804" marR="45804" marT="22902" marB="229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32532103"/>
                  </a:ext>
                </a:extLst>
              </a:tr>
              <a:tr h="320625">
                <a:tc>
                  <a:txBody>
                    <a:bodyPr/>
                    <a:lstStyle/>
                    <a:p>
                      <a:r>
                        <a:rPr lang="en-US" sz="1200" b="1" dirty="0">
                          <a:latin typeface="Times New Roman" panose="02020603050405020304" pitchFamily="18" charset="0"/>
                          <a:cs typeface="Times New Roman" panose="02020603050405020304" pitchFamily="18" charset="0"/>
                        </a:rPr>
                        <a:t>Wall Shear Stress (WSS, Pa)</a:t>
                      </a:r>
                      <a:endParaRPr lang="en-US" sz="1200" dirty="0">
                        <a:latin typeface="Times New Roman" panose="02020603050405020304" pitchFamily="18" charset="0"/>
                        <a:cs typeface="Times New Roman" panose="02020603050405020304" pitchFamily="18" charset="0"/>
                      </a:endParaRPr>
                    </a:p>
                  </a:txBody>
                  <a:tcPr marL="45804" marR="45804" marT="22902" marB="229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1.34</a:t>
                      </a:r>
                    </a:p>
                  </a:txBody>
                  <a:tcPr marL="45804" marR="45804" marT="22902" marB="229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1.85</a:t>
                      </a:r>
                    </a:p>
                  </a:txBody>
                  <a:tcPr marL="45804" marR="45804" marT="22902" marB="229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a:latin typeface="Times New Roman" panose="02020603050405020304" pitchFamily="18" charset="0"/>
                          <a:cs typeface="Times New Roman" panose="02020603050405020304" pitchFamily="18" charset="0"/>
                        </a:rPr>
                        <a:t>1.62</a:t>
                      </a:r>
                    </a:p>
                  </a:txBody>
                  <a:tcPr marL="45804" marR="45804" marT="22902" marB="229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−28%</a:t>
                      </a:r>
                    </a:p>
                  </a:txBody>
                  <a:tcPr marL="45804" marR="45804" marT="22902" marB="229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−12%</a:t>
                      </a:r>
                    </a:p>
                  </a:txBody>
                  <a:tcPr marL="45804" marR="45804" marT="22902" marB="229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69446287"/>
                  </a:ext>
                </a:extLst>
              </a:tr>
              <a:tr h="320625">
                <a:tc>
                  <a:txBody>
                    <a:bodyPr/>
                    <a:lstStyle/>
                    <a:p>
                      <a:r>
                        <a:rPr lang="en-US" sz="1200" b="1" dirty="0">
                          <a:latin typeface="Times New Roman" panose="02020603050405020304" pitchFamily="18" charset="0"/>
                          <a:cs typeface="Times New Roman" panose="02020603050405020304" pitchFamily="18" charset="0"/>
                        </a:rPr>
                        <a:t>Fiber Tension (Peak, kPa)</a:t>
                      </a:r>
                      <a:endParaRPr lang="en-US" sz="1200" dirty="0">
                        <a:latin typeface="Times New Roman" panose="02020603050405020304" pitchFamily="18" charset="0"/>
                        <a:cs typeface="Times New Roman" panose="02020603050405020304" pitchFamily="18" charset="0"/>
                      </a:endParaRPr>
                    </a:p>
                  </a:txBody>
                  <a:tcPr marL="45804" marR="45804" marT="22902" marB="229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a:latin typeface="Times New Roman" panose="02020603050405020304" pitchFamily="18" charset="0"/>
                          <a:cs typeface="Times New Roman" panose="02020603050405020304" pitchFamily="18" charset="0"/>
                        </a:rPr>
                        <a:t>8.2</a:t>
                      </a:r>
                    </a:p>
                  </a:txBody>
                  <a:tcPr marL="45804" marR="45804" marT="22902" marB="229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a:latin typeface="Times New Roman" panose="02020603050405020304" pitchFamily="18" charset="0"/>
                          <a:cs typeface="Times New Roman" panose="02020603050405020304" pitchFamily="18" charset="0"/>
                        </a:rPr>
                        <a:t>9.8</a:t>
                      </a:r>
                    </a:p>
                  </a:txBody>
                  <a:tcPr marL="45804" marR="45804" marT="22902" marB="229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9.1</a:t>
                      </a:r>
                    </a:p>
                  </a:txBody>
                  <a:tcPr marL="45804" marR="45804" marT="22902" marB="229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−16%</a:t>
                      </a:r>
                    </a:p>
                  </a:txBody>
                  <a:tcPr marL="45804" marR="45804" marT="22902" marB="229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−7%</a:t>
                      </a:r>
                    </a:p>
                  </a:txBody>
                  <a:tcPr marL="45804" marR="45804" marT="22902" marB="229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18349853"/>
                  </a:ext>
                </a:extLst>
              </a:tr>
              <a:tr h="458036">
                <a:tc>
                  <a:txBody>
                    <a:bodyPr/>
                    <a:lstStyle/>
                    <a:p>
                      <a:r>
                        <a:rPr lang="en-US" sz="1200" b="1" dirty="0">
                          <a:latin typeface="Times New Roman" panose="02020603050405020304" pitchFamily="18" charset="0"/>
                          <a:cs typeface="Times New Roman" panose="02020603050405020304" pitchFamily="18" charset="0"/>
                        </a:rPr>
                        <a:t>End-Diastolic Volume (EDV, mL)</a:t>
                      </a:r>
                      <a:endParaRPr lang="en-US" sz="1200" dirty="0">
                        <a:latin typeface="Times New Roman" panose="02020603050405020304" pitchFamily="18" charset="0"/>
                        <a:cs typeface="Times New Roman" panose="02020603050405020304" pitchFamily="18" charset="0"/>
                      </a:endParaRPr>
                    </a:p>
                  </a:txBody>
                  <a:tcPr marL="45804" marR="45804" marT="22902" marB="229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100</a:t>
                      </a:r>
                    </a:p>
                  </a:txBody>
                  <a:tcPr marL="45804" marR="45804" marT="22902" marB="229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a:latin typeface="Times New Roman" panose="02020603050405020304" pitchFamily="18" charset="0"/>
                          <a:cs typeface="Times New Roman" panose="02020603050405020304" pitchFamily="18" charset="0"/>
                        </a:rPr>
                        <a:t>122</a:t>
                      </a:r>
                    </a:p>
                  </a:txBody>
                  <a:tcPr marL="45804" marR="45804" marT="22902" marB="229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110</a:t>
                      </a:r>
                    </a:p>
                  </a:txBody>
                  <a:tcPr marL="45804" marR="45804" marT="22902" marB="229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−18%</a:t>
                      </a:r>
                    </a:p>
                  </a:txBody>
                  <a:tcPr marL="45804" marR="45804" marT="22902" marB="229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−10%</a:t>
                      </a:r>
                    </a:p>
                  </a:txBody>
                  <a:tcPr marL="45804" marR="45804" marT="22902" marB="229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64285737"/>
                  </a:ext>
                </a:extLst>
              </a:tr>
              <a:tr h="458036">
                <a:tc>
                  <a:txBody>
                    <a:bodyPr/>
                    <a:lstStyle/>
                    <a:p>
                      <a:r>
                        <a:rPr lang="en-US" sz="1200" b="1" dirty="0">
                          <a:latin typeface="Times New Roman" panose="02020603050405020304" pitchFamily="18" charset="0"/>
                          <a:cs typeface="Times New Roman" panose="02020603050405020304" pitchFamily="18" charset="0"/>
                        </a:rPr>
                        <a:t>End-Systolic Volume (ESV, mL)</a:t>
                      </a:r>
                      <a:endParaRPr lang="en-US" sz="1200" dirty="0">
                        <a:latin typeface="Times New Roman" panose="02020603050405020304" pitchFamily="18" charset="0"/>
                        <a:cs typeface="Times New Roman" panose="02020603050405020304" pitchFamily="18" charset="0"/>
                      </a:endParaRPr>
                    </a:p>
                  </a:txBody>
                  <a:tcPr marL="45804" marR="45804" marT="22902" marB="229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46</a:t>
                      </a:r>
                    </a:p>
                  </a:txBody>
                  <a:tcPr marL="45804" marR="45804" marT="22902" marB="229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44</a:t>
                      </a:r>
                    </a:p>
                  </a:txBody>
                  <a:tcPr marL="45804" marR="45804" marT="22902" marB="229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44</a:t>
                      </a:r>
                    </a:p>
                  </a:txBody>
                  <a:tcPr marL="45804" marR="45804" marT="22902" marB="229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+5%</a:t>
                      </a:r>
                    </a:p>
                  </a:txBody>
                  <a:tcPr marL="45804" marR="45804" marT="22902" marB="229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0%</a:t>
                      </a:r>
                    </a:p>
                  </a:txBody>
                  <a:tcPr marL="45804" marR="45804" marT="22902" marB="229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33240001"/>
                  </a:ext>
                </a:extLst>
              </a:tr>
              <a:tr h="458036">
                <a:tc>
                  <a:txBody>
                    <a:bodyPr/>
                    <a:lstStyle/>
                    <a:p>
                      <a:r>
                        <a:rPr lang="en-US" sz="1200" b="1" dirty="0">
                          <a:latin typeface="Times New Roman" panose="02020603050405020304" pitchFamily="18" charset="0"/>
                          <a:cs typeface="Times New Roman" panose="02020603050405020304" pitchFamily="18" charset="0"/>
                        </a:rPr>
                        <a:t>Systemic Vascular Resistance (SVR, </a:t>
                      </a:r>
                      <a:r>
                        <a:rPr lang="en-US" sz="1200" b="1" dirty="0" err="1">
                          <a:latin typeface="Times New Roman" panose="02020603050405020304" pitchFamily="18" charset="0"/>
                          <a:cs typeface="Times New Roman" panose="02020603050405020304" pitchFamily="18" charset="0"/>
                        </a:rPr>
                        <a:t>mmHg·min</a:t>
                      </a:r>
                      <a:r>
                        <a:rPr lang="en-US" sz="1200" b="1" dirty="0">
                          <a:latin typeface="Times New Roman" panose="02020603050405020304" pitchFamily="18" charset="0"/>
                          <a:cs typeface="Times New Roman" panose="02020603050405020304" pitchFamily="18" charset="0"/>
                        </a:rPr>
                        <a:t>/L)</a:t>
                      </a:r>
                      <a:endParaRPr lang="en-US" sz="1200" dirty="0">
                        <a:latin typeface="Times New Roman" panose="02020603050405020304" pitchFamily="18" charset="0"/>
                        <a:cs typeface="Times New Roman" panose="02020603050405020304" pitchFamily="18" charset="0"/>
                      </a:endParaRPr>
                    </a:p>
                  </a:txBody>
                  <a:tcPr marL="45804" marR="45804" marT="22902" marB="229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15.0</a:t>
                      </a:r>
                    </a:p>
                  </a:txBody>
                  <a:tcPr marL="45804" marR="45804" marT="22902" marB="229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16.2</a:t>
                      </a:r>
                    </a:p>
                  </a:txBody>
                  <a:tcPr marL="45804" marR="45804" marT="22902" marB="229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15.6</a:t>
                      </a:r>
                    </a:p>
                  </a:txBody>
                  <a:tcPr marL="45804" marR="45804" marT="22902" marB="229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−7%</a:t>
                      </a:r>
                    </a:p>
                  </a:txBody>
                  <a:tcPr marL="45804" marR="45804" marT="22902" marB="229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−4%</a:t>
                      </a:r>
                    </a:p>
                  </a:txBody>
                  <a:tcPr marL="45804" marR="45804" marT="22902" marB="229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18749756"/>
                  </a:ext>
                </a:extLst>
              </a:tr>
              <a:tr h="458036">
                <a:tc>
                  <a:txBody>
                    <a:bodyPr/>
                    <a:lstStyle/>
                    <a:p>
                      <a:r>
                        <a:rPr lang="en-US" sz="1200" b="1" dirty="0">
                          <a:latin typeface="Times New Roman" panose="02020603050405020304" pitchFamily="18" charset="0"/>
                          <a:cs typeface="Times New Roman" panose="02020603050405020304" pitchFamily="18" charset="0"/>
                        </a:rPr>
                        <a:t>Peak LV Pressure (mmHg)</a:t>
                      </a:r>
                      <a:endParaRPr lang="en-US" sz="1200" dirty="0">
                        <a:latin typeface="Times New Roman" panose="02020603050405020304" pitchFamily="18" charset="0"/>
                        <a:cs typeface="Times New Roman" panose="02020603050405020304" pitchFamily="18" charset="0"/>
                      </a:endParaRPr>
                    </a:p>
                  </a:txBody>
                  <a:tcPr marL="45804" marR="45804" marT="22902" marB="229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107</a:t>
                      </a:r>
                    </a:p>
                  </a:txBody>
                  <a:tcPr marL="45804" marR="45804" marT="22902" marB="229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a:latin typeface="Times New Roman" panose="02020603050405020304" pitchFamily="18" charset="0"/>
                          <a:cs typeface="Times New Roman" panose="02020603050405020304" pitchFamily="18" charset="0"/>
                        </a:rPr>
                        <a:t>118</a:t>
                      </a:r>
                    </a:p>
                  </a:txBody>
                  <a:tcPr marL="45804" marR="45804" marT="22902" marB="229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a:latin typeface="Times New Roman" panose="02020603050405020304" pitchFamily="18" charset="0"/>
                          <a:cs typeface="Times New Roman" panose="02020603050405020304" pitchFamily="18" charset="0"/>
                        </a:rPr>
                        <a:t>114</a:t>
                      </a:r>
                    </a:p>
                  </a:txBody>
                  <a:tcPr marL="45804" marR="45804" marT="22902" marB="229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−9%</a:t>
                      </a:r>
                    </a:p>
                  </a:txBody>
                  <a:tcPr marL="45804" marR="45804" marT="22902" marB="229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−3%</a:t>
                      </a:r>
                    </a:p>
                  </a:txBody>
                  <a:tcPr marL="45804" marR="45804" marT="22902" marB="229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49474627"/>
                  </a:ext>
                </a:extLst>
              </a:tr>
            </a:tbl>
          </a:graphicData>
        </a:graphic>
      </p:graphicFrame>
    </p:spTree>
    <p:extLst>
      <p:ext uri="{BB962C8B-B14F-4D97-AF65-F5344CB8AC3E}">
        <p14:creationId xmlns:p14="http://schemas.microsoft.com/office/powerpoint/2010/main" val="13251352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2E05668-A219-44D8-B38E-DEE2D0C20939}"/>
              </a:ext>
            </a:extLst>
          </p:cNvPr>
          <p:cNvSpPr txBox="1"/>
          <p:nvPr/>
        </p:nvSpPr>
        <p:spPr>
          <a:xfrm>
            <a:off x="0" y="365603"/>
            <a:ext cx="10845140" cy="369332"/>
          </a:xfrm>
          <a:prstGeom prst="rect">
            <a:avLst/>
          </a:prstGeom>
          <a:noFill/>
        </p:spPr>
        <p:txBody>
          <a:bodyPr wrap="square">
            <a:spAutoFit/>
          </a:bodyPr>
          <a:lstStyle/>
          <a:p>
            <a:r>
              <a:rPr lang="en-US" dirty="0"/>
              <a:t>Supplementary Table S5. Extended Remodeling Indices Over Time During Continuous Microgravity Exposure (0G)</a:t>
            </a:r>
          </a:p>
        </p:txBody>
      </p:sp>
      <p:graphicFrame>
        <p:nvGraphicFramePr>
          <p:cNvPr id="4" name="Table 3">
            <a:extLst>
              <a:ext uri="{FF2B5EF4-FFF2-40B4-BE49-F238E27FC236}">
                <a16:creationId xmlns:a16="http://schemas.microsoft.com/office/drawing/2014/main" id="{8C789CEE-C8E0-4E66-835A-101D0F3F0247}"/>
              </a:ext>
            </a:extLst>
          </p:cNvPr>
          <p:cNvGraphicFramePr>
            <a:graphicFrameLocks noGrp="1"/>
          </p:cNvGraphicFramePr>
          <p:nvPr>
            <p:extLst>
              <p:ext uri="{D42A27DB-BD31-4B8C-83A1-F6EECF244321}">
                <p14:modId xmlns:p14="http://schemas.microsoft.com/office/powerpoint/2010/main" val="1815777599"/>
              </p:ext>
            </p:extLst>
          </p:nvPr>
        </p:nvGraphicFramePr>
        <p:xfrm>
          <a:off x="254808" y="1027487"/>
          <a:ext cx="8218632" cy="4351338"/>
        </p:xfrm>
        <a:graphic>
          <a:graphicData uri="http://schemas.openxmlformats.org/drawingml/2006/table">
            <a:tbl>
              <a:tblPr/>
              <a:tblGrid>
                <a:gridCol w="1027329">
                  <a:extLst>
                    <a:ext uri="{9D8B030D-6E8A-4147-A177-3AD203B41FA5}">
                      <a16:colId xmlns:a16="http://schemas.microsoft.com/office/drawing/2014/main" val="3206618438"/>
                    </a:ext>
                  </a:extLst>
                </a:gridCol>
                <a:gridCol w="1027329">
                  <a:extLst>
                    <a:ext uri="{9D8B030D-6E8A-4147-A177-3AD203B41FA5}">
                      <a16:colId xmlns:a16="http://schemas.microsoft.com/office/drawing/2014/main" val="1074417213"/>
                    </a:ext>
                  </a:extLst>
                </a:gridCol>
                <a:gridCol w="1027329">
                  <a:extLst>
                    <a:ext uri="{9D8B030D-6E8A-4147-A177-3AD203B41FA5}">
                      <a16:colId xmlns:a16="http://schemas.microsoft.com/office/drawing/2014/main" val="769310344"/>
                    </a:ext>
                  </a:extLst>
                </a:gridCol>
                <a:gridCol w="1027329">
                  <a:extLst>
                    <a:ext uri="{9D8B030D-6E8A-4147-A177-3AD203B41FA5}">
                      <a16:colId xmlns:a16="http://schemas.microsoft.com/office/drawing/2014/main" val="1102544214"/>
                    </a:ext>
                  </a:extLst>
                </a:gridCol>
                <a:gridCol w="1027329">
                  <a:extLst>
                    <a:ext uri="{9D8B030D-6E8A-4147-A177-3AD203B41FA5}">
                      <a16:colId xmlns:a16="http://schemas.microsoft.com/office/drawing/2014/main" val="3492938435"/>
                    </a:ext>
                  </a:extLst>
                </a:gridCol>
                <a:gridCol w="1027329">
                  <a:extLst>
                    <a:ext uri="{9D8B030D-6E8A-4147-A177-3AD203B41FA5}">
                      <a16:colId xmlns:a16="http://schemas.microsoft.com/office/drawing/2014/main" val="3019008332"/>
                    </a:ext>
                  </a:extLst>
                </a:gridCol>
                <a:gridCol w="1027329">
                  <a:extLst>
                    <a:ext uri="{9D8B030D-6E8A-4147-A177-3AD203B41FA5}">
                      <a16:colId xmlns:a16="http://schemas.microsoft.com/office/drawing/2014/main" val="4250309528"/>
                    </a:ext>
                  </a:extLst>
                </a:gridCol>
                <a:gridCol w="1027329">
                  <a:extLst>
                    <a:ext uri="{9D8B030D-6E8A-4147-A177-3AD203B41FA5}">
                      <a16:colId xmlns:a16="http://schemas.microsoft.com/office/drawing/2014/main" val="33956523"/>
                    </a:ext>
                  </a:extLst>
                </a:gridCol>
              </a:tblGrid>
              <a:tr h="836796">
                <a:tc>
                  <a:txBody>
                    <a:bodyPr/>
                    <a:lstStyle/>
                    <a:p>
                      <a:r>
                        <a:rPr lang="en-US" sz="1200" b="1" dirty="0">
                          <a:latin typeface="Times New Roman" panose="02020603050405020304" pitchFamily="18" charset="0"/>
                          <a:cs typeface="Times New Roman" panose="02020603050405020304" pitchFamily="18" charset="0"/>
                        </a:rPr>
                        <a:t>Timepoint</a:t>
                      </a:r>
                    </a:p>
                  </a:txBody>
                  <a:tcPr marL="83680" marR="83680" marT="41840" marB="418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1" dirty="0">
                          <a:latin typeface="Times New Roman" panose="02020603050405020304" pitchFamily="18" charset="0"/>
                          <a:cs typeface="Times New Roman" panose="02020603050405020304" pitchFamily="18" charset="0"/>
                        </a:rPr>
                        <a:t>LV Mass (g)</a:t>
                      </a:r>
                    </a:p>
                  </a:txBody>
                  <a:tcPr marL="83680" marR="83680" marT="41840" marB="418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b="1" dirty="0">
                          <a:latin typeface="Times New Roman" panose="02020603050405020304" pitchFamily="18" charset="0"/>
                          <a:cs typeface="Times New Roman" panose="02020603050405020304" pitchFamily="18" charset="0"/>
                        </a:rPr>
                        <a:t>Ejection Fraction (%)</a:t>
                      </a:r>
                    </a:p>
                  </a:txBody>
                  <a:tcPr marL="83680" marR="83680" marT="41840" marB="418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1" dirty="0">
                          <a:latin typeface="Times New Roman" panose="02020603050405020304" pitchFamily="18" charset="0"/>
                          <a:cs typeface="Times New Roman" panose="02020603050405020304" pitchFamily="18" charset="0"/>
                        </a:rPr>
                        <a:t>Wall Thickness (mm)</a:t>
                      </a:r>
                    </a:p>
                  </a:txBody>
                  <a:tcPr marL="83680" marR="83680" marT="41840" marB="418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1" dirty="0">
                          <a:latin typeface="Times New Roman" panose="02020603050405020304" pitchFamily="18" charset="0"/>
                          <a:cs typeface="Times New Roman" panose="02020603050405020304" pitchFamily="18" charset="0"/>
                        </a:rPr>
                        <a:t>Circumferential Strain (%)</a:t>
                      </a:r>
                    </a:p>
                  </a:txBody>
                  <a:tcPr marL="83680" marR="83680" marT="41840" marB="418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1" dirty="0">
                          <a:latin typeface="Times New Roman" panose="02020603050405020304" pitchFamily="18" charset="0"/>
                          <a:cs typeface="Times New Roman" panose="02020603050405020304" pitchFamily="18" charset="0"/>
                        </a:rPr>
                        <a:t>EDV (mL)</a:t>
                      </a:r>
                    </a:p>
                  </a:txBody>
                  <a:tcPr marL="83680" marR="83680" marT="41840" marB="418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1" dirty="0">
                          <a:latin typeface="Times New Roman" panose="02020603050405020304" pitchFamily="18" charset="0"/>
                          <a:cs typeface="Times New Roman" panose="02020603050405020304" pitchFamily="18" charset="0"/>
                        </a:rPr>
                        <a:t>ESV (mL)</a:t>
                      </a:r>
                    </a:p>
                  </a:txBody>
                  <a:tcPr marL="83680" marR="83680" marT="41840" marB="418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1" dirty="0">
                          <a:latin typeface="Times New Roman" panose="02020603050405020304" pitchFamily="18" charset="0"/>
                          <a:cs typeface="Times New Roman" panose="02020603050405020304" pitchFamily="18" charset="0"/>
                        </a:rPr>
                        <a:t>Global Longitudinal Strain (%)</a:t>
                      </a:r>
                    </a:p>
                  </a:txBody>
                  <a:tcPr marL="83680" marR="83680" marT="41840" marB="418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32841809"/>
                  </a:ext>
                </a:extLst>
              </a:tr>
              <a:tr h="585757">
                <a:tc>
                  <a:txBody>
                    <a:bodyPr/>
                    <a:lstStyle/>
                    <a:p>
                      <a:r>
                        <a:rPr lang="en-US" sz="1200">
                          <a:latin typeface="Times New Roman" panose="02020603050405020304" pitchFamily="18" charset="0"/>
                          <a:cs typeface="Times New Roman" panose="02020603050405020304" pitchFamily="18" charset="0"/>
                        </a:rPr>
                        <a:t>Baseline (1G)</a:t>
                      </a:r>
                    </a:p>
                  </a:txBody>
                  <a:tcPr marL="83680" marR="83680" marT="41840" marB="418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150</a:t>
                      </a:r>
                    </a:p>
                  </a:txBody>
                  <a:tcPr marL="83680" marR="83680" marT="41840" marB="418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64</a:t>
                      </a:r>
                    </a:p>
                  </a:txBody>
                  <a:tcPr marL="83680" marR="83680" marT="41840" marB="418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10.2</a:t>
                      </a:r>
                    </a:p>
                  </a:txBody>
                  <a:tcPr marL="83680" marR="83680" marT="41840" marB="418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−22.3</a:t>
                      </a:r>
                    </a:p>
                  </a:txBody>
                  <a:tcPr marL="83680" marR="83680" marT="41840" marB="418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a:latin typeface="Times New Roman" panose="02020603050405020304" pitchFamily="18" charset="0"/>
                          <a:cs typeface="Times New Roman" panose="02020603050405020304" pitchFamily="18" charset="0"/>
                        </a:rPr>
                        <a:t>122</a:t>
                      </a:r>
                    </a:p>
                  </a:txBody>
                  <a:tcPr marL="83680" marR="83680" marT="41840" marB="418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44</a:t>
                      </a:r>
                    </a:p>
                  </a:txBody>
                  <a:tcPr marL="83680" marR="83680" marT="41840" marB="418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−18.5</a:t>
                      </a:r>
                    </a:p>
                  </a:txBody>
                  <a:tcPr marL="83680" marR="83680" marT="41840" marB="418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35405242"/>
                  </a:ext>
                </a:extLst>
              </a:tr>
              <a:tr h="585757">
                <a:tc>
                  <a:txBody>
                    <a:bodyPr/>
                    <a:lstStyle/>
                    <a:p>
                      <a:r>
                        <a:rPr lang="en-US" sz="1200">
                          <a:latin typeface="Times New Roman" panose="02020603050405020304" pitchFamily="18" charset="0"/>
                          <a:cs typeface="Times New Roman" panose="02020603050405020304" pitchFamily="18" charset="0"/>
                        </a:rPr>
                        <a:t>1 Month (0G)</a:t>
                      </a:r>
                    </a:p>
                  </a:txBody>
                  <a:tcPr marL="83680" marR="83680" marT="41840" marB="418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146</a:t>
                      </a:r>
                    </a:p>
                  </a:txBody>
                  <a:tcPr marL="83680" marR="83680" marT="41840" marB="418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62</a:t>
                      </a:r>
                    </a:p>
                  </a:txBody>
                  <a:tcPr marL="83680" marR="83680" marT="41840" marB="418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10.0</a:t>
                      </a:r>
                    </a:p>
                  </a:txBody>
                  <a:tcPr marL="83680" marR="83680" marT="41840" marB="418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−21.5</a:t>
                      </a:r>
                    </a:p>
                  </a:txBody>
                  <a:tcPr marL="83680" marR="83680" marT="41840" marB="418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a:latin typeface="Times New Roman" panose="02020603050405020304" pitchFamily="18" charset="0"/>
                          <a:cs typeface="Times New Roman" panose="02020603050405020304" pitchFamily="18" charset="0"/>
                        </a:rPr>
                        <a:t>118</a:t>
                      </a:r>
                    </a:p>
                  </a:txBody>
                  <a:tcPr marL="83680" marR="83680" marT="41840" marB="418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a:latin typeface="Times New Roman" panose="02020603050405020304" pitchFamily="18" charset="0"/>
                          <a:cs typeface="Times New Roman" panose="02020603050405020304" pitchFamily="18" charset="0"/>
                        </a:rPr>
                        <a:t>45</a:t>
                      </a:r>
                    </a:p>
                  </a:txBody>
                  <a:tcPr marL="83680" marR="83680" marT="41840" marB="418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−17.8</a:t>
                      </a:r>
                    </a:p>
                  </a:txBody>
                  <a:tcPr marL="83680" marR="83680" marT="41840" marB="418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68259595"/>
                  </a:ext>
                </a:extLst>
              </a:tr>
              <a:tr h="585757">
                <a:tc>
                  <a:txBody>
                    <a:bodyPr/>
                    <a:lstStyle/>
                    <a:p>
                      <a:r>
                        <a:rPr lang="en-US" sz="1200">
                          <a:latin typeface="Times New Roman" panose="02020603050405020304" pitchFamily="18" charset="0"/>
                          <a:cs typeface="Times New Roman" panose="02020603050405020304" pitchFamily="18" charset="0"/>
                        </a:rPr>
                        <a:t>3 Months (0G)</a:t>
                      </a:r>
                    </a:p>
                  </a:txBody>
                  <a:tcPr marL="83680" marR="83680" marT="41840" marB="418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140</a:t>
                      </a:r>
                    </a:p>
                  </a:txBody>
                  <a:tcPr marL="83680" marR="83680" marT="41840" marB="418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59</a:t>
                      </a:r>
                    </a:p>
                  </a:txBody>
                  <a:tcPr marL="83680" marR="83680" marT="41840" marB="418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9.7</a:t>
                      </a:r>
                    </a:p>
                  </a:txBody>
                  <a:tcPr marL="83680" marR="83680" marT="41840" marB="418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−20.7</a:t>
                      </a:r>
                    </a:p>
                  </a:txBody>
                  <a:tcPr marL="83680" marR="83680" marT="41840" marB="418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116</a:t>
                      </a:r>
                    </a:p>
                  </a:txBody>
                  <a:tcPr marL="83680" marR="83680" marT="41840" marB="418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47</a:t>
                      </a:r>
                    </a:p>
                  </a:txBody>
                  <a:tcPr marL="83680" marR="83680" marT="41840" marB="418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−16.9</a:t>
                      </a:r>
                    </a:p>
                  </a:txBody>
                  <a:tcPr marL="83680" marR="83680" marT="41840" marB="418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96604138"/>
                  </a:ext>
                </a:extLst>
              </a:tr>
              <a:tr h="585757">
                <a:tc>
                  <a:txBody>
                    <a:bodyPr/>
                    <a:lstStyle/>
                    <a:p>
                      <a:r>
                        <a:rPr lang="en-US" sz="1200">
                          <a:latin typeface="Times New Roman" panose="02020603050405020304" pitchFamily="18" charset="0"/>
                          <a:cs typeface="Times New Roman" panose="02020603050405020304" pitchFamily="18" charset="0"/>
                        </a:rPr>
                        <a:t>6 Months (0G)</a:t>
                      </a:r>
                    </a:p>
                  </a:txBody>
                  <a:tcPr marL="83680" marR="83680" marT="41840" marB="418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135</a:t>
                      </a:r>
                    </a:p>
                  </a:txBody>
                  <a:tcPr marL="83680" marR="83680" marT="41840" marB="418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57</a:t>
                      </a:r>
                    </a:p>
                  </a:txBody>
                  <a:tcPr marL="83680" marR="83680" marT="41840" marB="418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9.4</a:t>
                      </a:r>
                    </a:p>
                  </a:txBody>
                  <a:tcPr marL="83680" marR="83680" marT="41840" marB="418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−19.6</a:t>
                      </a:r>
                    </a:p>
                  </a:txBody>
                  <a:tcPr marL="83680" marR="83680" marT="41840" marB="418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114</a:t>
                      </a:r>
                    </a:p>
                  </a:txBody>
                  <a:tcPr marL="83680" marR="83680" marT="41840" marB="418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49</a:t>
                      </a:r>
                    </a:p>
                  </a:txBody>
                  <a:tcPr marL="83680" marR="83680" marT="41840" marB="418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−15.8</a:t>
                      </a:r>
                    </a:p>
                  </a:txBody>
                  <a:tcPr marL="83680" marR="83680" marT="41840" marB="418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9005854"/>
                  </a:ext>
                </a:extLst>
              </a:tr>
              <a:tr h="585757">
                <a:tc>
                  <a:txBody>
                    <a:bodyPr/>
                    <a:lstStyle/>
                    <a:p>
                      <a:r>
                        <a:rPr lang="en-US" sz="1200">
                          <a:latin typeface="Times New Roman" panose="02020603050405020304" pitchFamily="18" charset="0"/>
                          <a:cs typeface="Times New Roman" panose="02020603050405020304" pitchFamily="18" charset="0"/>
                        </a:rPr>
                        <a:t>9 Months (0G)</a:t>
                      </a:r>
                    </a:p>
                  </a:txBody>
                  <a:tcPr marL="83680" marR="83680" marT="41840" marB="418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132</a:t>
                      </a:r>
                    </a:p>
                  </a:txBody>
                  <a:tcPr marL="83680" marR="83680" marT="41840" marB="418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56</a:t>
                      </a:r>
                    </a:p>
                  </a:txBody>
                  <a:tcPr marL="83680" marR="83680" marT="41840" marB="418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9.3</a:t>
                      </a:r>
                    </a:p>
                  </a:txBody>
                  <a:tcPr marL="83680" marR="83680" marT="41840" marB="418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−19.0</a:t>
                      </a:r>
                    </a:p>
                  </a:txBody>
                  <a:tcPr marL="83680" marR="83680" marT="41840" marB="418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113</a:t>
                      </a:r>
                    </a:p>
                  </a:txBody>
                  <a:tcPr marL="83680" marR="83680" marT="41840" marB="418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50</a:t>
                      </a:r>
                    </a:p>
                  </a:txBody>
                  <a:tcPr marL="83680" marR="83680" marT="41840" marB="418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−15.2</a:t>
                      </a:r>
                    </a:p>
                  </a:txBody>
                  <a:tcPr marL="83680" marR="83680" marT="41840" marB="418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54646282"/>
                  </a:ext>
                </a:extLst>
              </a:tr>
              <a:tr h="585757">
                <a:tc>
                  <a:txBody>
                    <a:bodyPr/>
                    <a:lstStyle/>
                    <a:p>
                      <a:r>
                        <a:rPr lang="en-US" sz="1200">
                          <a:latin typeface="Times New Roman" panose="02020603050405020304" pitchFamily="18" charset="0"/>
                          <a:cs typeface="Times New Roman" panose="02020603050405020304" pitchFamily="18" charset="0"/>
                        </a:rPr>
                        <a:t>12 Months (0G)</a:t>
                      </a:r>
                    </a:p>
                  </a:txBody>
                  <a:tcPr marL="83680" marR="83680" marT="41840" marB="418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130</a:t>
                      </a:r>
                    </a:p>
                  </a:txBody>
                  <a:tcPr marL="83680" marR="83680" marT="41840" marB="418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55</a:t>
                      </a:r>
                    </a:p>
                  </a:txBody>
                  <a:tcPr marL="83680" marR="83680" marT="41840" marB="418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9.1</a:t>
                      </a:r>
                    </a:p>
                  </a:txBody>
                  <a:tcPr marL="83680" marR="83680" marT="41840" marB="418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−18.4</a:t>
                      </a:r>
                    </a:p>
                  </a:txBody>
                  <a:tcPr marL="83680" marR="83680" marT="41840" marB="418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112</a:t>
                      </a:r>
                    </a:p>
                  </a:txBody>
                  <a:tcPr marL="83680" marR="83680" marT="41840" marB="418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50</a:t>
                      </a:r>
                    </a:p>
                  </a:txBody>
                  <a:tcPr marL="83680" marR="83680" marT="41840" marB="418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Times New Roman" panose="02020603050405020304" pitchFamily="18" charset="0"/>
                          <a:cs typeface="Times New Roman" panose="02020603050405020304" pitchFamily="18" charset="0"/>
                        </a:rPr>
                        <a:t>−14.6</a:t>
                      </a:r>
                    </a:p>
                  </a:txBody>
                  <a:tcPr marL="83680" marR="83680" marT="41840" marB="418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89700941"/>
                  </a:ext>
                </a:extLst>
              </a:tr>
            </a:tbl>
          </a:graphicData>
        </a:graphic>
      </p:graphicFrame>
      <p:sp>
        <p:nvSpPr>
          <p:cNvPr id="6" name="TextBox 5">
            <a:extLst>
              <a:ext uri="{FF2B5EF4-FFF2-40B4-BE49-F238E27FC236}">
                <a16:creationId xmlns:a16="http://schemas.microsoft.com/office/drawing/2014/main" id="{8D5C2291-BF90-401A-81B1-46E641BF66DE}"/>
              </a:ext>
            </a:extLst>
          </p:cNvPr>
          <p:cNvSpPr txBox="1"/>
          <p:nvPr/>
        </p:nvSpPr>
        <p:spPr>
          <a:xfrm>
            <a:off x="9059388" y="909440"/>
            <a:ext cx="3571504" cy="5355312"/>
          </a:xfrm>
          <a:prstGeom prst="rect">
            <a:avLst/>
          </a:prstGeom>
          <a:noFill/>
        </p:spPr>
        <p:txBody>
          <a:bodyPr wrap="square">
            <a:spAutoFit/>
          </a:bodyPr>
          <a:lstStyle/>
          <a:p>
            <a:r>
              <a:rPr lang="en-US" b="1" dirty="0"/>
              <a:t>Legend:</a:t>
            </a:r>
            <a:br>
              <a:rPr lang="en-US" dirty="0"/>
            </a:br>
            <a:r>
              <a:rPr lang="en-US" i="1" dirty="0"/>
              <a:t>Remodeling indices were derived from the cardiac digital twin structural module under continuous microgravity (0G) exposure. LV mass was computed from myocardial tissue density and chamber geometry. Wall thickness was measured at the mid-ventricular septum. Global longitudinal and circumferential strain values are from 3D strain mapping. Ejection fraction (EF) was calculated from EDV and ESV. Negative strain values indicate shortening. Data extend beyond the main text figure (baseline, 3m, 12m) to include intermediate timepoints (1m, 6m, 9m) for full temporal resolution.</a:t>
            </a:r>
            <a:endParaRPr lang="en-US" dirty="0"/>
          </a:p>
        </p:txBody>
      </p:sp>
    </p:spTree>
    <p:extLst>
      <p:ext uri="{BB962C8B-B14F-4D97-AF65-F5344CB8AC3E}">
        <p14:creationId xmlns:p14="http://schemas.microsoft.com/office/powerpoint/2010/main" val="31186556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1717</TotalTime>
  <Words>1680</Words>
  <Application>Microsoft Office PowerPoint</Application>
  <PresentationFormat>Widescreen</PresentationFormat>
  <Paragraphs>283</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c:creator>
  <cp:lastModifiedBy>A</cp:lastModifiedBy>
  <cp:revision>91</cp:revision>
  <dcterms:created xsi:type="dcterms:W3CDTF">2025-08-12T17:30:54Z</dcterms:created>
  <dcterms:modified xsi:type="dcterms:W3CDTF">2025-09-07T17:42:02Z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name="NXPowerLiteLastOptimized" pid="2">
    <vt:lpwstr>497499</vt:lpwstr>
  </property>
  <property fmtid="{D5CDD505-2E9C-101B-9397-08002B2CF9AE}" name="NXPowerLiteSettings" pid="3">
    <vt:lpwstr>F7000400038000</vt:lpwstr>
  </property>
  <property fmtid="{D5CDD505-2E9C-101B-9397-08002B2CF9AE}" name="NXPowerLiteVersion" pid="4">
    <vt:lpwstr>S10.9.0</vt:lpwstr>
  </property>
</Properties>
</file>