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116" r:id="rId2"/>
    <p:sldId id="3115" r:id="rId3"/>
    <p:sldId id="3102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61"/>
    <p:restoredTop sz="95761"/>
  </p:normalViewPr>
  <p:slideViewPr>
    <p:cSldViewPr snapToGrid="0" snapToObjects="1">
      <p:cViewPr varScale="1">
        <p:scale>
          <a:sx n="110" d="100"/>
          <a:sy n="110" d="100"/>
        </p:scale>
        <p:origin x="6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DD8A1-6DA6-584C-BB62-0FEBCFF14351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CB0B5-C471-354A-A978-8B541FF389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267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02A8CC-4467-CF44-A64D-2C37B02D3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2DC5937-1BDB-214A-9348-BB0C80AA9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F96019-88DA-9D40-9BF7-3E9DFDE0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3C9710-1158-194B-BD22-62B077861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1273F7-A58A-274E-BBA1-3BD6B8C9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96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285891-0215-B542-B946-5AA2CB0BE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20AD578-0B40-3242-9324-9E920FE98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3C57CE-B533-D545-858F-BDE4E98ED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9D1F5A-9BE0-D54E-A253-CECCD9F88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4F45E0-CB3E-044C-855D-10782EB82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26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307E67-1207-1340-8795-47FC4BC13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AC17ED6-0DB6-7547-B097-65B784C8B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690193-6384-F24C-B154-E58C0BF7F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E1DECF-3F8B-B84B-90F2-7E469EBA7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A1D882-67F9-FA4F-B209-6CE8C6E2D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102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4BB4DF-6EF4-3041-A0C5-F76AD69E0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B532C17-F3A1-854B-9997-B3F75A23C4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73B7A59-5480-D049-99CB-F7046B12B4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C18F8EE-D405-A449-A3EB-F4C1FF1FD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0EFE5E-CF34-7A4A-AFB9-96A8619FA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5D580EC-13E3-104D-A7E6-04EFB6A0C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384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E6289F-0B71-EA46-975A-B9A0D1E41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560D12-B3C7-8641-913D-5FFEE2829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67E703B-6BC7-BB43-9E69-257BDB8E64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851E8BD-B702-9348-BAFF-327A54D4D0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DEB4BDD-10F6-B240-B186-B5108445E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AF9AF6B-13DF-4940-8E52-4ED064A1A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29E0D8E-247B-1045-8AB8-270D1E35B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064347-795A-C742-A7CB-8D0FCBD41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09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9C3E5B-1FF6-7D4C-A840-1B0BC7F6F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ADC02EB-E81A-544F-8F71-3D394D94F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DC5C8D3-91A3-2147-98BD-3F457F9D4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08992A2-56AE-9648-8D36-07D7ED05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59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D20A726-37D6-0741-8ED0-FA90E5CD8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A44EC72-4535-AB4D-9318-CE60A9002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5DA186-115A-5A4C-A516-223411E3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77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D27202-AD53-2246-93A6-C3F73FE87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47BCAB-69C4-B14D-B18F-18F68D5D0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D1367FD-C949-434E-91A9-098A21BE4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A0F17E-E3A5-1B4B-BDBC-69749AB00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BB6403C-2956-E84F-90D0-DBC059B6E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DDB1CD-93E8-7540-A54D-6A02D5516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506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2FCD33-9784-6D4D-AB44-8A14AE57E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908E4FA-1844-0B4E-9505-6961542727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EAB441-3F46-6B4C-A437-E6241E8DB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C2E3E7-23A4-EA40-86B0-AE44AAF98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A7CCEC8-D035-364F-8CFD-8AC0244E6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F798603-FDDB-894D-8BD7-5664B2246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08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6C118-E69A-F942-B722-2FE31F802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DF9F171-8EE6-5849-BE07-F5F41C9F4B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83B707-846D-E349-9C02-48077AF92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96F73C-83FA-D845-B049-6E8E54C3E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33EB3D-37D8-164F-9124-1778B577B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163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3576EBD-C662-C241-8474-E47C3F73B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B4AB21-0719-634D-AB9A-58E7514ED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3DB692-6FEA-D441-89CD-E26C85E2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C50645-B35E-604B-B1C5-6CC54D0EB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FDCD6F-0753-B245-86E4-83E24FF98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219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D790090-CC35-1E43-8FAA-0743270AE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23E9166-4B0B-E346-A4EF-FA9F10E2A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1B2941-E2C1-AF4F-AD4A-A1966603A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CCA83-034E-F244-89A2-071925A6E62C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6E475F-60F8-D940-824F-17074ADD3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169A65-31A9-0548-AA7B-79232CD97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39EA3-4B73-3448-9E47-A455EF5B4F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855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474617" y="357052"/>
            <a:ext cx="1124276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i="1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Original Article</a:t>
            </a:r>
            <a:endParaRPr lang="ja-JP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2000" b="1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Citric acid-based bicarbonate dialysate attenuates aortic arch calcification in maintenance </a:t>
            </a:r>
            <a:r>
              <a:rPr lang="en-US" altLang="ja-JP" sz="2000" b="1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haemodialysis</a:t>
            </a:r>
            <a:r>
              <a:rPr lang="en-US" altLang="ja-JP" sz="2000" b="1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patients: an observational study </a:t>
            </a:r>
            <a:endParaRPr lang="en-US" altLang="ja-JP" sz="2000" b="1" dirty="0" smtClean="0">
              <a:latin typeface="Times New Roman" panose="02020603050405020304" pitchFamily="18" charset="0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ja-JP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Ken-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ichi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Akiyama,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Norio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Hanafusa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2*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Yutaka Miura,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Momoko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Seki, M.D.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Yoei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Miyabe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Yuko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Iwabuchi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Kazunori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Karasawa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Hidekazu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Sugiura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4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Keiko Uchida,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Hiroshi Kawaguchi,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5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Ken Tsuchiya,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Makoto Kuro-o,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Kosaku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Nitta,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Takahito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Moriyama, M.D., Ph.D.</a:t>
            </a: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1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 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1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Department of Nephrology, Tokyo Women’s Medical University, Tokyo, Japan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Department of Blood Purification, Tokyo Women's Medical University, Tokyo, Japan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3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Division of Anti-Aging Medicine, Center for Molecular Medicine,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Jichi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Medical University,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Shimotsuke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Tochigi, Japan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4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Department of Nephrology, Division of Medicine,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Saiseikai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Kurihashi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Hospital, Kuki, Saitama, Japan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baseline="300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5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 Department of Nephrology, Joban Hospital, Iwaki-city, Fukushima, Japan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 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Corresponding author: Norio 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Hanafusa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*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Department of Nephrology, Tokyo Women’s Medical University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8-1 Kawada-Cho, Shinjuku-</a:t>
            </a:r>
            <a:r>
              <a:rPr lang="en-US" altLang="ja-JP" sz="1400" dirty="0" err="1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ku</a:t>
            </a: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, Tokyo, 1628666, Japan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ja-JP" sz="14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Tel.: +81-3-3353-8111</a:t>
            </a:r>
            <a:endParaRPr lang="ja-JP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4168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E31D1DD-8975-954B-BD3E-24B3A51A13A3}"/>
              </a:ext>
            </a:extLst>
          </p:cNvPr>
          <p:cNvSpPr txBox="1"/>
          <p:nvPr/>
        </p:nvSpPr>
        <p:spPr>
          <a:xfrm>
            <a:off x="209862" y="0"/>
            <a:ext cx="2408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</a:t>
            </a:r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igure.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08E6DD96-5AE4-4C4F-80FE-09E07E2A9C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0" r="8265"/>
          <a:stretch/>
        </p:blipFill>
        <p:spPr>
          <a:xfrm>
            <a:off x="286164" y="344775"/>
            <a:ext cx="7300210" cy="621792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A83C0F15-5767-E84E-AF75-8777B7EEB53C}"/>
              </a:ext>
            </a:extLst>
          </p:cNvPr>
          <p:cNvCxnSpPr>
            <a:cxnSpLocks/>
          </p:cNvCxnSpPr>
          <p:nvPr/>
        </p:nvCxnSpPr>
        <p:spPr>
          <a:xfrm>
            <a:off x="2179919" y="344775"/>
            <a:ext cx="0" cy="565128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E6CBAF9A-6E5B-F245-9096-DFB6666175E6}"/>
              </a:ext>
            </a:extLst>
          </p:cNvPr>
          <p:cNvCxnSpPr/>
          <p:nvPr/>
        </p:nvCxnSpPr>
        <p:spPr>
          <a:xfrm flipH="1">
            <a:off x="1508308" y="6353637"/>
            <a:ext cx="253489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36325CC1-62B7-F94F-9EFB-6EFCF8CCE16B}"/>
              </a:ext>
            </a:extLst>
          </p:cNvPr>
          <p:cNvCxnSpPr>
            <a:cxnSpLocks/>
          </p:cNvCxnSpPr>
          <p:nvPr/>
        </p:nvCxnSpPr>
        <p:spPr>
          <a:xfrm>
            <a:off x="4764328" y="6353637"/>
            <a:ext cx="253489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7B3B3A7-8A64-AF4B-945A-04E08B1E674F}"/>
              </a:ext>
            </a:extLst>
          </p:cNvPr>
          <p:cNvSpPr txBox="1"/>
          <p:nvPr/>
        </p:nvSpPr>
        <p:spPr>
          <a:xfrm>
            <a:off x="2354805" y="6589434"/>
            <a:ext cx="841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CD better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6C3051B-C48F-0742-A50A-5F8E5F1A3DDC}"/>
              </a:ext>
            </a:extLst>
          </p:cNvPr>
          <p:cNvSpPr txBox="1"/>
          <p:nvPr/>
        </p:nvSpPr>
        <p:spPr>
          <a:xfrm>
            <a:off x="5614832" y="6589434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better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EEEBC407-7714-6A4E-86F5-4776E024E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042450"/>
              </p:ext>
            </p:extLst>
          </p:nvPr>
        </p:nvGraphicFramePr>
        <p:xfrm>
          <a:off x="8094753" y="359238"/>
          <a:ext cx="4047340" cy="62179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11835">
                  <a:extLst>
                    <a:ext uri="{9D8B030D-6E8A-4147-A177-3AD203B41FA5}">
                      <a16:colId xmlns:a16="http://schemas.microsoft.com/office/drawing/2014/main" val="64325904"/>
                    </a:ext>
                  </a:extLst>
                </a:gridCol>
                <a:gridCol w="1011835">
                  <a:extLst>
                    <a:ext uri="{9D8B030D-6E8A-4147-A177-3AD203B41FA5}">
                      <a16:colId xmlns:a16="http://schemas.microsoft.com/office/drawing/2014/main" val="1549961155"/>
                    </a:ext>
                  </a:extLst>
                </a:gridCol>
                <a:gridCol w="1011835">
                  <a:extLst>
                    <a:ext uri="{9D8B030D-6E8A-4147-A177-3AD203B41FA5}">
                      <a16:colId xmlns:a16="http://schemas.microsoft.com/office/drawing/2014/main" val="2054362922"/>
                    </a:ext>
                  </a:extLst>
                </a:gridCol>
                <a:gridCol w="1011835">
                  <a:extLst>
                    <a:ext uri="{9D8B030D-6E8A-4147-A177-3AD203B41FA5}">
                      <a16:colId xmlns:a16="http://schemas.microsoft.com/office/drawing/2014/main" val="3162858995"/>
                    </a:ext>
                  </a:extLst>
                </a:gridCol>
              </a:tblGrid>
              <a:tr h="264247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 effect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Interaction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413878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Vintage (years)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≧ 5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5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P=0.083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P=0.753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P=0.957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890312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(mg/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6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≦ 6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P=0.485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P=0.932</a:t>
                      </a:r>
                      <a:endParaRPr kumimoji="1" lang="ja-JP" altLang="en-US" sz="12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883778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nPCR</a:t>
                      </a:r>
                      <a:endParaRPr kumimoji="1" lang="en-US" altLang="ja-JP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(g/kg/day)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≧ 0.8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0.8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P=0.120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P=0.688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58182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LDL-c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(mg/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≧ 87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87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P=0.061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P=0.568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P=0.715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863746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iPTH</a:t>
                      </a:r>
                      <a:endParaRPr kumimoji="1" lang="en-US" altLang="ja-JP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/mL)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≧ 132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132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P=0.613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P=0.036</a:t>
                      </a:r>
                      <a:endParaRPr kumimoji="1" lang="ja-JP" alt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P=0.196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16944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Gender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P=0.377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P=0.093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P=0.518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5310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(+)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(−)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P=0.346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P=0.091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P=0.647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919053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CRP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(mg/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≧ 0.1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0.1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P=0.041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P=0.753</a:t>
                      </a:r>
                      <a:endParaRPr kumimoji="1" lang="ja-JP" altLang="en-US" sz="12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P=0.294</a:t>
                      </a:r>
                      <a:endParaRPr kumimoji="1" lang="ja-JP" altLang="en-US" sz="12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300518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cCa</a:t>
                      </a:r>
                      <a:endParaRPr kumimoji="1" lang="en-US" altLang="ja-JP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(mg/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≧ 9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9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P=0.456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P=0.044</a:t>
                      </a:r>
                      <a:endParaRPr kumimoji="1" lang="ja-JP" alt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P=0.437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486849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CaCO3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(+)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(−)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P=0.096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P=0.820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12888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AoACS</a:t>
                      </a:r>
                      <a:endParaRPr kumimoji="1" lang="en-US" altLang="ja-JP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kumimoji="1" lang="en-US" altLang="ja-JP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≧ 19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19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P=0.485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P=0.008</a:t>
                      </a:r>
                      <a:endParaRPr kumimoji="1" lang="ja-JP" alt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P=0.045</a:t>
                      </a:r>
                      <a:endParaRPr kumimoji="1" lang="ja-JP" alt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707228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Alb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(g/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≧ 3.8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3.8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P=0.582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P=0.236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P=0.324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833309"/>
                  </a:ext>
                </a:extLst>
              </a:tr>
              <a:tr h="4404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(years)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≧ 70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70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P=0.174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P=0.242</a:t>
                      </a:r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P=0.907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478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370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5B7E9AF-F0D9-C740-936A-BA3ADAC6B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705544"/>
              </p:ext>
            </p:extLst>
          </p:nvPr>
        </p:nvGraphicFramePr>
        <p:xfrm>
          <a:off x="1299210" y="2190274"/>
          <a:ext cx="9525000" cy="1130300"/>
        </p:xfrm>
        <a:graphic>
          <a:graphicData uri="http://schemas.openxmlformats.org/drawingml/2006/table">
            <a:tbl>
              <a:tblPr/>
              <a:tblGrid>
                <a:gridCol w="952500">
                  <a:extLst>
                    <a:ext uri="{9D8B030D-6E8A-4147-A177-3AD203B41FA5}">
                      <a16:colId xmlns:a16="http://schemas.microsoft.com/office/drawing/2014/main" val="20856938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69346965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64366701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823095719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02704429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612147694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820431355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44501625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78590300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201048450"/>
                    </a:ext>
                  </a:extLst>
                </a:gridCol>
              </a:tblGrid>
              <a:tr h="279400"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mEq</a:t>
                      </a:r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/L)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(mg/dL)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16043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ctr" fontAlgn="t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Na </a:t>
                      </a:r>
                      <a:r>
                        <a:rPr lang="en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+</a:t>
                      </a:r>
                      <a:endParaRPr lang="e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K </a:t>
                      </a:r>
                      <a:r>
                        <a:rPr lang="en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+</a:t>
                      </a:r>
                      <a:endParaRPr lang="e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Ca </a:t>
                      </a:r>
                      <a:r>
                        <a:rPr lang="en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++</a:t>
                      </a:r>
                      <a:endParaRPr lang="e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Mg</a:t>
                      </a:r>
                      <a:r>
                        <a:rPr lang="en" sz="14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 ++</a:t>
                      </a:r>
                      <a:endParaRPr lang="e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Cl</a:t>
                      </a:r>
                      <a:r>
                        <a:rPr lang="en" sz="14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</a:t>
                      </a:r>
                      <a:endParaRPr lang="e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CH</a:t>
                      </a:r>
                      <a:r>
                        <a:rPr lang="en" sz="14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COO</a:t>
                      </a:r>
                      <a:r>
                        <a:rPr lang="en" sz="14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</a:t>
                      </a:r>
                      <a:endParaRPr lang="e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Citrate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HCO3</a:t>
                      </a:r>
                      <a:r>
                        <a:rPr lang="en" sz="14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</a:t>
                      </a:r>
                      <a:endParaRPr lang="e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" sz="14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" sz="14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12</a:t>
                      </a:r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" sz="14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6</a:t>
                      </a:r>
                      <a:endParaRPr lang="e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03192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AD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2.75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112.25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27.5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35153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CD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030613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D36A6B-8107-CD43-83FD-B74E0A0E2171}"/>
              </a:ext>
            </a:extLst>
          </p:cNvPr>
          <p:cNvSpPr txBox="1"/>
          <p:nvPr/>
        </p:nvSpPr>
        <p:spPr>
          <a:xfrm>
            <a:off x="166684" y="107969"/>
            <a:ext cx="2416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kumimoji="1"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Table. 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906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152019</TotalTime>
  <Words>293</Words>
  <Application>Microsoft Office PowerPoint</Application>
  <PresentationFormat>ワイド画面</PresentationFormat>
  <Paragraphs>140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ＭＳ Ｐゴシック</vt:lpstr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維持透析患者における血管石灰化に対する治療戦略</dc:title>
  <dc:creator>秋山健一</dc:creator>
  <cp:lastModifiedBy>jinnai2020</cp:lastModifiedBy>
  <cp:revision>2483</cp:revision>
  <dcterms:created xsi:type="dcterms:W3CDTF">2019-03-08T08:13:57Z</dcterms:created>
  <dcterms:modified xsi:type="dcterms:W3CDTF">2021-07-30T04:48:44Z</dcterms:modified>
</cp:coreProperties>
</file>