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61" r:id="rId5"/>
    <p:sldId id="258" r:id="rId6"/>
    <p:sldId id="257" r:id="rId7"/>
  </p:sldIdLst>
  <p:sldSz cx="97536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236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t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0535" y="10059281"/>
            <a:ext cx="8788403" cy="452964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Auteur et date</a:t>
            </a:r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462281" y="704426"/>
            <a:ext cx="10698482" cy="113912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600" y="6692054"/>
            <a:ext cx="8788401" cy="3305388"/>
          </a:xfrm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83076" y="2412187"/>
            <a:ext cx="8787449" cy="452963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9881536"/>
            <a:ext cx="8788401" cy="794277"/>
          </a:xfrm>
          <a:prstGeom prst="rect">
            <a:avLst/>
          </a:prstGeom>
        </p:spPr>
        <p:txBody>
          <a:bodyPr/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4389119" y="1481102"/>
            <a:ext cx="4857936" cy="10051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528711"/>
            <a:ext cx="3911601" cy="4182951"/>
          </a:xfrm>
          <a:prstGeom prst="rect">
            <a:avLst/>
          </a:prstGeom>
        </p:spPr>
        <p:txBody>
          <a:bodyPr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3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6646455"/>
            <a:ext cx="3911601" cy="3829635"/>
          </a:xfrm>
          <a:prstGeom prst="rect">
            <a:avLst/>
          </a:prstGeom>
        </p:spPr>
        <p:txBody>
          <a:bodyPr/>
          <a:lstStyle/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 numCol="2" spcCol="585893"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39116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4646759"/>
            <a:ext cx="3911601" cy="5871381"/>
          </a:xfrm>
          <a:prstGeom prst="rect">
            <a:avLst/>
          </a:prstGeom>
        </p:spPr>
        <p:txBody>
          <a:bodyPr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sz="half" idx="22"/>
          </p:nvPr>
        </p:nvSpPr>
        <p:spPr>
          <a:xfrm>
            <a:off x="4876800" y="1335989"/>
            <a:ext cx="4366750" cy="1035081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39116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482598" y="4849706"/>
            <a:ext cx="8788403" cy="3305389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409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l’ordre du jour</a:t>
            </a:r>
          </a:p>
        </p:txBody>
      </p:sp>
      <p:sp>
        <p:nvSpPr>
          <p:cNvPr id="89" name="Sous-titre de l’ordre du jou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l’ordre du jour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b="0" spc="-28"/>
            </a:lvl1pPr>
            <a:lvl2pPr>
              <a:spcBef>
                <a:spcPts val="900"/>
              </a:spcBef>
              <a:defRPr b="0" spc="-28"/>
            </a:lvl2pPr>
            <a:lvl3pPr>
              <a:spcBef>
                <a:spcPts val="900"/>
              </a:spcBef>
              <a:defRPr b="0" spc="-28"/>
            </a:lvl3pPr>
            <a:lvl4pPr>
              <a:spcBef>
                <a:spcPts val="900"/>
              </a:spcBef>
              <a:defRPr b="0" spc="-28"/>
            </a:lvl4pPr>
            <a:lvl5pPr>
              <a:spcBef>
                <a:spcPts val="900"/>
              </a:spcBef>
              <a:defRPr b="0" spc="-28"/>
            </a:lvl5pPr>
          </a:lstStyle>
          <a:p>
            <a:r>
              <a:t>Rubriques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5124866"/>
            <a:ext cx="8788401" cy="2755069"/>
          </a:xfrm>
          <a:prstGeom prst="rect">
            <a:avLst/>
          </a:prstGeom>
        </p:spPr>
        <p:txBody>
          <a:bodyPr anchor="ctr"/>
          <a:lstStyle>
            <a:lvl1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2600" y="2390703"/>
            <a:ext cx="8788401" cy="5149572"/>
          </a:xfrm>
          <a:prstGeom prst="rect">
            <a:avLst/>
          </a:prstGeom>
        </p:spPr>
        <p:txBody>
          <a:bodyPr anchor="b"/>
          <a:lstStyle>
            <a:lvl1pPr algn="ctr" defTabSz="1300448">
              <a:lnSpc>
                <a:spcPct val="80000"/>
              </a:lnSpc>
              <a:defRPr sz="13200" spc="-132"/>
            </a:lvl1pPr>
            <a:lvl2pPr algn="ctr" defTabSz="1300448">
              <a:lnSpc>
                <a:spcPct val="80000"/>
              </a:lnSpc>
              <a:defRPr sz="13200" spc="-132"/>
            </a:lvl2pPr>
            <a:lvl3pPr algn="ctr" defTabSz="1300448">
              <a:lnSpc>
                <a:spcPct val="80000"/>
              </a:lnSpc>
              <a:defRPr sz="13200" spc="-132"/>
            </a:lvl3pPr>
            <a:lvl4pPr algn="ctr" defTabSz="1300448">
              <a:lnSpc>
                <a:spcPct val="80000"/>
              </a:lnSpc>
              <a:defRPr sz="13200" spc="-132"/>
            </a:lvl4pPr>
            <a:lvl5pPr algn="ctr" defTabSz="1300448">
              <a:lnSpc>
                <a:spcPct val="80000"/>
              </a:lnSpc>
              <a:defRPr sz="13200" spc="-132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7500928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343408">
              <a:defRPr sz="2223"/>
            </a:lvl1pPr>
          </a:lstStyle>
          <a:p>
            <a:r>
              <a:t>Données clés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72010" y="9217034"/>
            <a:ext cx="8080022" cy="452964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1569" y="5138390"/>
            <a:ext cx="8350463" cy="2728021"/>
          </a:xfrm>
          <a:prstGeom prst="rect">
            <a:avLst/>
          </a:prstGeom>
        </p:spPr>
        <p:txBody>
          <a:bodyPr/>
          <a:lstStyle>
            <a:lvl1pPr marL="340759" indent="-250613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40759" indent="922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40759" indent="4351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40759" indent="7780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40759" indent="11209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6304280" y="2348088"/>
            <a:ext cx="2975640" cy="42308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5400040" y="4454596"/>
            <a:ext cx="4175761" cy="8640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55881" y="1977813"/>
            <a:ext cx="6644642" cy="88595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533401" y="-2302935"/>
            <a:ext cx="10820401" cy="153890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598" y="3456705"/>
            <a:ext cx="8788403" cy="33053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Titre de la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0536" y="6762091"/>
            <a:ext cx="8788401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0812"/>
            <a:ext cx="261503" cy="193215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defTabSz="311573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Tableau"/>
          <p:cNvGraphicFramePr/>
          <p:nvPr>
            <p:extLst>
              <p:ext uri="{D42A27DB-BD31-4B8C-83A1-F6EECF244321}">
                <p14:modId xmlns:p14="http://schemas.microsoft.com/office/powerpoint/2010/main" val="1092333983"/>
              </p:ext>
            </p:extLst>
          </p:nvPr>
        </p:nvGraphicFramePr>
        <p:xfrm>
          <a:off x="444708" y="390119"/>
          <a:ext cx="4717842" cy="362712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121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6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just" defTabSz="449580">
                        <a:defRPr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Tests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Specification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Anti-HIV 1-2 Ab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Negative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HIV NAT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Undetectable (PCR)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HCV NAT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Undetectable (PCR)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HBV NAT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Undetectable (PCR)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Anti-HCV Ab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Negative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HBs Ag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Negative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Anti-HBc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Negative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HTLV I and II Ab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Negative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Syphilis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Negative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CMV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IgG-/IgM- or IgG+/IgM-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EBV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IgG-/IgM- or IgG+/ IgM-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Toxoplasma Gondii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IgG-/IgM- or IgG+/ IgM-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/>
                        <a:t>SARS-Cov2*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449580">
                        <a:defRPr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rPr sz="1200" dirty="0"/>
                        <a:t>Undetectable (nasopharyngeal PCR)</a:t>
                      </a:r>
                    </a:p>
                  </a:txBody>
                  <a:tcPr marL="38100" marR="38100" marT="38100" marB="3810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90500" y="5073"/>
            <a:ext cx="9563100" cy="339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707644"/>
              </p:ext>
            </p:extLst>
          </p:nvPr>
        </p:nvGraphicFramePr>
        <p:xfrm>
          <a:off x="353601" y="513149"/>
          <a:ext cx="6142615" cy="34318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50204">
                  <a:extLst>
                    <a:ext uri="{9D8B030D-6E8A-4147-A177-3AD203B41FA5}">
                      <a16:colId xmlns:a16="http://schemas.microsoft.com/office/drawing/2014/main" val="2219221193"/>
                    </a:ext>
                  </a:extLst>
                </a:gridCol>
                <a:gridCol w="1892411">
                  <a:extLst>
                    <a:ext uri="{9D8B030D-6E8A-4147-A177-3AD203B41FA5}">
                      <a16:colId xmlns:a16="http://schemas.microsoft.com/office/drawing/2014/main" val="1010478411"/>
                    </a:ext>
                  </a:extLst>
                </a:gridCol>
              </a:tblGrid>
              <a:tr h="4248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Cytokines</a:t>
                      </a:r>
                      <a:endParaRPr lang="fr-FR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References</a:t>
                      </a:r>
                      <a:endParaRPr lang="fr-FR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3969618525"/>
                  </a:ext>
                </a:extLst>
              </a:tr>
              <a:tr h="4278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Interferon-γ (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IFNγ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285-IF (R&amp;D Systems)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729854625"/>
                  </a:ext>
                </a:extLst>
              </a:tr>
              <a:tr h="4278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Tumor necrosis factor-α (TNFα)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210-TA (R&amp;D Systems)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2265063937"/>
                  </a:ext>
                </a:extLst>
              </a:tr>
              <a:tr h="4278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IFNγ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TNFα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285-IF/210-TA 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2928391669"/>
                  </a:ext>
                </a:extLst>
              </a:tr>
              <a:tr h="4278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Interleukin 6 (IL6)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RP8619 (Invitrogen)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2083709864"/>
                  </a:ext>
                </a:extLst>
              </a:tr>
              <a:tr h="4278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nterleukin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1β (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IL1β)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BMS331 (Invitrogen)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239758822"/>
                  </a:ext>
                </a:extLst>
              </a:tr>
              <a:tr h="4338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Granulocyte macrophage colony-stimulating factor (GM-CSF)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BMS324 (Invitrogen)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2667116523"/>
                  </a:ext>
                </a:extLst>
              </a:tr>
              <a:tr h="4338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IFNγ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TNF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IL6 + IL1β + GM-CSF (Mix)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See above</a:t>
                      </a:r>
                      <a:endParaRPr lang="fr-FR" sz="12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</a:endParaRPr>
                    </a:p>
                  </a:txBody>
                  <a:tcPr marL="29285" marR="29285" marT="29285" marB="29285" anchor="ctr"/>
                </a:tc>
                <a:extLst>
                  <a:ext uri="{0D108BD9-81ED-4DB2-BD59-A6C34878D82A}">
                    <a16:rowId xmlns:a16="http://schemas.microsoft.com/office/drawing/2014/main" val="3400705444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90500" y="5073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2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83811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82881"/>
              </p:ext>
            </p:extLst>
          </p:nvPr>
        </p:nvGraphicFramePr>
        <p:xfrm>
          <a:off x="382088" y="505093"/>
          <a:ext cx="9179923" cy="6035040"/>
        </p:xfrm>
        <a:graphic>
          <a:graphicData uri="http://schemas.openxmlformats.org/drawingml/2006/table">
            <a:tbl>
              <a:tblPr firstRow="1" firstCol="1" bandRow="1"/>
              <a:tblGrid>
                <a:gridCol w="2700745">
                  <a:extLst>
                    <a:ext uri="{9D8B030D-6E8A-4147-A177-3AD203B41FA5}">
                      <a16:colId xmlns:a16="http://schemas.microsoft.com/office/drawing/2014/main" val="309814912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81537451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1163335319"/>
                    </a:ext>
                  </a:extLst>
                </a:gridCol>
                <a:gridCol w="1016782">
                  <a:extLst>
                    <a:ext uri="{9D8B030D-6E8A-4147-A177-3AD203B41FA5}">
                      <a16:colId xmlns:a16="http://schemas.microsoft.com/office/drawing/2014/main" val="1522800195"/>
                    </a:ext>
                  </a:extLst>
                </a:gridCol>
                <a:gridCol w="1944133">
                  <a:extLst>
                    <a:ext uri="{9D8B030D-6E8A-4147-A177-3AD203B41FA5}">
                      <a16:colId xmlns:a16="http://schemas.microsoft.com/office/drawing/2014/main" val="3149166808"/>
                    </a:ext>
                  </a:extLst>
                </a:gridCol>
              </a:tblGrid>
              <a:tr h="760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Markers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b="1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Antibodies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Clone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Volume (µL)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b="1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References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198537"/>
                  </a:ext>
                </a:extLst>
              </a:tr>
              <a:tr h="141105"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ISCT® 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mesenchymal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</a:t>
                      </a: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markers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Anti-CD90 FITC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5E10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0.625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555595 (BD Biosciences)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332256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Anti-CD105 PC7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TEA3/17.1.1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1,25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B43293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Beckman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Coulter)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811565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Anti-CD73 PerCP-efluor710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AD2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2.5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46-0739-42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9103722"/>
                  </a:ext>
                </a:extLst>
              </a:tr>
              <a:tr h="141105"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Adhesion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molecules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Anti-CD44 efluor506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IM7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69-0441-82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619434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Anti-CD29 PE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MAR4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2.5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555443 (BD Biosciences)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239208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Anti-CD166 SB600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3A6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63-1668-42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822150"/>
                  </a:ext>
                </a:extLst>
              </a:tr>
              <a:tr h="141105"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Hematopoietic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&amp; 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endothelial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markers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Anti-CD14 APC-H7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MφP9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560180 (BD Biosciences)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13104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Anti-CD45 AF700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HI30</a:t>
                      </a:r>
                      <a:endParaRPr lang="fr-FR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560566 (BD Biosciences)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665077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Anti-CD31 APC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REA730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2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130-110-670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Miltenyi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237549"/>
                  </a:ext>
                </a:extLst>
              </a:tr>
              <a:tr h="1411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Pericyte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marker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Anti-CD146 BV421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P1H12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0.315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564325 (BD Biosciences)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492673"/>
                  </a:ext>
                </a:extLst>
              </a:tr>
              <a:tr h="141105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Immunogenic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markers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Anti-HLA-ABC APC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REA230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130-101-467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Miltenyi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755832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Anti-HLA-DR 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PerCPCy5.5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LN3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45995642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ebiosciences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780729"/>
                  </a:ext>
                </a:extLst>
              </a:tr>
              <a:tr h="141105"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Co-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stimulatory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molecules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 CD40-BV421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5C3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563396 (BD Biosciences)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148022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Anti-CD80 PE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L307.4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557227 (BD Biosciences)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603012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Anti-CD86 PE-VIO770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FM95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2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130-113-573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Miltenyi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711044"/>
                  </a:ext>
                </a:extLst>
              </a:tr>
              <a:tr h="141105">
                <a:tc rowSpan="6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Activation markers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Anti-CD54 (ICAM-1) Alexa Fluor 700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HA58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56-0549-41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662784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Anti-CD274 (</a:t>
                      </a:r>
                      <a:r>
                        <a:rPr lang="fr-FR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PD-L1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) 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eFluor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 450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B7-H1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48-5983-41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781165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Anti-CD106 (VCAM-1) PE-Cy7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STA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25-1069-41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44490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Anti-CD200 APC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OX104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17-9200-41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333219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Anti-CD119 (IFN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γ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-R) PE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GIR-208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5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12-1199-41 (Thermo Fisher)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677523"/>
                  </a:ext>
                </a:extLst>
              </a:tr>
              <a:tr h="1411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Anti-CD120b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(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TNF-RII)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FITC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REA520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2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39410" algn="l"/>
                        </a:tabLs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130-107-708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Miltenyi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Arial Unicode MS"/>
                          <a:cs typeface="Arial Unicode MS"/>
                        </a:rPr>
                        <a:t>)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7299" marR="72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385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93197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" y="5073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942"/>
          <a:stretch/>
        </p:blipFill>
        <p:spPr>
          <a:xfrm rot="-5400000">
            <a:off x="-1021044" y="3855729"/>
            <a:ext cx="11986187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5141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8416" y="12135"/>
            <a:ext cx="9563100" cy="299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Additional file 5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05326"/>
            <a:ext cx="9431358" cy="450651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5450305"/>
            <a:ext cx="6958043" cy="210270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194" y="5450305"/>
            <a:ext cx="1955510" cy="2052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/>
          <a:srcRect r="51675" b="51928"/>
          <a:stretch/>
        </p:blipFill>
        <p:spPr>
          <a:xfrm>
            <a:off x="190499" y="7940767"/>
            <a:ext cx="4606090" cy="219784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l="25592" t="52924"/>
          <a:stretch/>
        </p:blipFill>
        <p:spPr>
          <a:xfrm>
            <a:off x="123375" y="10094180"/>
            <a:ext cx="7092292" cy="2152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/>
          <a:srcRect l="77682" b="53509"/>
          <a:stretch/>
        </p:blipFill>
        <p:spPr>
          <a:xfrm>
            <a:off x="5088406" y="7940767"/>
            <a:ext cx="2127261" cy="212557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/>
          <a:srcRect t="50994" r="79050"/>
          <a:stretch/>
        </p:blipFill>
        <p:spPr>
          <a:xfrm>
            <a:off x="7688194" y="7775647"/>
            <a:ext cx="1996845" cy="22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2064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Imag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00" y="753983"/>
            <a:ext cx="3590140" cy="2340027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Rectangle 6"/>
          <p:cNvSpPr/>
          <p:nvPr/>
        </p:nvSpPr>
        <p:spPr>
          <a:xfrm>
            <a:off x="-134353" y="85723"/>
            <a:ext cx="9563100" cy="299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</a:pPr>
            <a:r>
              <a:rPr lang="en-US" sz="10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Additional file 6</a:t>
            </a:r>
            <a:endParaRPr lang="en-US" sz="10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224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391</Words>
  <Application>Microsoft Office PowerPoint</Application>
  <PresentationFormat>Personnalisé</PresentationFormat>
  <Paragraphs>146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 Unicode MS</vt:lpstr>
      <vt:lpstr>Calibri</vt:lpstr>
      <vt:lpstr>Calibri Light</vt:lpstr>
      <vt:lpstr>Helvetica Neue</vt:lpstr>
      <vt:lpstr>Helvetica Neue Medium</vt:lpstr>
      <vt:lpstr>Times New Roman</vt:lpstr>
      <vt:lpstr>21_BasicWhite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MEBARKI Miryam</dc:creator>
  <cp:lastModifiedBy>MEBARKI Miryam</cp:lastModifiedBy>
  <cp:revision>22</cp:revision>
  <dcterms:modified xsi:type="dcterms:W3CDTF">2021-07-21T07:55:30Z</dcterms:modified>
</cp:coreProperties>
</file>