
<file path=[Content_Types].xml><?xml version="1.0" encoding="utf-8"?>
<Types xmlns="http://schemas.openxmlformats.org/package/2006/content-types">
  <Default Extension="png" ContentType="image/png"/>
  <Default Extension="bin" ContentType="application/vnd.openxmlformats-officedocument.oleObject"/>
  <Default Extension="jpeg" ContentType="image/jpeg"/>
  <Default Extension="emf" ContentType="image/x-emf"/>
  <Default Extension="rels" ContentType="application/vnd.openxmlformats-package.relationships+xml"/>
  <Default Extension="xml" ContentType="application/xml"/>
  <Default Extension="vml" ContentType="application/vnd.openxmlformats-officedocument.vmlDrawing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3"/>
  </p:notesMasterIdLst>
  <p:sldIdLst>
    <p:sldId id="256" r:id="rId2"/>
    <p:sldId id="258" r:id="rId3"/>
    <p:sldId id="259" r:id="rId4"/>
    <p:sldId id="260" r:id="rId5"/>
    <p:sldId id="270" r:id="rId6"/>
    <p:sldId id="262" r:id="rId7"/>
    <p:sldId id="263" r:id="rId8"/>
    <p:sldId id="264" r:id="rId9"/>
    <p:sldId id="265" r:id="rId10"/>
    <p:sldId id="266" r:id="rId11"/>
    <p:sldId id="267" r:id="rId12"/>
  </p:sldIdLst>
  <p:sldSz cx="9144000" cy="6858000" type="screen4x3"/>
  <p:notesSz cx="6858000" cy="9144000"/>
  <p:defaultTextStyle>
    <a:defPPr>
      <a:defRPr lang="ko-KR"/>
    </a:defPPr>
    <a:lvl1pPr marL="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howGuides="1">
      <p:cViewPr>
        <p:scale>
          <a:sx n="150" d="100"/>
          <a:sy n="150" d="100"/>
        </p:scale>
        <p:origin x="2178" y="-1674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drawings/_rels/vmlDrawing1.vml.rels><?xml version="1.0" encoding="UTF-8" standalone="yes"?>
<Relationships xmlns="http://schemas.openxmlformats.org/package/2006/relationships"><Relationship Id="rId2" Type="http://schemas.openxmlformats.org/officeDocument/2006/relationships/image" Target="../media/image18.emf"/><Relationship Id="rId1" Type="http://schemas.openxmlformats.org/officeDocument/2006/relationships/image" Target="../media/image17.emf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머리글 개체 틀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ko-KR" altLang="en-US"/>
          </a:p>
        </p:txBody>
      </p:sp>
      <p:sp>
        <p:nvSpPr>
          <p:cNvPr id="3" name="날짜 개체 틀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4A2FB3AC-79ED-4889-814B-1C3A9219205B}" type="datetimeFigureOut">
              <a:rPr lang="ko-KR" altLang="en-US" smtClean="0"/>
              <a:t>2021-07-26</a:t>
            </a:fld>
            <a:endParaRPr lang="ko-KR" altLang="en-US"/>
          </a:p>
        </p:txBody>
      </p:sp>
      <p:sp>
        <p:nvSpPr>
          <p:cNvPr id="4" name="슬라이드 이미지 개체 틀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ko-KR" altLang="en-US"/>
          </a:p>
        </p:txBody>
      </p:sp>
      <p:sp>
        <p:nvSpPr>
          <p:cNvPr id="5" name="슬라이드 노트 개체 틀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99E83AA3-FD74-4C37-881A-4012749BB5F0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99646578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1371600" y="1143000"/>
            <a:ext cx="4116388" cy="30861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20A4185-B8AF-4AE7-95C6-8E6B1951A0CF}" type="slidenum">
              <a:rPr lang="ko-KR" altLang="en-US" smtClean="0"/>
              <a:t>2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4205581583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altLang="ko-KR" sz="1100" kern="100" dirty="0">
                <a:latin typeface="Times New Roman" panose="02020603050405020304" pitchFamily="18" charset="0"/>
                <a:ea typeface="맑은 고딕" panose="020B0503020000020004" pitchFamily="50" charset="-127"/>
                <a:cs typeface="Times New Roman" panose="02020603050405020304" pitchFamily="18" charset="0"/>
              </a:rPr>
              <a:t>Gel filtration of Dgeo_0257 with/without various metal ions. A; Calibration of gel filtration. Marker used: 1: 440 </a:t>
            </a:r>
            <a:r>
              <a:rPr lang="en-US" altLang="ko-KR" sz="1100" kern="100" dirty="0" err="1">
                <a:latin typeface="Times New Roman" panose="02020603050405020304" pitchFamily="18" charset="0"/>
                <a:ea typeface="맑은 고딕" panose="020B0503020000020004" pitchFamily="50" charset="-127"/>
                <a:cs typeface="Times New Roman" panose="02020603050405020304" pitchFamily="18" charset="0"/>
              </a:rPr>
              <a:t>kDa</a:t>
            </a:r>
            <a:r>
              <a:rPr lang="en-US" altLang="ko-KR" sz="1100" kern="100" dirty="0">
                <a:latin typeface="Times New Roman" panose="02020603050405020304" pitchFamily="18" charset="0"/>
                <a:ea typeface="맑은 고딕" panose="020B0503020000020004" pitchFamily="50" charset="-127"/>
                <a:cs typeface="Times New Roman" panose="02020603050405020304" pitchFamily="18" charset="0"/>
              </a:rPr>
              <a:t>, 2: 75 </a:t>
            </a:r>
            <a:r>
              <a:rPr lang="en-US" altLang="ko-KR" sz="1100" kern="100" dirty="0" err="1">
                <a:latin typeface="Times New Roman" panose="02020603050405020304" pitchFamily="18" charset="0"/>
                <a:ea typeface="맑은 고딕" panose="020B0503020000020004" pitchFamily="50" charset="-127"/>
                <a:cs typeface="Times New Roman" panose="02020603050405020304" pitchFamily="18" charset="0"/>
              </a:rPr>
              <a:t>kDa</a:t>
            </a:r>
            <a:r>
              <a:rPr lang="en-US" altLang="ko-KR" sz="1100" kern="100" dirty="0">
                <a:latin typeface="Times New Roman" panose="02020603050405020304" pitchFamily="18" charset="0"/>
                <a:ea typeface="맑은 고딕" panose="020B0503020000020004" pitchFamily="50" charset="-127"/>
                <a:cs typeface="Times New Roman" panose="02020603050405020304" pitchFamily="18" charset="0"/>
              </a:rPr>
              <a:t>, 3: 43 </a:t>
            </a:r>
            <a:r>
              <a:rPr lang="en-US" altLang="ko-KR" sz="1100" kern="100" dirty="0" err="1">
                <a:latin typeface="Times New Roman" panose="02020603050405020304" pitchFamily="18" charset="0"/>
                <a:ea typeface="맑은 고딕" panose="020B0503020000020004" pitchFamily="50" charset="-127"/>
                <a:cs typeface="Times New Roman" panose="02020603050405020304" pitchFamily="18" charset="0"/>
              </a:rPr>
              <a:t>kDa</a:t>
            </a:r>
            <a:r>
              <a:rPr lang="en-US" altLang="ko-KR" sz="1100" kern="100" dirty="0">
                <a:latin typeface="Times New Roman" panose="02020603050405020304" pitchFamily="18" charset="0"/>
                <a:ea typeface="맑은 고딕" panose="020B0503020000020004" pitchFamily="50" charset="-127"/>
                <a:cs typeface="Times New Roman" panose="02020603050405020304" pitchFamily="18" charset="0"/>
              </a:rPr>
              <a:t>, 4: 29kDa. B: Protein only</a:t>
            </a:r>
          </a:p>
          <a:p>
            <a:r>
              <a:rPr lang="en-US" altLang="ko-KR" sz="1100" kern="100" dirty="0">
                <a:latin typeface="Times New Roman" panose="02020603050405020304" pitchFamily="18" charset="0"/>
                <a:ea typeface="맑은 고딕" panose="020B0503020000020004" pitchFamily="50" charset="-127"/>
                <a:cs typeface="Times New Roman" panose="02020603050405020304" pitchFamily="18" charset="0"/>
              </a:rPr>
              <a:t>C: Add Fe(II) 1mM, D; Add Fe(III) 1mM</a:t>
            </a:r>
          </a:p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20A4185-B8AF-4AE7-95C6-8E6B1951A0CF}" type="slidenum">
              <a:rPr lang="ko-KR" altLang="en-US" smtClean="0"/>
              <a:t>3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01362553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1371600" y="1143000"/>
            <a:ext cx="4116388" cy="30861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defTabSz="843900">
              <a:defRPr/>
            </a:pPr>
            <a:r>
              <a:rPr lang="en-US" altLang="ko-KR" sz="1100" kern="100" dirty="0">
                <a:latin typeface="Times New Roman" panose="02020603050405020304" pitchFamily="18" charset="0"/>
                <a:ea typeface="맑은 고딕" panose="020B0503020000020004" pitchFamily="50" charset="-127"/>
                <a:cs typeface="Times New Roman" panose="02020603050405020304" pitchFamily="18" charset="0"/>
              </a:rPr>
              <a:t>Gel filtration of Dgeo_0281 with/without various metal ions. A; Calibration of gel filtration. Marker used: 1: 440 </a:t>
            </a:r>
            <a:r>
              <a:rPr lang="en-US" altLang="ko-KR" sz="1100" kern="100" dirty="0" err="1">
                <a:latin typeface="Times New Roman" panose="02020603050405020304" pitchFamily="18" charset="0"/>
                <a:ea typeface="맑은 고딕" panose="020B0503020000020004" pitchFamily="50" charset="-127"/>
                <a:cs typeface="Times New Roman" panose="02020603050405020304" pitchFamily="18" charset="0"/>
              </a:rPr>
              <a:t>kDa</a:t>
            </a:r>
            <a:r>
              <a:rPr lang="en-US" altLang="ko-KR" sz="1100" kern="100" dirty="0">
                <a:latin typeface="Times New Roman" panose="02020603050405020304" pitchFamily="18" charset="0"/>
                <a:ea typeface="맑은 고딕" panose="020B0503020000020004" pitchFamily="50" charset="-127"/>
                <a:cs typeface="Times New Roman" panose="02020603050405020304" pitchFamily="18" charset="0"/>
              </a:rPr>
              <a:t>, 2: 75 </a:t>
            </a:r>
            <a:r>
              <a:rPr lang="en-US" altLang="ko-KR" sz="1100" kern="100" dirty="0" err="1">
                <a:latin typeface="Times New Roman" panose="02020603050405020304" pitchFamily="18" charset="0"/>
                <a:ea typeface="맑은 고딕" panose="020B0503020000020004" pitchFamily="50" charset="-127"/>
                <a:cs typeface="Times New Roman" panose="02020603050405020304" pitchFamily="18" charset="0"/>
              </a:rPr>
              <a:t>kDa</a:t>
            </a:r>
            <a:r>
              <a:rPr lang="en-US" altLang="ko-KR" sz="1100" kern="100" dirty="0">
                <a:latin typeface="Times New Roman" panose="02020603050405020304" pitchFamily="18" charset="0"/>
                <a:ea typeface="맑은 고딕" panose="020B0503020000020004" pitchFamily="50" charset="-127"/>
                <a:cs typeface="Times New Roman" panose="02020603050405020304" pitchFamily="18" charset="0"/>
              </a:rPr>
              <a:t>, 3: 43 </a:t>
            </a:r>
            <a:r>
              <a:rPr lang="en-US" altLang="ko-KR" sz="1100" kern="100" dirty="0" err="1">
                <a:latin typeface="Times New Roman" panose="02020603050405020304" pitchFamily="18" charset="0"/>
                <a:ea typeface="맑은 고딕" panose="020B0503020000020004" pitchFamily="50" charset="-127"/>
                <a:cs typeface="Times New Roman" panose="02020603050405020304" pitchFamily="18" charset="0"/>
              </a:rPr>
              <a:t>kDa</a:t>
            </a:r>
            <a:r>
              <a:rPr lang="en-US" altLang="ko-KR" sz="1100" kern="100" dirty="0">
                <a:latin typeface="Times New Roman" panose="02020603050405020304" pitchFamily="18" charset="0"/>
                <a:ea typeface="맑은 고딕" panose="020B0503020000020004" pitchFamily="50" charset="-127"/>
                <a:cs typeface="Times New Roman" panose="02020603050405020304" pitchFamily="18" charset="0"/>
              </a:rPr>
              <a:t>, 4: 29kDa. B: Protein only C: Add Fe(II) 1mM D: Add Fe(III) 1mM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20A4185-B8AF-4AE7-95C6-8E6B1951A0CF}" type="slidenum">
              <a:rPr lang="ko-KR" altLang="en-US" smtClean="0"/>
              <a:t>4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10298614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1371600" y="1143000"/>
            <a:ext cx="4116388" cy="30861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20A4185-B8AF-4AE7-95C6-8E6B1951A0CF}" type="slidenum">
              <a:rPr lang="ko-KR" altLang="en-US" smtClean="0"/>
              <a:t>6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580112829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defTabSz="843900">
              <a:defRPr/>
            </a:pPr>
            <a:r>
              <a:rPr lang="en-US" altLang="ko-KR" sz="1100" kern="100" dirty="0">
                <a:latin typeface="Times New Roman" panose="02020603050405020304" pitchFamily="18" charset="0"/>
                <a:ea typeface="맑은 고딕" panose="020B0503020000020004" pitchFamily="50" charset="-127"/>
                <a:cs typeface="Times New Roman" panose="02020603050405020304" pitchFamily="18" charset="0"/>
              </a:rPr>
              <a:t>EMSA in a 6% Native gel as increasing protein concentration in the presence Co ions </a:t>
            </a:r>
            <a:endParaRPr lang="en-US" altLang="ko-KR" sz="1100" kern="100" dirty="0">
              <a:latin typeface="맑은 고딕" panose="020B0503020000020004" pitchFamily="50" charset="-127"/>
              <a:ea typeface="맑은 고딕" panose="020B0503020000020004" pitchFamily="50" charset="-127"/>
              <a:cs typeface="Times New Roman" panose="02020603050405020304" pitchFamily="18" charset="0"/>
            </a:endParaRP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20A4185-B8AF-4AE7-95C6-8E6B1951A0CF}" type="slidenum">
              <a:rPr lang="ko-KR" altLang="en-US" smtClean="0"/>
              <a:t>7</a:t>
            </a:fld>
            <a:endParaRPr lang="ko-KR" altLang="en-US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defTabSz="843900">
              <a:defRPr/>
            </a:pPr>
            <a:r>
              <a:rPr lang="en-US" altLang="ko-KR" sz="1100" kern="100" dirty="0">
                <a:latin typeface="Times New Roman" panose="02020603050405020304" pitchFamily="18" charset="0"/>
                <a:ea typeface="맑은 고딕" panose="020B0503020000020004" pitchFamily="50" charset="-127"/>
                <a:cs typeface="Times New Roman" panose="02020603050405020304" pitchFamily="18" charset="0"/>
              </a:rPr>
              <a:t>EMSA in a 6% Native gel as increasing protein concentration in the presence Cu ions </a:t>
            </a:r>
            <a:endParaRPr lang="en-US" altLang="ko-KR" sz="1100" kern="100" dirty="0">
              <a:latin typeface="맑은 고딕" panose="020B0503020000020004" pitchFamily="50" charset="-127"/>
              <a:ea typeface="맑은 고딕" panose="020B0503020000020004" pitchFamily="50" charset="-127"/>
              <a:cs typeface="Times New Roman" panose="02020603050405020304" pitchFamily="18" charset="0"/>
            </a:endParaRP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20A4185-B8AF-4AE7-95C6-8E6B1951A0CF}" type="slidenum">
              <a:rPr lang="ko-KR" altLang="en-US" smtClean="0"/>
              <a:t>8</a:t>
            </a:fld>
            <a:endParaRPr lang="ko-KR" altLang="en-US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1371600" y="1143000"/>
            <a:ext cx="4116388" cy="30861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ko-KR" altLang="en-US" dirty="0"/>
              <a:t>철 대신 </a:t>
            </a:r>
            <a:r>
              <a:rPr lang="en-US" dirty="0"/>
              <a:t>Cs</a:t>
            </a:r>
            <a:r>
              <a:rPr lang="ko-KR" altLang="en-US" dirty="0"/>
              <a:t>를 첨가 했을</a:t>
            </a:r>
            <a:r>
              <a:rPr lang="en-US" altLang="ko-KR" dirty="0"/>
              <a:t> </a:t>
            </a:r>
            <a:r>
              <a:rPr lang="ko-KR" altLang="en-US" dirty="0"/>
              <a:t>때의 </a:t>
            </a:r>
            <a:r>
              <a:rPr lang="en-US" altLang="ko-KR" dirty="0"/>
              <a:t>complex </a:t>
            </a:r>
            <a:r>
              <a:rPr lang="ko-KR" altLang="en-US" dirty="0"/>
              <a:t>변화 측정이다</a:t>
            </a:r>
            <a:r>
              <a:rPr lang="en-US" altLang="ko-KR" dirty="0"/>
              <a:t>. Cs</a:t>
            </a:r>
            <a:r>
              <a:rPr lang="ko-KR" altLang="en-US" dirty="0"/>
              <a:t>의 양이 증가해도  </a:t>
            </a:r>
            <a:r>
              <a:rPr lang="en-US" altLang="ko-KR" dirty="0"/>
              <a:t>super-shift </a:t>
            </a:r>
            <a:r>
              <a:rPr lang="ko-KR" altLang="en-US" dirty="0"/>
              <a:t>된 </a:t>
            </a:r>
            <a:r>
              <a:rPr lang="en-US" altLang="ko-KR" dirty="0"/>
              <a:t>complex </a:t>
            </a:r>
            <a:r>
              <a:rPr lang="ko-KR" altLang="en-US" dirty="0"/>
              <a:t>위치는</a:t>
            </a:r>
            <a:r>
              <a:rPr lang="en-US" altLang="ko-KR" dirty="0"/>
              <a:t> </a:t>
            </a:r>
            <a:r>
              <a:rPr lang="ko-KR" altLang="en-US" dirty="0"/>
              <a:t>일정하게 유지된다</a:t>
            </a:r>
            <a:r>
              <a:rPr lang="en-US" altLang="ko-KR" dirty="0"/>
              <a:t>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20A4185-B8AF-4AE7-95C6-8E6B1951A0CF}" type="slidenum">
              <a:rPr lang="ko-KR" altLang="en-US" smtClean="0"/>
              <a:t>9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4072031589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altLang="ko-KR" dirty="0" smtClean="0"/>
              <a:t>3h (OD1.470)</a:t>
            </a:r>
            <a:r>
              <a:rPr lang="en-US" altLang="ko-KR" baseline="0" dirty="0" smtClean="0"/>
              <a:t> </a:t>
            </a:r>
            <a:r>
              <a:rPr lang="ko-KR" altLang="en-US" baseline="0" dirty="0" smtClean="0"/>
              <a:t>에서</a:t>
            </a:r>
            <a:r>
              <a:rPr lang="en-US" altLang="ko-KR" baseline="0" dirty="0" smtClean="0"/>
              <a:t> H2O2 100mM treatment</a:t>
            </a:r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907FE3F-F5C4-4E98-B0B8-02B589F91986}" type="slidenum">
              <a:rPr lang="ko-KR" altLang="en-US" smtClean="0"/>
              <a:t>11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52171882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부제목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ko-KR" altLang="en-US" smtClean="0"/>
              <a:t>마스터 부제목 스타일 편집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F3D531-15FE-4C62-87F0-7A8224249FC0}" type="datetimeFigureOut">
              <a:rPr lang="ko-KR" altLang="en-US" smtClean="0"/>
              <a:t>2021-07-26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D9998D2-5DCA-46ED-8A81-3716E9F27559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8428980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F3D531-15FE-4C62-87F0-7A8224249FC0}" type="datetimeFigureOut">
              <a:rPr lang="ko-KR" altLang="en-US" smtClean="0"/>
              <a:t>2021-07-26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D9998D2-5DCA-46ED-8A81-3716E9F27559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29014065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구역 머리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F3D531-15FE-4C62-87F0-7A8224249FC0}" type="datetimeFigureOut">
              <a:rPr lang="ko-KR" altLang="en-US" smtClean="0"/>
              <a:t>2021-07-26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D9998D2-5DCA-46ED-8A81-3716E9F27559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02632772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콘텐츠 2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F3D531-15FE-4C62-87F0-7A8224249FC0}" type="datetimeFigureOut">
              <a:rPr lang="ko-KR" altLang="en-US" smtClean="0"/>
              <a:t>2021-07-26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D9998D2-5DCA-46ED-8A81-3716E9F27559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98367043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비교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5" name="텍스트 개체 틀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6" name="내용 개체 틀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7" name="날짜 개체 틀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F3D531-15FE-4C62-87F0-7A8224249FC0}" type="datetimeFigureOut">
              <a:rPr lang="ko-KR" altLang="en-US" smtClean="0"/>
              <a:t>2021-07-26</a:t>
            </a:fld>
            <a:endParaRPr lang="ko-KR" altLang="en-US"/>
          </a:p>
        </p:txBody>
      </p:sp>
      <p:sp>
        <p:nvSpPr>
          <p:cNvPr id="8" name="바닥글 개체 틀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9" name="슬라이드 번호 개체 틀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D9998D2-5DCA-46ED-8A81-3716E9F27559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68308265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제목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날짜 개체 틀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F3D531-15FE-4C62-87F0-7A8224249FC0}" type="datetimeFigureOut">
              <a:rPr lang="ko-KR" altLang="en-US" smtClean="0"/>
              <a:t>2021-07-26</a:t>
            </a:fld>
            <a:endParaRPr lang="ko-KR" altLang="en-US"/>
          </a:p>
        </p:txBody>
      </p:sp>
      <p:sp>
        <p:nvSpPr>
          <p:cNvPr id="4" name="바닥글 개체 틀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5" name="슬라이드 번호 개체 틀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D9998D2-5DCA-46ED-8A81-3716E9F27559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90163001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빈 화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날짜 개체 틀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F3D531-15FE-4C62-87F0-7A8224249FC0}" type="datetimeFigureOut">
              <a:rPr lang="ko-KR" altLang="en-US" smtClean="0"/>
              <a:t>2021-07-26</a:t>
            </a:fld>
            <a:endParaRPr lang="ko-KR" altLang="en-US"/>
          </a:p>
        </p:txBody>
      </p:sp>
      <p:sp>
        <p:nvSpPr>
          <p:cNvPr id="3" name="바닥글 개체 틀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D9998D2-5DCA-46ED-8A81-3716E9F27559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14728679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캡션 있는 콘텐츠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F3D531-15FE-4C62-87F0-7A8224249FC0}" type="datetimeFigureOut">
              <a:rPr lang="ko-KR" altLang="en-US" smtClean="0"/>
              <a:t>2021-07-26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D9998D2-5DCA-46ED-8A81-3716E9F27559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64313954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캡션 있는 그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그림 개체 틀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ko-KR" altLang="en-US"/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F3D531-15FE-4C62-87F0-7A8224249FC0}" type="datetimeFigureOut">
              <a:rPr lang="ko-KR" altLang="en-US" smtClean="0"/>
              <a:t>2021-07-26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D9998D2-5DCA-46ED-8A81-3716E9F27559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419432567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제목 및 세로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F3D531-15FE-4C62-87F0-7A8224249FC0}" type="datetimeFigureOut">
              <a:rPr lang="ko-KR" altLang="en-US" smtClean="0"/>
              <a:t>2021-07-26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D9998D2-5DCA-46ED-8A81-3716E9F27559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31635212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세로 제목 및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세로 제목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F3D531-15FE-4C62-87F0-7A8224249FC0}" type="datetimeFigureOut">
              <a:rPr lang="ko-KR" altLang="en-US" smtClean="0"/>
              <a:t>2021-07-26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D9998D2-5DCA-46ED-8A81-3716E9F27559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14941304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개체 틀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6F3D531-15FE-4C62-87F0-7A8224249FC0}" type="datetimeFigureOut">
              <a:rPr lang="ko-KR" altLang="en-US" smtClean="0"/>
              <a:t>2021-07-26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D9998D2-5DCA-46ED-8A81-3716E9F27559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38462833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1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1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1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1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1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1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1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1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1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1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ko-KR"/>
      </a:defPPr>
      <a:lvl1pPr marL="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.jpe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8.jpe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0.jpe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2.jpe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4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15.jp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8.xml"/><Relationship Id="rId7" Type="http://schemas.openxmlformats.org/officeDocument/2006/relationships/image" Target="../media/image18.emf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1.vml"/><Relationship Id="rId6" Type="http://schemas.openxmlformats.org/officeDocument/2006/relationships/oleObject" Target="../embeddings/oleObject2.bin"/><Relationship Id="rId5" Type="http://schemas.openxmlformats.org/officeDocument/2006/relationships/image" Target="../media/image17.emf"/><Relationship Id="rId4" Type="http://schemas.openxmlformats.org/officeDocument/2006/relationships/oleObject" Target="../embeddings/oleObject1.bin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ctrTitle"/>
          </p:nvPr>
        </p:nvSpPr>
        <p:spPr>
          <a:xfrm>
            <a:off x="685800" y="1628800"/>
            <a:ext cx="7772400" cy="1470025"/>
          </a:xfrm>
        </p:spPr>
        <p:txBody>
          <a:bodyPr>
            <a:normAutofit/>
          </a:bodyPr>
          <a:lstStyle/>
          <a:p>
            <a:r>
              <a:rPr lang="en-US" altLang="ko-KR" sz="3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Supporting Information</a:t>
            </a:r>
            <a:endParaRPr lang="ko-KR" altLang="en-US" sz="3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부제목 2"/>
          <p:cNvSpPr>
            <a:spLocks noGrp="1"/>
          </p:cNvSpPr>
          <p:nvPr>
            <p:ph type="subTitle" idx="1"/>
          </p:nvPr>
        </p:nvSpPr>
        <p:spPr>
          <a:xfrm>
            <a:off x="1371600" y="4005064"/>
            <a:ext cx="6400800" cy="504056"/>
          </a:xfrm>
        </p:spPr>
        <p:txBody>
          <a:bodyPr>
            <a:normAutofit/>
          </a:bodyPr>
          <a:lstStyle/>
          <a:p>
            <a:r>
              <a:rPr lang="en-US" altLang="ko-KR" sz="20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Bae et al., 2021</a:t>
            </a:r>
            <a:endParaRPr lang="ko-KR" altLang="en-US" sz="20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25787558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직사각형 25"/>
          <p:cNvSpPr/>
          <p:nvPr/>
        </p:nvSpPr>
        <p:spPr>
          <a:xfrm>
            <a:off x="707272" y="548635"/>
            <a:ext cx="1088760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ko-KR" dirty="0">
                <a:latin typeface="Times New Roman" panose="02020603050405020304" pitchFamily="18" charset="0"/>
                <a:cs typeface="Times New Roman" panose="02020603050405020304" pitchFamily="18" charset="0"/>
              </a:rPr>
              <a:t>Figure </a:t>
            </a:r>
            <a:r>
              <a:rPr lang="en-US" altLang="ko-KR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S1</a:t>
            </a:r>
            <a:endParaRPr lang="ko-KR" altLang="en-US" dirty="0"/>
          </a:p>
        </p:txBody>
      </p:sp>
      <p:grpSp>
        <p:nvGrpSpPr>
          <p:cNvPr id="5" name="그룹 4"/>
          <p:cNvGrpSpPr/>
          <p:nvPr/>
        </p:nvGrpSpPr>
        <p:grpSpPr>
          <a:xfrm>
            <a:off x="2646760" y="1256885"/>
            <a:ext cx="3797448" cy="4386146"/>
            <a:chOff x="2084182" y="1256885"/>
            <a:chExt cx="3797448" cy="4386146"/>
          </a:xfrm>
        </p:grpSpPr>
        <p:grpSp>
          <p:nvGrpSpPr>
            <p:cNvPr id="14" name="Group 13">
              <a:extLst>
                <a:ext uri="{FF2B5EF4-FFF2-40B4-BE49-F238E27FC236}">
                  <a16:creationId xmlns="" xmlns:a16="http://schemas.microsoft.com/office/drawing/2014/main" id="{E4DCFD64-0743-4CE6-A3C6-0FADB5A6C636}"/>
                </a:ext>
              </a:extLst>
            </p:cNvPr>
            <p:cNvGrpSpPr/>
            <p:nvPr/>
          </p:nvGrpSpPr>
          <p:grpSpPr>
            <a:xfrm>
              <a:off x="2372938" y="1521310"/>
              <a:ext cx="3508692" cy="1895249"/>
              <a:chOff x="241229" y="619038"/>
              <a:chExt cx="4678256" cy="2526999"/>
            </a:xfrm>
          </p:grpSpPr>
          <p:pic>
            <p:nvPicPr>
              <p:cNvPr id="7" name="그림 6"/>
              <p:cNvPicPr/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270259" y="876213"/>
                <a:ext cx="4301732" cy="2269824"/>
              </a:xfrm>
              <a:prstGeom prst="rect">
                <a:avLst/>
              </a:prstGeom>
            </p:spPr>
          </p:pic>
          <p:sp>
            <p:nvSpPr>
              <p:cNvPr id="8" name="TextBox 7"/>
              <p:cNvSpPr txBox="1"/>
              <p:nvPr/>
            </p:nvSpPr>
            <p:spPr>
              <a:xfrm>
                <a:off x="241229" y="619038"/>
                <a:ext cx="4678256" cy="292388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altLang="ko-KR" sz="825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M         </a:t>
                </a:r>
                <a:r>
                  <a:rPr lang="en-US" altLang="ko-KR" sz="825" dirty="0" smtClean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p2         </a:t>
                </a:r>
                <a:r>
                  <a:rPr lang="en-US" altLang="ko-KR" sz="825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p3         w3     </a:t>
                </a:r>
                <a:r>
                  <a:rPr lang="en-US" altLang="ko-KR" sz="825" dirty="0" smtClean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 </a:t>
                </a:r>
                <a:r>
                  <a:rPr lang="en-US" altLang="ko-KR" sz="825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w20      </a:t>
                </a:r>
                <a:r>
                  <a:rPr lang="en-US" altLang="ko-KR" sz="825" dirty="0" smtClean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</a:t>
                </a:r>
                <a:r>
                  <a:rPr lang="en-US" altLang="ko-KR" sz="825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e2   </a:t>
                </a:r>
                <a:r>
                  <a:rPr lang="en-US" altLang="ko-KR" sz="825" dirty="0" smtClean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     </a:t>
                </a:r>
                <a:r>
                  <a:rPr lang="en-US" altLang="ko-KR" sz="825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e3  </a:t>
                </a:r>
                <a:r>
                  <a:rPr lang="en-US" altLang="ko-KR" sz="825" dirty="0" smtClean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     </a:t>
                </a:r>
                <a:r>
                  <a:rPr lang="en-US" altLang="ko-KR" sz="825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e4 </a:t>
                </a:r>
                <a:r>
                  <a:rPr lang="en-US" altLang="ko-KR" sz="825" dirty="0" smtClean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      </a:t>
                </a:r>
                <a:r>
                  <a:rPr lang="en-US" altLang="ko-KR" sz="825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e5   </a:t>
                </a:r>
                <a:r>
                  <a:rPr lang="en-US" altLang="ko-KR" sz="825" dirty="0" smtClean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   </a:t>
                </a:r>
                <a:r>
                  <a:rPr lang="en-US" altLang="ko-KR" sz="825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e6</a:t>
                </a:r>
              </a:p>
            </p:txBody>
          </p:sp>
        </p:grpSp>
        <p:cxnSp>
          <p:nvCxnSpPr>
            <p:cNvPr id="10" name="Straight Connector 9">
              <a:extLst>
                <a:ext uri="{FF2B5EF4-FFF2-40B4-BE49-F238E27FC236}">
                  <a16:creationId xmlns="" xmlns:a16="http://schemas.microsoft.com/office/drawing/2014/main" id="{2A42CDD1-C330-4C24-9CFC-73F674DE0610}"/>
                </a:ext>
              </a:extLst>
            </p:cNvPr>
            <p:cNvCxnSpPr>
              <a:cxnSpLocks/>
            </p:cNvCxnSpPr>
            <p:nvPr/>
          </p:nvCxnSpPr>
          <p:spPr>
            <a:xfrm>
              <a:off x="2290229" y="2361166"/>
              <a:ext cx="100013" cy="0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" name="Straight Connector 10">
              <a:extLst>
                <a:ext uri="{FF2B5EF4-FFF2-40B4-BE49-F238E27FC236}">
                  <a16:creationId xmlns="" xmlns:a16="http://schemas.microsoft.com/office/drawing/2014/main" id="{B21D56C9-E211-402F-A705-F1DE4ECFAF57}"/>
                </a:ext>
              </a:extLst>
            </p:cNvPr>
            <p:cNvCxnSpPr>
              <a:cxnSpLocks/>
            </p:cNvCxnSpPr>
            <p:nvPr/>
          </p:nvCxnSpPr>
          <p:spPr>
            <a:xfrm>
              <a:off x="2290229" y="2846941"/>
              <a:ext cx="100013" cy="0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" name="Straight Connector 11">
              <a:extLst>
                <a:ext uri="{FF2B5EF4-FFF2-40B4-BE49-F238E27FC236}">
                  <a16:creationId xmlns="" xmlns:a16="http://schemas.microsoft.com/office/drawing/2014/main" id="{0005CE8A-1B95-45DB-9FE2-48F83FA1C06D}"/>
                </a:ext>
              </a:extLst>
            </p:cNvPr>
            <p:cNvCxnSpPr>
              <a:cxnSpLocks/>
            </p:cNvCxnSpPr>
            <p:nvPr/>
          </p:nvCxnSpPr>
          <p:spPr>
            <a:xfrm>
              <a:off x="2290229" y="2089703"/>
              <a:ext cx="100013" cy="0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5" name="Straight Connector 14">
              <a:extLst>
                <a:ext uri="{FF2B5EF4-FFF2-40B4-BE49-F238E27FC236}">
                  <a16:creationId xmlns="" xmlns:a16="http://schemas.microsoft.com/office/drawing/2014/main" id="{DB97EA46-8520-4C63-BF48-203ABD5D37A2}"/>
                </a:ext>
              </a:extLst>
            </p:cNvPr>
            <p:cNvCxnSpPr>
              <a:cxnSpLocks/>
            </p:cNvCxnSpPr>
            <p:nvPr/>
          </p:nvCxnSpPr>
          <p:spPr>
            <a:xfrm>
              <a:off x="2294524" y="3296997"/>
              <a:ext cx="100013" cy="0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6" name="TextBox 15">
              <a:extLst>
                <a:ext uri="{FF2B5EF4-FFF2-40B4-BE49-F238E27FC236}">
                  <a16:creationId xmlns="" xmlns:a16="http://schemas.microsoft.com/office/drawing/2014/main" id="{4CD12B21-DF2A-49B4-9ED8-F15389262F45}"/>
                </a:ext>
              </a:extLst>
            </p:cNvPr>
            <p:cNvSpPr txBox="1"/>
            <p:nvPr/>
          </p:nvSpPr>
          <p:spPr>
            <a:xfrm>
              <a:off x="2084182" y="3191750"/>
              <a:ext cx="290464" cy="21929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825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20</a:t>
              </a:r>
            </a:p>
          </p:txBody>
        </p:sp>
        <p:sp>
          <p:nvSpPr>
            <p:cNvPr id="17" name="TextBox 16">
              <a:extLst>
                <a:ext uri="{FF2B5EF4-FFF2-40B4-BE49-F238E27FC236}">
                  <a16:creationId xmlns="" xmlns:a16="http://schemas.microsoft.com/office/drawing/2014/main" id="{45978D21-52F9-4C3E-B9A1-25E1566AB5B8}"/>
                </a:ext>
              </a:extLst>
            </p:cNvPr>
            <p:cNvSpPr txBox="1"/>
            <p:nvPr/>
          </p:nvSpPr>
          <p:spPr>
            <a:xfrm>
              <a:off x="2084182" y="2747770"/>
              <a:ext cx="290464" cy="21929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825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30</a:t>
              </a:r>
            </a:p>
          </p:txBody>
        </p:sp>
        <p:sp>
          <p:nvSpPr>
            <p:cNvPr id="18" name="TextBox 17">
              <a:extLst>
                <a:ext uri="{FF2B5EF4-FFF2-40B4-BE49-F238E27FC236}">
                  <a16:creationId xmlns="" xmlns:a16="http://schemas.microsoft.com/office/drawing/2014/main" id="{1DC4932B-972B-4705-95D1-D376B1900628}"/>
                </a:ext>
              </a:extLst>
            </p:cNvPr>
            <p:cNvSpPr txBox="1"/>
            <p:nvPr/>
          </p:nvSpPr>
          <p:spPr>
            <a:xfrm>
              <a:off x="2088737" y="2268544"/>
              <a:ext cx="290464" cy="21929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825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50</a:t>
              </a:r>
            </a:p>
          </p:txBody>
        </p:sp>
        <p:sp>
          <p:nvSpPr>
            <p:cNvPr id="19" name="TextBox 18">
              <a:extLst>
                <a:ext uri="{FF2B5EF4-FFF2-40B4-BE49-F238E27FC236}">
                  <a16:creationId xmlns="" xmlns:a16="http://schemas.microsoft.com/office/drawing/2014/main" id="{F962FBBB-4215-4BD9-AA1C-D5DEFC708089}"/>
                </a:ext>
              </a:extLst>
            </p:cNvPr>
            <p:cNvSpPr txBox="1"/>
            <p:nvPr/>
          </p:nvSpPr>
          <p:spPr>
            <a:xfrm>
              <a:off x="2088794" y="1991968"/>
              <a:ext cx="290464" cy="21929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825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60</a:t>
              </a:r>
            </a:p>
          </p:txBody>
        </p:sp>
        <p:sp>
          <p:nvSpPr>
            <p:cNvPr id="3" name="TextBox 2">
              <a:extLst>
                <a:ext uri="{FF2B5EF4-FFF2-40B4-BE49-F238E27FC236}">
                  <a16:creationId xmlns="" xmlns:a16="http://schemas.microsoft.com/office/drawing/2014/main" id="{B3D92F20-E420-47D8-BAD2-DD1E2F270277}"/>
                </a:ext>
              </a:extLst>
            </p:cNvPr>
            <p:cNvSpPr txBox="1"/>
            <p:nvPr/>
          </p:nvSpPr>
          <p:spPr>
            <a:xfrm>
              <a:off x="2084182" y="1714191"/>
              <a:ext cx="360996" cy="21929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825" dirty="0" err="1">
                  <a:latin typeface="Times New Roman" panose="02020603050405020304" pitchFamily="18" charset="0"/>
                  <a:cs typeface="Times New Roman" panose="02020603050405020304" pitchFamily="18" charset="0"/>
                </a:rPr>
                <a:t>kDa</a:t>
              </a:r>
              <a:endParaRPr lang="en-US" sz="825" dirty="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20" name="TextBox 19">
              <a:extLst>
                <a:ext uri="{FF2B5EF4-FFF2-40B4-BE49-F238E27FC236}">
                  <a16:creationId xmlns="" xmlns:a16="http://schemas.microsoft.com/office/drawing/2014/main" id="{66923D7B-CEEA-4330-9785-3BC6943B12D1}"/>
                </a:ext>
              </a:extLst>
            </p:cNvPr>
            <p:cNvSpPr txBox="1"/>
            <p:nvPr/>
          </p:nvSpPr>
          <p:spPr>
            <a:xfrm>
              <a:off x="3725014" y="1256885"/>
              <a:ext cx="831737" cy="25391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1000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Dgeo_0257</a:t>
              </a:r>
              <a:endParaRPr lang="ko-KR" altLang="en-US" sz="1000" dirty="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cxnSp>
          <p:nvCxnSpPr>
            <p:cNvPr id="21" name="Straight Connector 20">
              <a:extLst>
                <a:ext uri="{FF2B5EF4-FFF2-40B4-BE49-F238E27FC236}">
                  <a16:creationId xmlns="" xmlns:a16="http://schemas.microsoft.com/office/drawing/2014/main" id="{2F46A47A-36B5-4265-B357-82793AC30C21}"/>
                </a:ext>
              </a:extLst>
            </p:cNvPr>
            <p:cNvCxnSpPr>
              <a:cxnSpLocks/>
            </p:cNvCxnSpPr>
            <p:nvPr/>
          </p:nvCxnSpPr>
          <p:spPr>
            <a:xfrm>
              <a:off x="2736272" y="1486262"/>
              <a:ext cx="2809223" cy="0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pic>
          <p:nvPicPr>
            <p:cNvPr id="27" name="그림 26"/>
            <p:cNvPicPr>
              <a:picLocks noChangeAspect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396285" y="3937785"/>
              <a:ext cx="3278305" cy="1705246"/>
            </a:xfrm>
            <a:prstGeom prst="rect">
              <a:avLst/>
            </a:prstGeom>
          </p:spPr>
        </p:pic>
        <p:sp>
          <p:nvSpPr>
            <p:cNvPr id="28" name="TextBox 27">
              <a:extLst>
                <a:ext uri="{FF2B5EF4-FFF2-40B4-BE49-F238E27FC236}">
                  <a16:creationId xmlns="" xmlns:a16="http://schemas.microsoft.com/office/drawing/2014/main" id="{32256987-7713-4E52-B4AC-E451CC6C1DC5}"/>
                </a:ext>
              </a:extLst>
            </p:cNvPr>
            <p:cNvSpPr txBox="1"/>
            <p:nvPr/>
          </p:nvSpPr>
          <p:spPr>
            <a:xfrm>
              <a:off x="2396285" y="3752048"/>
              <a:ext cx="3392117" cy="21929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825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M        </a:t>
              </a:r>
              <a:r>
                <a:rPr lang="en-US" altLang="ko-KR" sz="825" dirty="0" smtClean="0">
                  <a:latin typeface="Times New Roman" panose="02020603050405020304" pitchFamily="18" charset="0"/>
                  <a:cs typeface="Times New Roman" panose="02020603050405020304" pitchFamily="18" charset="0"/>
                </a:rPr>
                <a:t>p3       </a:t>
              </a:r>
              <a:r>
                <a:rPr lang="en-US" altLang="ko-KR" sz="825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w3      w20         e2    </a:t>
              </a:r>
              <a:r>
                <a:rPr lang="en-US" altLang="ko-KR" sz="825" dirty="0" smtClean="0">
                  <a:latin typeface="Times New Roman" panose="02020603050405020304" pitchFamily="18" charset="0"/>
                  <a:cs typeface="Times New Roman" panose="02020603050405020304" pitchFamily="18" charset="0"/>
                </a:rPr>
                <a:t>    </a:t>
              </a:r>
              <a:r>
                <a:rPr lang="en-US" altLang="ko-KR" sz="825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e3   </a:t>
              </a:r>
              <a:r>
                <a:rPr lang="en-US" altLang="ko-KR" sz="825" dirty="0" smtClean="0">
                  <a:latin typeface="Times New Roman" panose="02020603050405020304" pitchFamily="18" charset="0"/>
                  <a:cs typeface="Times New Roman" panose="02020603050405020304" pitchFamily="18" charset="0"/>
                </a:rPr>
                <a:t>    </a:t>
              </a:r>
              <a:r>
                <a:rPr lang="en-US" altLang="ko-KR" sz="825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e4       viva      n/viva   </a:t>
              </a:r>
              <a:r>
                <a:rPr lang="en-US" altLang="ko-KR" sz="825" dirty="0" smtClean="0">
                  <a:latin typeface="Times New Roman" panose="02020603050405020304" pitchFamily="18" charset="0"/>
                  <a:cs typeface="Times New Roman" panose="02020603050405020304" pitchFamily="18" charset="0"/>
                </a:rPr>
                <a:t> </a:t>
              </a:r>
              <a:r>
                <a:rPr lang="en-US" altLang="ko-KR" sz="825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0257</a:t>
              </a:r>
              <a:endParaRPr lang="ko-KR" altLang="en-US" sz="825" dirty="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cxnSp>
          <p:nvCxnSpPr>
            <p:cNvPr id="29" name="Straight Connector 11">
              <a:extLst>
                <a:ext uri="{FF2B5EF4-FFF2-40B4-BE49-F238E27FC236}">
                  <a16:creationId xmlns="" xmlns:a16="http://schemas.microsoft.com/office/drawing/2014/main" id="{E5CD0AC6-7A05-44FF-994E-54B1A3C3A13F}"/>
                </a:ext>
              </a:extLst>
            </p:cNvPr>
            <p:cNvCxnSpPr>
              <a:cxnSpLocks/>
            </p:cNvCxnSpPr>
            <p:nvPr/>
          </p:nvCxnSpPr>
          <p:spPr>
            <a:xfrm>
              <a:off x="2306546" y="4759104"/>
              <a:ext cx="100013" cy="0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0" name="Straight Connector 12">
              <a:extLst>
                <a:ext uri="{FF2B5EF4-FFF2-40B4-BE49-F238E27FC236}">
                  <a16:creationId xmlns="" xmlns:a16="http://schemas.microsoft.com/office/drawing/2014/main" id="{7B4A7E2A-2241-4CB8-85B9-B3379AA40518}"/>
                </a:ext>
              </a:extLst>
            </p:cNvPr>
            <p:cNvCxnSpPr>
              <a:cxnSpLocks/>
            </p:cNvCxnSpPr>
            <p:nvPr/>
          </p:nvCxnSpPr>
          <p:spPr>
            <a:xfrm>
              <a:off x="2299402" y="5144866"/>
              <a:ext cx="100013" cy="0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1" name="Straight Connector 13">
              <a:extLst>
                <a:ext uri="{FF2B5EF4-FFF2-40B4-BE49-F238E27FC236}">
                  <a16:creationId xmlns="" xmlns:a16="http://schemas.microsoft.com/office/drawing/2014/main" id="{21E22781-4841-4050-804B-D70807B1B74A}"/>
                </a:ext>
              </a:extLst>
            </p:cNvPr>
            <p:cNvCxnSpPr>
              <a:cxnSpLocks/>
            </p:cNvCxnSpPr>
            <p:nvPr/>
          </p:nvCxnSpPr>
          <p:spPr>
            <a:xfrm>
              <a:off x="2306546" y="4416203"/>
              <a:ext cx="100013" cy="0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2" name="Straight Connector 14">
              <a:extLst>
                <a:ext uri="{FF2B5EF4-FFF2-40B4-BE49-F238E27FC236}">
                  <a16:creationId xmlns="" xmlns:a16="http://schemas.microsoft.com/office/drawing/2014/main" id="{CF03D53C-A039-4B91-BB2C-C4E51A634DA5}"/>
                </a:ext>
              </a:extLst>
            </p:cNvPr>
            <p:cNvCxnSpPr>
              <a:cxnSpLocks/>
            </p:cNvCxnSpPr>
            <p:nvPr/>
          </p:nvCxnSpPr>
          <p:spPr>
            <a:xfrm>
              <a:off x="2303697" y="5302029"/>
              <a:ext cx="100013" cy="0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3" name="TextBox 32">
              <a:extLst>
                <a:ext uri="{FF2B5EF4-FFF2-40B4-BE49-F238E27FC236}">
                  <a16:creationId xmlns="" xmlns:a16="http://schemas.microsoft.com/office/drawing/2014/main" id="{CAE3425B-0B0B-4513-A786-9B65DECA69A1}"/>
                </a:ext>
              </a:extLst>
            </p:cNvPr>
            <p:cNvSpPr txBox="1"/>
            <p:nvPr/>
          </p:nvSpPr>
          <p:spPr>
            <a:xfrm>
              <a:off x="2093355" y="5196782"/>
              <a:ext cx="290464" cy="21929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825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20</a:t>
              </a:r>
            </a:p>
          </p:txBody>
        </p:sp>
        <p:sp>
          <p:nvSpPr>
            <p:cNvPr id="34" name="TextBox 33">
              <a:extLst>
                <a:ext uri="{FF2B5EF4-FFF2-40B4-BE49-F238E27FC236}">
                  <a16:creationId xmlns="" xmlns:a16="http://schemas.microsoft.com/office/drawing/2014/main" id="{8654B80D-817A-4836-9A61-B336D26E1091}"/>
                </a:ext>
              </a:extLst>
            </p:cNvPr>
            <p:cNvSpPr txBox="1"/>
            <p:nvPr/>
          </p:nvSpPr>
          <p:spPr>
            <a:xfrm>
              <a:off x="2093355" y="5045696"/>
              <a:ext cx="290464" cy="21929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825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30</a:t>
              </a:r>
            </a:p>
          </p:txBody>
        </p:sp>
        <p:sp>
          <p:nvSpPr>
            <p:cNvPr id="35" name="TextBox 34">
              <a:extLst>
                <a:ext uri="{FF2B5EF4-FFF2-40B4-BE49-F238E27FC236}">
                  <a16:creationId xmlns="" xmlns:a16="http://schemas.microsoft.com/office/drawing/2014/main" id="{C83343F9-2A83-4520-8AD1-0AB72E618A6C}"/>
                </a:ext>
              </a:extLst>
            </p:cNvPr>
            <p:cNvSpPr txBox="1"/>
            <p:nvPr/>
          </p:nvSpPr>
          <p:spPr>
            <a:xfrm>
              <a:off x="2105054" y="4666482"/>
              <a:ext cx="290464" cy="21929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825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50</a:t>
              </a:r>
            </a:p>
          </p:txBody>
        </p:sp>
        <p:sp>
          <p:nvSpPr>
            <p:cNvPr id="36" name="TextBox 35">
              <a:extLst>
                <a:ext uri="{FF2B5EF4-FFF2-40B4-BE49-F238E27FC236}">
                  <a16:creationId xmlns="" xmlns:a16="http://schemas.microsoft.com/office/drawing/2014/main" id="{324E5CD6-1DEC-4B3B-B8A9-66A7BE8AC172}"/>
                </a:ext>
              </a:extLst>
            </p:cNvPr>
            <p:cNvSpPr txBox="1"/>
            <p:nvPr/>
          </p:nvSpPr>
          <p:spPr>
            <a:xfrm>
              <a:off x="2105111" y="4318468"/>
              <a:ext cx="290464" cy="21929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825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70</a:t>
              </a:r>
            </a:p>
          </p:txBody>
        </p:sp>
        <p:sp>
          <p:nvSpPr>
            <p:cNvPr id="37" name="TextBox 36">
              <a:extLst>
                <a:ext uri="{FF2B5EF4-FFF2-40B4-BE49-F238E27FC236}">
                  <a16:creationId xmlns="" xmlns:a16="http://schemas.microsoft.com/office/drawing/2014/main" id="{ED8ACE18-0287-468E-BCCB-E0D407DEE65A}"/>
                </a:ext>
              </a:extLst>
            </p:cNvPr>
            <p:cNvSpPr txBox="1"/>
            <p:nvPr/>
          </p:nvSpPr>
          <p:spPr>
            <a:xfrm>
              <a:off x="2088479" y="4012098"/>
              <a:ext cx="360996" cy="21929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825" dirty="0" err="1">
                  <a:latin typeface="Times New Roman" panose="02020603050405020304" pitchFamily="18" charset="0"/>
                  <a:cs typeface="Times New Roman" panose="02020603050405020304" pitchFamily="18" charset="0"/>
                </a:rPr>
                <a:t>kDa</a:t>
              </a:r>
              <a:endParaRPr lang="en-US" sz="825" dirty="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38" name="TextBox 37">
              <a:extLst>
                <a:ext uri="{FF2B5EF4-FFF2-40B4-BE49-F238E27FC236}">
                  <a16:creationId xmlns="" xmlns:a16="http://schemas.microsoft.com/office/drawing/2014/main" id="{DB927803-68B7-4EC5-B84B-8A889F15DD78}"/>
                </a:ext>
              </a:extLst>
            </p:cNvPr>
            <p:cNvSpPr txBox="1"/>
            <p:nvPr/>
          </p:nvSpPr>
          <p:spPr>
            <a:xfrm>
              <a:off x="3707904" y="3520473"/>
              <a:ext cx="777952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1000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Dgeo_0281</a:t>
              </a:r>
              <a:endParaRPr lang="ko-KR" altLang="en-US" sz="1000" dirty="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cxnSp>
          <p:nvCxnSpPr>
            <p:cNvPr id="39" name="Straight Connector 21">
              <a:extLst>
                <a:ext uri="{FF2B5EF4-FFF2-40B4-BE49-F238E27FC236}">
                  <a16:creationId xmlns="" xmlns:a16="http://schemas.microsoft.com/office/drawing/2014/main" id="{8EA066F7-8EE0-474A-8D3A-D6847C8867D5}"/>
                </a:ext>
              </a:extLst>
            </p:cNvPr>
            <p:cNvCxnSpPr>
              <a:cxnSpLocks/>
            </p:cNvCxnSpPr>
            <p:nvPr/>
          </p:nvCxnSpPr>
          <p:spPr>
            <a:xfrm>
              <a:off x="2743594" y="3741996"/>
              <a:ext cx="2930996" cy="0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232258479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TextBox 18"/>
          <p:cNvSpPr txBox="1"/>
          <p:nvPr/>
        </p:nvSpPr>
        <p:spPr>
          <a:xfrm>
            <a:off x="2324403" y="836712"/>
            <a:ext cx="349519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1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ko-KR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A</a:t>
            </a:r>
            <a:endParaRPr lang="en-US" altLang="ko-KR" sz="1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0" name="직사각형 19"/>
          <p:cNvSpPr/>
          <p:nvPr/>
        </p:nvSpPr>
        <p:spPr>
          <a:xfrm>
            <a:off x="707272" y="548635"/>
            <a:ext cx="1088760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ko-KR" dirty="0">
                <a:latin typeface="Times New Roman" panose="02020603050405020304" pitchFamily="18" charset="0"/>
                <a:cs typeface="Times New Roman" panose="02020603050405020304" pitchFamily="18" charset="0"/>
              </a:rPr>
              <a:t>Figure </a:t>
            </a:r>
            <a:r>
              <a:rPr lang="en-US" altLang="ko-KR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S2</a:t>
            </a:r>
            <a:endParaRPr lang="ko-KR" altLang="en-US" dirty="0"/>
          </a:p>
        </p:txBody>
      </p:sp>
      <p:grpSp>
        <p:nvGrpSpPr>
          <p:cNvPr id="12" name="그룹 11"/>
          <p:cNvGrpSpPr/>
          <p:nvPr/>
        </p:nvGrpSpPr>
        <p:grpSpPr>
          <a:xfrm>
            <a:off x="2802639" y="1169244"/>
            <a:ext cx="4304693" cy="4938860"/>
            <a:chOff x="2802639" y="1169244"/>
            <a:chExt cx="4304693" cy="4938860"/>
          </a:xfrm>
        </p:grpSpPr>
        <p:pic>
          <p:nvPicPr>
            <p:cNvPr id="3" name="그림 2"/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2802639" y="1564320"/>
              <a:ext cx="3178612" cy="4543784"/>
            </a:xfrm>
            <a:prstGeom prst="rect">
              <a:avLst/>
            </a:prstGeom>
          </p:spPr>
        </p:pic>
        <p:sp>
          <p:nvSpPr>
            <p:cNvPr id="2" name="TextBox 1"/>
            <p:cNvSpPr txBox="1"/>
            <p:nvPr/>
          </p:nvSpPr>
          <p:spPr>
            <a:xfrm>
              <a:off x="6012160" y="2304605"/>
              <a:ext cx="1066318" cy="30777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ko-KR" sz="1400" kern="100" dirty="0">
                  <a:latin typeface="Times New Roman" panose="02020603050405020304" pitchFamily="18" charset="0"/>
                  <a:ea typeface="맑은 고딕" panose="020B0503020000020004" pitchFamily="50" charset="-127"/>
                  <a:cs typeface="Times New Roman" panose="02020603050405020304" pitchFamily="18" charset="0"/>
                </a:rPr>
                <a:t>Protein </a:t>
              </a:r>
              <a:r>
                <a:rPr lang="en-US" altLang="ko-KR" sz="1400" kern="100" dirty="0" smtClean="0">
                  <a:latin typeface="Times New Roman" panose="02020603050405020304" pitchFamily="18" charset="0"/>
                  <a:ea typeface="맑은 고딕" panose="020B0503020000020004" pitchFamily="50" charset="-127"/>
                  <a:cs typeface="Times New Roman" panose="02020603050405020304" pitchFamily="18" charset="0"/>
                </a:rPr>
                <a:t>only</a:t>
              </a:r>
              <a:endParaRPr lang="en-US" altLang="ko-KR" sz="1400" kern="100" dirty="0">
                <a:latin typeface="Times New Roman" panose="02020603050405020304" pitchFamily="18" charset="0"/>
                <a:ea typeface="맑은 고딕" panose="020B0503020000020004" pitchFamily="50" charset="-127"/>
                <a:cs typeface="Times New Roman" panose="02020603050405020304" pitchFamily="18" charset="0"/>
              </a:endParaRPr>
            </a:p>
          </p:txBody>
        </p:sp>
        <p:sp>
          <p:nvSpPr>
            <p:cNvPr id="4" name="TextBox 3"/>
            <p:cNvSpPr txBox="1"/>
            <p:nvPr/>
          </p:nvSpPr>
          <p:spPr>
            <a:xfrm>
              <a:off x="6012160" y="3803848"/>
              <a:ext cx="1035861" cy="30777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ko-KR" sz="1400" kern="100" dirty="0">
                  <a:latin typeface="Times New Roman" panose="02020603050405020304" pitchFamily="18" charset="0"/>
                  <a:ea typeface="맑은 고딕" panose="020B0503020000020004" pitchFamily="50" charset="-127"/>
                  <a:cs typeface="Times New Roman" panose="02020603050405020304" pitchFamily="18" charset="0"/>
                </a:rPr>
                <a:t>Fe(II) 1mM</a:t>
              </a:r>
              <a:endParaRPr lang="ko-KR" altLang="en-US" sz="1400" dirty="0"/>
            </a:p>
          </p:txBody>
        </p:sp>
        <p:sp>
          <p:nvSpPr>
            <p:cNvPr id="5" name="TextBox 4"/>
            <p:cNvSpPr txBox="1"/>
            <p:nvPr/>
          </p:nvSpPr>
          <p:spPr>
            <a:xfrm>
              <a:off x="6012160" y="5244008"/>
              <a:ext cx="1095172" cy="30777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ko-KR" sz="1400" kern="100" dirty="0">
                  <a:latin typeface="Times New Roman" panose="02020603050405020304" pitchFamily="18" charset="0"/>
                  <a:ea typeface="맑은 고딕" panose="020B0503020000020004" pitchFamily="50" charset="-127"/>
                  <a:cs typeface="Times New Roman" panose="02020603050405020304" pitchFamily="18" charset="0"/>
                </a:rPr>
                <a:t>Fe(III) 1mM</a:t>
              </a:r>
              <a:endParaRPr lang="ko-KR" altLang="en-US" sz="1400" dirty="0"/>
            </a:p>
          </p:txBody>
        </p:sp>
        <p:cxnSp>
          <p:nvCxnSpPr>
            <p:cNvPr id="8" name="직선 화살표 연결선 7"/>
            <p:cNvCxnSpPr/>
            <p:nvPr/>
          </p:nvCxnSpPr>
          <p:spPr>
            <a:xfrm>
              <a:off x="3059832" y="1400076"/>
              <a:ext cx="0" cy="144016"/>
            </a:xfrm>
            <a:prstGeom prst="straightConnector1">
              <a:avLst/>
            </a:prstGeom>
            <a:ln>
              <a:solidFill>
                <a:schemeClr val="tx1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" name="직선 화살표 연결선 16"/>
            <p:cNvCxnSpPr/>
            <p:nvPr/>
          </p:nvCxnSpPr>
          <p:spPr>
            <a:xfrm>
              <a:off x="3275856" y="1400076"/>
              <a:ext cx="0" cy="144016"/>
            </a:xfrm>
            <a:prstGeom prst="straightConnector1">
              <a:avLst/>
            </a:prstGeom>
            <a:ln>
              <a:solidFill>
                <a:schemeClr val="tx1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직선 화살표 연결선 20"/>
            <p:cNvCxnSpPr/>
            <p:nvPr/>
          </p:nvCxnSpPr>
          <p:spPr>
            <a:xfrm>
              <a:off x="3779912" y="1400076"/>
              <a:ext cx="0" cy="144016"/>
            </a:xfrm>
            <a:prstGeom prst="straightConnector1">
              <a:avLst/>
            </a:prstGeom>
            <a:ln>
              <a:solidFill>
                <a:schemeClr val="tx1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" name="직선 화살표 연결선 21"/>
            <p:cNvCxnSpPr/>
            <p:nvPr/>
          </p:nvCxnSpPr>
          <p:spPr>
            <a:xfrm>
              <a:off x="4139952" y="1400076"/>
              <a:ext cx="0" cy="144016"/>
            </a:xfrm>
            <a:prstGeom prst="straightConnector1">
              <a:avLst/>
            </a:prstGeom>
            <a:ln>
              <a:solidFill>
                <a:schemeClr val="tx1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3" name="TextBox 22"/>
            <p:cNvSpPr txBox="1"/>
            <p:nvPr/>
          </p:nvSpPr>
          <p:spPr>
            <a:xfrm>
              <a:off x="2941216" y="1169244"/>
              <a:ext cx="248786" cy="2308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900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1</a:t>
              </a:r>
            </a:p>
          </p:txBody>
        </p:sp>
        <p:sp>
          <p:nvSpPr>
            <p:cNvPr id="24" name="TextBox 23"/>
            <p:cNvSpPr txBox="1"/>
            <p:nvPr/>
          </p:nvSpPr>
          <p:spPr>
            <a:xfrm>
              <a:off x="3157240" y="1169244"/>
              <a:ext cx="248786" cy="2308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900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2</a:t>
              </a:r>
            </a:p>
          </p:txBody>
        </p:sp>
        <p:sp>
          <p:nvSpPr>
            <p:cNvPr id="25" name="TextBox 24"/>
            <p:cNvSpPr txBox="1"/>
            <p:nvPr/>
          </p:nvSpPr>
          <p:spPr>
            <a:xfrm>
              <a:off x="3651772" y="1169244"/>
              <a:ext cx="248786" cy="2308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900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3</a:t>
              </a:r>
            </a:p>
          </p:txBody>
        </p:sp>
        <p:sp>
          <p:nvSpPr>
            <p:cNvPr id="26" name="TextBox 25"/>
            <p:cNvSpPr txBox="1"/>
            <p:nvPr/>
          </p:nvSpPr>
          <p:spPr>
            <a:xfrm>
              <a:off x="4012370" y="1169244"/>
              <a:ext cx="248786" cy="2308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900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4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42952129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/>
          <p:cNvSpPr txBox="1"/>
          <p:nvPr/>
        </p:nvSpPr>
        <p:spPr>
          <a:xfrm>
            <a:off x="2267744" y="836712"/>
            <a:ext cx="304892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B</a:t>
            </a:r>
            <a:endParaRPr lang="ko-KR" altLang="en-US" sz="1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4" name="직사각형 23"/>
          <p:cNvSpPr/>
          <p:nvPr/>
        </p:nvSpPr>
        <p:spPr>
          <a:xfrm>
            <a:off x="707272" y="548635"/>
            <a:ext cx="1088760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ko-KR" dirty="0">
                <a:latin typeface="Times New Roman" panose="02020603050405020304" pitchFamily="18" charset="0"/>
                <a:cs typeface="Times New Roman" panose="02020603050405020304" pitchFamily="18" charset="0"/>
              </a:rPr>
              <a:t>Figure </a:t>
            </a:r>
            <a:r>
              <a:rPr lang="en-US" altLang="ko-KR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S2</a:t>
            </a:r>
            <a:endParaRPr lang="ko-KR" altLang="en-US" dirty="0"/>
          </a:p>
        </p:txBody>
      </p:sp>
      <p:grpSp>
        <p:nvGrpSpPr>
          <p:cNvPr id="5" name="그룹 4"/>
          <p:cNvGrpSpPr/>
          <p:nvPr/>
        </p:nvGrpSpPr>
        <p:grpSpPr>
          <a:xfrm>
            <a:off x="2723054" y="1006128"/>
            <a:ext cx="4308280" cy="4871144"/>
            <a:chOff x="2723054" y="1006128"/>
            <a:chExt cx="4308280" cy="4871144"/>
          </a:xfrm>
        </p:grpSpPr>
        <p:grpSp>
          <p:nvGrpSpPr>
            <p:cNvPr id="3" name="그룹 2"/>
            <p:cNvGrpSpPr/>
            <p:nvPr/>
          </p:nvGrpSpPr>
          <p:grpSpPr>
            <a:xfrm>
              <a:off x="2723054" y="1409700"/>
              <a:ext cx="4308280" cy="4467572"/>
              <a:chOff x="3293269" y="2473910"/>
              <a:chExt cx="3808579" cy="3903772"/>
            </a:xfrm>
          </p:grpSpPr>
          <p:pic>
            <p:nvPicPr>
              <p:cNvPr id="4" name="그림 3"/>
              <p:cNvPicPr>
                <a:picLocks noChangeAspect="1"/>
              </p:cNvPicPr>
              <p:nvPr/>
            </p:nvPicPr>
            <p:blipFill rotWithShape="1">
              <a:blip r:embed="rId3"/>
              <a:srcRect t="2339" b="-1"/>
              <a:stretch/>
            </p:blipFill>
            <p:spPr>
              <a:xfrm>
                <a:off x="3293269" y="2473910"/>
                <a:ext cx="2823761" cy="3903772"/>
              </a:xfrm>
              <a:prstGeom prst="rect">
                <a:avLst/>
              </a:prstGeom>
            </p:spPr>
          </p:pic>
          <p:sp>
            <p:nvSpPr>
              <p:cNvPr id="22" name="직사각형 21"/>
              <p:cNvSpPr/>
              <p:nvPr/>
            </p:nvSpPr>
            <p:spPr>
              <a:xfrm>
                <a:off x="4094978" y="2650531"/>
                <a:ext cx="290784" cy="181531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r>
                  <a:rPr lang="en-US" altLang="ko-KR" sz="75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#56</a:t>
                </a:r>
                <a:endParaRPr lang="ko-KR" altLang="en-US" sz="750" dirty="0"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  <p:sp>
            <p:nvSpPr>
              <p:cNvPr id="23" name="직사각형 22"/>
              <p:cNvSpPr/>
              <p:nvPr/>
            </p:nvSpPr>
            <p:spPr>
              <a:xfrm>
                <a:off x="5268512" y="2653951"/>
                <a:ext cx="290784" cy="181531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r>
                  <a:rPr lang="en-US" altLang="ko-KR" sz="75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#80</a:t>
                </a:r>
                <a:endParaRPr lang="ko-KR" altLang="en-US" sz="750" dirty="0"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  <p:sp>
            <p:nvSpPr>
              <p:cNvPr id="19" name="TextBox 18">
                <a:extLst>
                  <a:ext uri="{FF2B5EF4-FFF2-40B4-BE49-F238E27FC236}">
                    <a16:creationId xmlns="" xmlns:a16="http://schemas.microsoft.com/office/drawing/2014/main" id="{8F02B2EC-CDE5-4520-8A8D-8C6281D38636}"/>
                  </a:ext>
                </a:extLst>
              </p:cNvPr>
              <p:cNvSpPr txBox="1"/>
              <p:nvPr/>
            </p:nvSpPr>
            <p:spPr>
              <a:xfrm>
                <a:off x="6136535" y="2858280"/>
                <a:ext cx="965313" cy="250110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altLang="ko-KR" sz="12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Protein only</a:t>
                </a:r>
              </a:p>
              <a:p>
                <a:endParaRPr lang="en-US" altLang="ko-KR" sz="1200" dirty="0"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  <a:p>
                <a:endParaRPr lang="en-US" altLang="ko-KR" sz="1200" dirty="0"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  <a:p>
                <a:endParaRPr lang="en-US" altLang="ko-KR" sz="1200" dirty="0"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  <a:p>
                <a:endParaRPr lang="en-US" altLang="ko-KR" sz="1200" dirty="0"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  <a:p>
                <a:endParaRPr lang="en-US" altLang="ko-KR" sz="1200" dirty="0"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  <a:p>
                <a:endParaRPr lang="en-US" altLang="ko-KR" sz="1200" dirty="0"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  <a:p>
                <a:r>
                  <a:rPr lang="en-US" altLang="ko-KR" sz="12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+ Fe(II) 1mM</a:t>
                </a:r>
              </a:p>
              <a:p>
                <a:endParaRPr lang="en-US" altLang="ko-KR" sz="1200" dirty="0"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  <a:p>
                <a:endParaRPr lang="en-US" altLang="ko-KR" sz="1200" dirty="0"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  <a:p>
                <a:endParaRPr lang="en-US" altLang="ko-KR" sz="1200" dirty="0"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  <a:p>
                <a:endParaRPr lang="en-US" altLang="ko-KR" sz="1200" dirty="0"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  <a:p>
                <a:endParaRPr lang="en-US" altLang="ko-KR" sz="1200" dirty="0"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  <a:p>
                <a:endParaRPr lang="en-US" altLang="ko-KR" sz="1200" dirty="0"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  <a:p>
                <a:r>
                  <a:rPr lang="en-US" altLang="ko-KR" sz="12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+ Fe(III) 1mM</a:t>
                </a:r>
              </a:p>
            </p:txBody>
          </p:sp>
        </p:grpSp>
        <p:cxnSp>
          <p:nvCxnSpPr>
            <p:cNvPr id="9" name="직선 화살표 연결선 8"/>
            <p:cNvCxnSpPr/>
            <p:nvPr/>
          </p:nvCxnSpPr>
          <p:spPr>
            <a:xfrm>
              <a:off x="3610496" y="1236960"/>
              <a:ext cx="0" cy="144016"/>
            </a:xfrm>
            <a:prstGeom prst="straightConnector1">
              <a:avLst/>
            </a:prstGeom>
            <a:ln>
              <a:solidFill>
                <a:schemeClr val="tx1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" name="직선 화살표 연결선 9"/>
            <p:cNvCxnSpPr/>
            <p:nvPr/>
          </p:nvCxnSpPr>
          <p:spPr>
            <a:xfrm>
              <a:off x="3864620" y="1236960"/>
              <a:ext cx="0" cy="144016"/>
            </a:xfrm>
            <a:prstGeom prst="straightConnector1">
              <a:avLst/>
            </a:prstGeom>
            <a:ln>
              <a:solidFill>
                <a:schemeClr val="tx1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" name="직선 화살표 연결선 10"/>
            <p:cNvCxnSpPr/>
            <p:nvPr/>
          </p:nvCxnSpPr>
          <p:spPr>
            <a:xfrm>
              <a:off x="4451354" y="1236960"/>
              <a:ext cx="0" cy="144016"/>
            </a:xfrm>
            <a:prstGeom prst="straightConnector1">
              <a:avLst/>
            </a:prstGeom>
            <a:ln>
              <a:solidFill>
                <a:schemeClr val="tx1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" name="직선 화살표 연결선 11"/>
            <p:cNvCxnSpPr/>
            <p:nvPr/>
          </p:nvCxnSpPr>
          <p:spPr>
            <a:xfrm>
              <a:off x="4954852" y="1236960"/>
              <a:ext cx="0" cy="144016"/>
            </a:xfrm>
            <a:prstGeom prst="straightConnector1">
              <a:avLst/>
            </a:prstGeom>
            <a:ln>
              <a:solidFill>
                <a:schemeClr val="tx1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3" name="TextBox 12"/>
            <p:cNvSpPr txBox="1"/>
            <p:nvPr/>
          </p:nvSpPr>
          <p:spPr>
            <a:xfrm>
              <a:off x="3491880" y="1006128"/>
              <a:ext cx="248786" cy="2308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900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1</a:t>
              </a:r>
            </a:p>
          </p:txBody>
        </p:sp>
        <p:sp>
          <p:nvSpPr>
            <p:cNvPr id="14" name="TextBox 13"/>
            <p:cNvSpPr txBox="1"/>
            <p:nvPr/>
          </p:nvSpPr>
          <p:spPr>
            <a:xfrm>
              <a:off x="3746004" y="1006128"/>
              <a:ext cx="248786" cy="2308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900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2</a:t>
              </a:r>
            </a:p>
          </p:txBody>
        </p:sp>
        <p:sp>
          <p:nvSpPr>
            <p:cNvPr id="15" name="TextBox 14"/>
            <p:cNvSpPr txBox="1"/>
            <p:nvPr/>
          </p:nvSpPr>
          <p:spPr>
            <a:xfrm>
              <a:off x="4323214" y="1006128"/>
              <a:ext cx="248786" cy="2308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900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3</a:t>
              </a:r>
            </a:p>
          </p:txBody>
        </p:sp>
        <p:sp>
          <p:nvSpPr>
            <p:cNvPr id="16" name="TextBox 15"/>
            <p:cNvSpPr txBox="1"/>
            <p:nvPr/>
          </p:nvSpPr>
          <p:spPr>
            <a:xfrm>
              <a:off x="4827270" y="1006128"/>
              <a:ext cx="248786" cy="2308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900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4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202947213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그룹 1"/>
          <p:cNvGrpSpPr/>
          <p:nvPr/>
        </p:nvGrpSpPr>
        <p:grpSpPr>
          <a:xfrm>
            <a:off x="2302035" y="678438"/>
            <a:ext cx="4652015" cy="5461105"/>
            <a:chOff x="2302035" y="678438"/>
            <a:chExt cx="4652015" cy="5461105"/>
          </a:xfrm>
        </p:grpSpPr>
        <p:pic>
          <p:nvPicPr>
            <p:cNvPr id="3" name="그림 2">
              <a:extLst>
                <a:ext uri="{FF2B5EF4-FFF2-40B4-BE49-F238E27FC236}">
                  <a16:creationId xmlns="" xmlns:a16="http://schemas.microsoft.com/office/drawing/2014/main" id="{3AD7CFD9-6E94-45A4-A96A-0ACBD0C20CA9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2857504" y="4115364"/>
              <a:ext cx="3556472" cy="2024179"/>
            </a:xfrm>
            <a:prstGeom prst="rect">
              <a:avLst/>
            </a:prstGeom>
          </p:spPr>
        </p:pic>
        <p:sp>
          <p:nvSpPr>
            <p:cNvPr id="4" name="Text Box 18">
              <a:extLst>
                <a:ext uri="{FF2B5EF4-FFF2-40B4-BE49-F238E27FC236}">
                  <a16:creationId xmlns="" xmlns:a16="http://schemas.microsoft.com/office/drawing/2014/main" id="{C0D6ADCA-96CE-4140-A66B-71DBF3CCEE93}"/>
                </a:ext>
              </a:extLst>
            </p:cNvPr>
            <p:cNvSpPr txBox="1"/>
            <p:nvPr/>
          </p:nvSpPr>
          <p:spPr>
            <a:xfrm>
              <a:off x="3009340" y="4059939"/>
              <a:ext cx="3363421" cy="219291"/>
            </a:xfrm>
            <a:prstGeom prst="rect">
              <a:avLst/>
            </a:prstGeom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tx1"/>
            </a:fontRef>
          </p:style>
          <p:txBody>
            <a:bodyPr wrap="none" rtlCol="0" anchor="t">
              <a:spAutoFit/>
            </a:bodyPr>
            <a:lstStyle>
              <a:lvl1pPr marL="0" indent="0">
                <a:defRPr sz="11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indent="0">
                <a:defRPr sz="11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indent="0">
                <a:defRPr sz="11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indent="0">
                <a:defRPr sz="11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indent="0">
                <a:defRPr sz="11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indent="0">
                <a:defRPr sz="11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indent="0">
                <a:defRPr sz="11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indent="0">
                <a:defRPr sz="11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indent="0">
                <a:defRPr sz="11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/>
              <a:r>
                <a:rPr lang="en-US" sz="825" dirty="0"/>
                <a:t>1       </a:t>
              </a:r>
              <a:r>
                <a:rPr lang="en-US" sz="825" dirty="0" smtClean="0"/>
                <a:t>2        3        4        5       </a:t>
              </a:r>
              <a:r>
                <a:rPr lang="en-US" sz="825" dirty="0"/>
                <a:t>6       </a:t>
              </a:r>
              <a:r>
                <a:rPr lang="en-US" sz="825" dirty="0" smtClean="0"/>
                <a:t>7        8       9       10</a:t>
              </a:r>
              <a:endParaRPr lang="en-US" sz="825" dirty="0"/>
            </a:p>
          </p:txBody>
        </p:sp>
        <p:sp>
          <p:nvSpPr>
            <p:cNvPr id="5" name="Right Triangle 23">
              <a:extLst>
                <a:ext uri="{FF2B5EF4-FFF2-40B4-BE49-F238E27FC236}">
                  <a16:creationId xmlns="" xmlns:a16="http://schemas.microsoft.com/office/drawing/2014/main" id="{05976B55-1E8E-4900-904E-659AE65370EF}"/>
                </a:ext>
              </a:extLst>
            </p:cNvPr>
            <p:cNvSpPr/>
            <p:nvPr/>
          </p:nvSpPr>
          <p:spPr>
            <a:xfrm flipH="1">
              <a:off x="3789488" y="3851657"/>
              <a:ext cx="2500036" cy="164190"/>
            </a:xfrm>
            <a:prstGeom prst="rtTriangle">
              <a:avLst/>
            </a:prstGeom>
            <a:solidFill>
              <a:schemeClr val="bg1">
                <a:lumMod val="85000"/>
              </a:schemeClr>
            </a:solidFill>
            <a:ln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50"/>
            </a:p>
          </p:txBody>
        </p:sp>
        <p:sp>
          <p:nvSpPr>
            <p:cNvPr id="6" name="Right Triangle 29">
              <a:extLst>
                <a:ext uri="{FF2B5EF4-FFF2-40B4-BE49-F238E27FC236}">
                  <a16:creationId xmlns="" xmlns:a16="http://schemas.microsoft.com/office/drawing/2014/main" id="{6FD82F2E-3A02-4F74-87C8-EF32AAAD0946}"/>
                </a:ext>
              </a:extLst>
            </p:cNvPr>
            <p:cNvSpPr/>
            <p:nvPr/>
          </p:nvSpPr>
          <p:spPr>
            <a:xfrm flipH="1">
              <a:off x="3344428" y="3933753"/>
              <a:ext cx="240985" cy="76564"/>
            </a:xfrm>
            <a:prstGeom prst="rtTriangle">
              <a:avLst/>
            </a:prstGeom>
            <a:solidFill>
              <a:schemeClr val="bg1">
                <a:lumMod val="85000"/>
              </a:schemeClr>
            </a:solidFill>
            <a:ln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50"/>
            </a:p>
          </p:txBody>
        </p:sp>
        <p:sp>
          <p:nvSpPr>
            <p:cNvPr id="7" name="TextBox 6">
              <a:extLst>
                <a:ext uri="{FF2B5EF4-FFF2-40B4-BE49-F238E27FC236}">
                  <a16:creationId xmlns="" xmlns:a16="http://schemas.microsoft.com/office/drawing/2014/main" id="{9896A25C-E6AA-4C81-AFCB-7C5957760D80}"/>
                </a:ext>
              </a:extLst>
            </p:cNvPr>
            <p:cNvSpPr txBox="1"/>
            <p:nvPr/>
          </p:nvSpPr>
          <p:spPr>
            <a:xfrm>
              <a:off x="2318187" y="3313960"/>
              <a:ext cx="4635863" cy="78483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defTabSz="1678781">
                <a:lnSpc>
                  <a:spcPct val="150000"/>
                </a:lnSpc>
              </a:pPr>
              <a:r>
                <a:rPr lang="en-US" altLang="ko-KR" sz="1000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DNA</a:t>
              </a:r>
              <a:r>
                <a:rPr lang="en-US" altLang="ko-KR" sz="825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 		                     </a:t>
              </a:r>
            </a:p>
            <a:p>
              <a:pPr>
                <a:lnSpc>
                  <a:spcPct val="150000"/>
                </a:lnSpc>
                <a:tabLst>
                  <a:tab pos="671513" algn="l"/>
                  <a:tab pos="1007269" algn="l"/>
                  <a:tab pos="1343025" algn="l"/>
                  <a:tab pos="1678781" algn="l"/>
                  <a:tab pos="2021681" algn="l"/>
                  <a:tab pos="2357438" algn="l"/>
                  <a:tab pos="2693194" algn="l"/>
                  <a:tab pos="3028950" algn="l"/>
                  <a:tab pos="3364706" algn="l"/>
                  <a:tab pos="3636169" algn="l"/>
                </a:tabLst>
              </a:pPr>
              <a:r>
                <a:rPr lang="en-US" altLang="ko-KR" sz="1000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Dgeo_0281</a:t>
              </a:r>
              <a:r>
                <a:rPr lang="en-US" altLang="ko-KR" sz="825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	-	  -	 							                </a:t>
              </a:r>
              <a:r>
                <a:rPr lang="en-US" sz="1000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µ</a:t>
              </a:r>
              <a:r>
                <a:rPr lang="en-US" altLang="ko-KR" sz="1000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M</a:t>
              </a:r>
            </a:p>
            <a:p>
              <a:pPr>
                <a:lnSpc>
                  <a:spcPct val="150000"/>
                </a:lnSpc>
                <a:tabLst>
                  <a:tab pos="671513" algn="l"/>
                  <a:tab pos="1007269" algn="l"/>
                  <a:tab pos="1343025" algn="l"/>
                  <a:tab pos="1678781" algn="l"/>
                  <a:tab pos="2021681" algn="l"/>
                  <a:tab pos="2357438" algn="l"/>
                  <a:tab pos="2693194" algn="l"/>
                  <a:tab pos="3028950" algn="l"/>
                  <a:tab pos="3364706" algn="l"/>
                  <a:tab pos="3636169" algn="l"/>
                </a:tabLst>
              </a:pPr>
              <a:r>
                <a:rPr lang="en-US" altLang="ko-KR" sz="1000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Fe (II) </a:t>
              </a:r>
              <a:r>
                <a:rPr lang="en-US" altLang="ko-KR" sz="825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	-	 0.1	-	0.1	0.5	 1	 2	3	4	</a:t>
              </a:r>
              <a:r>
                <a:rPr lang="en-US" altLang="ko-KR" sz="825" dirty="0" smtClean="0">
                  <a:latin typeface="Times New Roman" panose="02020603050405020304" pitchFamily="18" charset="0"/>
                  <a:cs typeface="Times New Roman" panose="02020603050405020304" pitchFamily="18" charset="0"/>
                </a:rPr>
                <a:t>  </a:t>
              </a:r>
              <a:r>
                <a:rPr lang="en-US" altLang="ko-KR" sz="825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5            </a:t>
              </a:r>
              <a:r>
                <a:rPr lang="en-US" altLang="ko-KR" sz="1000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mM</a:t>
              </a:r>
              <a:endParaRPr lang="ko-KR" altLang="en-US" sz="1000" dirty="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cxnSp>
          <p:nvCxnSpPr>
            <p:cNvPr id="8" name="Straight Connector 24">
              <a:extLst>
                <a:ext uri="{FF2B5EF4-FFF2-40B4-BE49-F238E27FC236}">
                  <a16:creationId xmlns="" xmlns:a16="http://schemas.microsoft.com/office/drawing/2014/main" id="{6D5C9DE1-9C80-4DC3-942C-CFCD9E9D81B4}"/>
                </a:ext>
              </a:extLst>
            </p:cNvPr>
            <p:cNvCxnSpPr>
              <a:cxnSpLocks/>
            </p:cNvCxnSpPr>
            <p:nvPr/>
          </p:nvCxnSpPr>
          <p:spPr>
            <a:xfrm>
              <a:off x="3066737" y="3594888"/>
              <a:ext cx="3222787" cy="0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" name="Straight Connector 27">
              <a:extLst>
                <a:ext uri="{FF2B5EF4-FFF2-40B4-BE49-F238E27FC236}">
                  <a16:creationId xmlns="" xmlns:a16="http://schemas.microsoft.com/office/drawing/2014/main" id="{39325680-13C4-4640-B73F-D3FDEEED0370}"/>
                </a:ext>
              </a:extLst>
            </p:cNvPr>
            <p:cNvCxnSpPr>
              <a:cxnSpLocks/>
            </p:cNvCxnSpPr>
            <p:nvPr/>
          </p:nvCxnSpPr>
          <p:spPr>
            <a:xfrm>
              <a:off x="3738400" y="3812213"/>
              <a:ext cx="2551124" cy="0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0" name="TextBox 9">
              <a:extLst>
                <a:ext uri="{FF2B5EF4-FFF2-40B4-BE49-F238E27FC236}">
                  <a16:creationId xmlns="" xmlns:a16="http://schemas.microsoft.com/office/drawing/2014/main" id="{BD5697E3-8C88-405B-9182-7C89B4D19B73}"/>
                </a:ext>
              </a:extLst>
            </p:cNvPr>
            <p:cNvSpPr txBox="1"/>
            <p:nvPr/>
          </p:nvSpPr>
          <p:spPr>
            <a:xfrm>
              <a:off x="4860032" y="3598999"/>
              <a:ext cx="31290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30</a:t>
              </a:r>
            </a:p>
          </p:txBody>
        </p:sp>
        <p:sp>
          <p:nvSpPr>
            <p:cNvPr id="11" name="TextBox 10">
              <a:extLst>
                <a:ext uri="{FF2B5EF4-FFF2-40B4-BE49-F238E27FC236}">
                  <a16:creationId xmlns="" xmlns:a16="http://schemas.microsoft.com/office/drawing/2014/main" id="{F4A9567D-1283-4645-AE9B-04029748F9D0}"/>
                </a:ext>
              </a:extLst>
            </p:cNvPr>
            <p:cNvSpPr txBox="1"/>
            <p:nvPr/>
          </p:nvSpPr>
          <p:spPr>
            <a:xfrm>
              <a:off x="4204535" y="3368535"/>
              <a:ext cx="793807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 smtClean="0">
                  <a:latin typeface="Times New Roman" panose="02020603050405020304" pitchFamily="18" charset="0"/>
                  <a:cs typeface="Times New Roman" panose="02020603050405020304" pitchFamily="18" charset="0"/>
                </a:rPr>
                <a:t>ORF region</a:t>
              </a:r>
              <a:endParaRPr lang="en-US" sz="1000" dirty="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grpSp>
          <p:nvGrpSpPr>
            <p:cNvPr id="12" name="그룹 11"/>
            <p:cNvGrpSpPr/>
            <p:nvPr/>
          </p:nvGrpSpPr>
          <p:grpSpPr>
            <a:xfrm>
              <a:off x="2302035" y="678438"/>
              <a:ext cx="4537686" cy="2435475"/>
              <a:chOff x="4427984" y="2040704"/>
              <a:chExt cx="4537686" cy="2435475"/>
            </a:xfrm>
          </p:grpSpPr>
          <p:sp>
            <p:nvSpPr>
              <p:cNvPr id="13" name="Right Triangle 50">
                <a:extLst>
                  <a:ext uri="{FF2B5EF4-FFF2-40B4-BE49-F238E27FC236}">
                    <a16:creationId xmlns="" xmlns:a16="http://schemas.microsoft.com/office/drawing/2014/main" id="{4C7630E7-3934-4ADE-8504-4C4A2CDC214E}"/>
                  </a:ext>
                </a:extLst>
              </p:cNvPr>
              <p:cNvSpPr/>
              <p:nvPr/>
            </p:nvSpPr>
            <p:spPr>
              <a:xfrm flipH="1">
                <a:off x="5539885" y="2576486"/>
                <a:ext cx="2754272" cy="132450"/>
              </a:xfrm>
              <a:prstGeom prst="rtTriangle">
                <a:avLst/>
              </a:prstGeom>
              <a:solidFill>
                <a:schemeClr val="bg1">
                  <a:lumMod val="85000"/>
                </a:schemeClr>
              </a:solidFill>
              <a:ln>
                <a:solidFill>
                  <a:schemeClr val="bg1">
                    <a:lumMod val="7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1350"/>
              </a:p>
            </p:txBody>
          </p:sp>
          <p:sp>
            <p:nvSpPr>
              <p:cNvPr id="14" name="TextBox 13">
                <a:extLst>
                  <a:ext uri="{FF2B5EF4-FFF2-40B4-BE49-F238E27FC236}">
                    <a16:creationId xmlns="" xmlns:a16="http://schemas.microsoft.com/office/drawing/2014/main" id="{A6A47BC8-78CF-4637-B451-0444790CEAB0}"/>
                  </a:ext>
                </a:extLst>
              </p:cNvPr>
              <p:cNvSpPr txBox="1"/>
              <p:nvPr/>
            </p:nvSpPr>
            <p:spPr>
              <a:xfrm>
                <a:off x="4427984" y="2040704"/>
                <a:ext cx="4537686" cy="78483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defTabSz="1678781">
                  <a:lnSpc>
                    <a:spcPct val="150000"/>
                  </a:lnSpc>
                </a:pPr>
                <a:r>
                  <a:rPr lang="en-US" altLang="ko-KR" sz="10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DNA</a:t>
                </a:r>
                <a:r>
                  <a:rPr lang="en-US" altLang="ko-KR" sz="825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		                   </a:t>
                </a:r>
              </a:p>
              <a:p>
                <a:pPr>
                  <a:lnSpc>
                    <a:spcPct val="150000"/>
                  </a:lnSpc>
                  <a:tabLst>
                    <a:tab pos="671513" algn="l"/>
                    <a:tab pos="1007269" algn="l"/>
                    <a:tab pos="1343025" algn="l"/>
                    <a:tab pos="1678781" algn="l"/>
                    <a:tab pos="2021681" algn="l"/>
                    <a:tab pos="2357438" algn="l"/>
                    <a:tab pos="2693194" algn="l"/>
                    <a:tab pos="3028950" algn="l"/>
                    <a:tab pos="3364706" algn="l"/>
                    <a:tab pos="3636169" algn="l"/>
                  </a:tabLst>
                </a:pPr>
                <a:r>
                  <a:rPr lang="en-US" altLang="ko-KR" sz="10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Dgeo_0257</a:t>
                </a:r>
                <a:r>
                  <a:rPr lang="en-US" altLang="ko-KR" sz="825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	-	     							                          </a:t>
                </a:r>
                <a:r>
                  <a:rPr lang="en-US" sz="10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µ</a:t>
                </a:r>
                <a:r>
                  <a:rPr lang="en-US" altLang="ko-KR" sz="10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M</a:t>
                </a:r>
              </a:p>
              <a:p>
                <a:pPr>
                  <a:lnSpc>
                    <a:spcPct val="150000"/>
                  </a:lnSpc>
                  <a:tabLst>
                    <a:tab pos="671513" algn="l"/>
                    <a:tab pos="1007269" algn="l"/>
                    <a:tab pos="1343025" algn="l"/>
                    <a:tab pos="1678781" algn="l"/>
                    <a:tab pos="2021681" algn="l"/>
                    <a:tab pos="2357438" algn="l"/>
                    <a:tab pos="2693194" algn="l"/>
                    <a:tab pos="3028950" algn="l"/>
                    <a:tab pos="3364706" algn="l"/>
                    <a:tab pos="3636169" algn="l"/>
                  </a:tabLst>
                </a:pPr>
                <a:r>
                  <a:rPr lang="en-US" altLang="ko-KR" sz="10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Fe (II) </a:t>
                </a:r>
                <a:r>
                  <a:rPr lang="en-US" altLang="ko-KR" sz="825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	-	 -	0.02	0.1	0.2	0.3	0.5	1.0	1.5	2.0          </a:t>
                </a:r>
                <a:r>
                  <a:rPr lang="en-US" altLang="ko-KR" sz="10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mM</a:t>
                </a:r>
                <a:endParaRPr lang="ko-KR" altLang="en-US" sz="1000" dirty="0"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  <p:pic>
            <p:nvPicPr>
              <p:cNvPr id="15" name="그림 14"/>
              <p:cNvPicPr>
                <a:picLocks noChangeAspect="1"/>
              </p:cNvPicPr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5002516" y="2788918"/>
                <a:ext cx="3565229" cy="1687261"/>
              </a:xfrm>
              <a:prstGeom prst="rect">
                <a:avLst/>
              </a:prstGeom>
            </p:spPr>
          </p:pic>
          <p:sp>
            <p:nvSpPr>
              <p:cNvPr id="16" name="Text Box 7"/>
              <p:cNvSpPr txBox="1"/>
              <p:nvPr/>
            </p:nvSpPr>
            <p:spPr>
              <a:xfrm>
                <a:off x="5083927" y="2813133"/>
                <a:ext cx="3565229" cy="230832"/>
              </a:xfrm>
              <a:prstGeom prst="rect">
                <a:avLst/>
              </a:prstGeom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minor">
                <a:schemeClr val="tx1"/>
              </a:fontRef>
            </p:style>
            <p:txBody>
              <a:bodyPr vertOverflow="clip" horzOverflow="clip" wrap="square" rtlCol="0" anchor="t">
                <a:spAutoFit/>
              </a:bodyPr>
              <a:lstStyle>
                <a:defPPr>
                  <a:defRPr lang="en-US">
                    <a:solidFill>
                      <a:schemeClr val="tx1"/>
                    </a:solidFill>
                  </a:defRPr>
                </a:defPPr>
                <a:lvl1pPr marL="0" algn="l" defTabSz="914400" rtl="0" eaLnBrk="1" latinLnBrk="0" hangingPunct="1">
                  <a:defRPr sz="11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1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1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1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1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1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1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1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1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l"/>
                <a:r>
                  <a:rPr lang="en-US" sz="900" dirty="0"/>
                  <a:t>1 </a:t>
                </a:r>
                <a:r>
                  <a:rPr lang="en-US" sz="900" dirty="0" smtClean="0"/>
                  <a:t>      2       3       </a:t>
                </a:r>
                <a:r>
                  <a:rPr lang="en-US" sz="900" dirty="0"/>
                  <a:t>4     </a:t>
                </a:r>
                <a:r>
                  <a:rPr lang="en-US" sz="900" dirty="0" smtClean="0"/>
                  <a:t>  5       </a:t>
                </a:r>
                <a:r>
                  <a:rPr lang="en-US" sz="900" dirty="0"/>
                  <a:t>6     </a:t>
                </a:r>
                <a:r>
                  <a:rPr lang="en-US" sz="900" dirty="0" smtClean="0"/>
                  <a:t> 7       8       9      10</a:t>
                </a:r>
                <a:endParaRPr lang="en-US" sz="900" dirty="0"/>
              </a:p>
            </p:txBody>
          </p:sp>
          <p:cxnSp>
            <p:nvCxnSpPr>
              <p:cNvPr id="17" name="Straight Connector 51">
                <a:extLst>
                  <a:ext uri="{FF2B5EF4-FFF2-40B4-BE49-F238E27FC236}">
                    <a16:creationId xmlns="" xmlns:a16="http://schemas.microsoft.com/office/drawing/2014/main" id="{8CC2ECD3-8F31-48AF-8691-9D681E503D4B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5139621" y="2320611"/>
                <a:ext cx="3154536" cy="0"/>
              </a:xfrm>
              <a:prstGeom prst="line">
                <a:avLst/>
              </a:prstGeom>
              <a:ln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18" name="TextBox 17">
                <a:extLst>
                  <a:ext uri="{FF2B5EF4-FFF2-40B4-BE49-F238E27FC236}">
                    <a16:creationId xmlns="" xmlns:a16="http://schemas.microsoft.com/office/drawing/2014/main" id="{4C904B5E-4AC9-457B-B3AF-3BD9D2C4B40A}"/>
                  </a:ext>
                </a:extLst>
              </p:cNvPr>
              <p:cNvSpPr txBox="1"/>
              <p:nvPr/>
            </p:nvSpPr>
            <p:spPr>
              <a:xfrm>
                <a:off x="6344847" y="2089824"/>
                <a:ext cx="793807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000" dirty="0" smtClean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ORF region</a:t>
                </a:r>
                <a:endParaRPr lang="en-US" sz="1000" dirty="0"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  <p:cxnSp>
            <p:nvCxnSpPr>
              <p:cNvPr id="19" name="Straight Connector 53">
                <a:extLst>
                  <a:ext uri="{FF2B5EF4-FFF2-40B4-BE49-F238E27FC236}">
                    <a16:creationId xmlns="" xmlns:a16="http://schemas.microsoft.com/office/drawing/2014/main" id="{8D795F17-996D-4B9E-9194-BF68C76A734D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5475591" y="2521088"/>
                <a:ext cx="2818566" cy="0"/>
              </a:xfrm>
              <a:prstGeom prst="line">
                <a:avLst/>
              </a:prstGeom>
              <a:ln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20" name="TextBox 19">
                <a:extLst>
                  <a:ext uri="{FF2B5EF4-FFF2-40B4-BE49-F238E27FC236}">
                    <a16:creationId xmlns="" xmlns:a16="http://schemas.microsoft.com/office/drawing/2014/main" id="{D887C412-8EF8-491A-885D-628988FEE80A}"/>
                  </a:ext>
                </a:extLst>
              </p:cNvPr>
              <p:cNvSpPr txBox="1"/>
              <p:nvPr/>
            </p:nvSpPr>
            <p:spPr>
              <a:xfrm>
                <a:off x="6853699" y="2331825"/>
                <a:ext cx="312906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0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10</a:t>
                </a:r>
              </a:p>
            </p:txBody>
          </p:sp>
        </p:grpSp>
      </p:grpSp>
      <p:sp>
        <p:nvSpPr>
          <p:cNvPr id="21" name="TextBox 20"/>
          <p:cNvSpPr txBox="1"/>
          <p:nvPr/>
        </p:nvSpPr>
        <p:spPr>
          <a:xfrm>
            <a:off x="1935602" y="620688"/>
            <a:ext cx="33214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A</a:t>
            </a:r>
            <a:endParaRPr lang="ko-KR" altLang="en-US" sz="1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2" name="직사각형 21"/>
          <p:cNvSpPr/>
          <p:nvPr/>
        </p:nvSpPr>
        <p:spPr>
          <a:xfrm>
            <a:off x="707272" y="548635"/>
            <a:ext cx="1088760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ko-KR" dirty="0">
                <a:latin typeface="Times New Roman" panose="02020603050405020304" pitchFamily="18" charset="0"/>
                <a:cs typeface="Times New Roman" panose="02020603050405020304" pitchFamily="18" charset="0"/>
              </a:rPr>
              <a:t>Figure </a:t>
            </a:r>
            <a:r>
              <a:rPr lang="en-US" altLang="ko-KR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S3</a:t>
            </a:r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347865896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>
            <a:extLst>
              <a:ext uri="{FF2B5EF4-FFF2-40B4-BE49-F238E27FC236}">
                <a16:creationId xmlns="" xmlns:a16="http://schemas.microsoft.com/office/drawing/2014/main" id="{309E205F-8FDA-491A-85F5-FE5AA8C1D16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044984" y="7038192"/>
            <a:ext cx="2057400" cy="273844"/>
          </a:xfrm>
        </p:spPr>
        <p:txBody>
          <a:bodyPr/>
          <a:lstStyle/>
          <a:p>
            <a:fld id="{B3561BA9-CDCF-4958-B8AB-66F3BF063E13}" type="slidenum">
              <a:rPr lang="en-US" smtClean="0"/>
              <a:t>6</a:t>
            </a:fld>
            <a:endParaRPr lang="en-US"/>
          </a:p>
        </p:txBody>
      </p:sp>
      <p:grpSp>
        <p:nvGrpSpPr>
          <p:cNvPr id="2" name="그룹 1"/>
          <p:cNvGrpSpPr/>
          <p:nvPr/>
        </p:nvGrpSpPr>
        <p:grpSpPr>
          <a:xfrm>
            <a:off x="2291960" y="721672"/>
            <a:ext cx="4539033" cy="5930287"/>
            <a:chOff x="2291960" y="721672"/>
            <a:chExt cx="4539033" cy="5930287"/>
          </a:xfrm>
        </p:grpSpPr>
        <p:pic>
          <p:nvPicPr>
            <p:cNvPr id="7" name="Picture 6">
              <a:extLst>
                <a:ext uri="{FF2B5EF4-FFF2-40B4-BE49-F238E27FC236}">
                  <a16:creationId xmlns="" xmlns:a16="http://schemas.microsoft.com/office/drawing/2014/main" id="{1E1CFEF2-E634-45DE-855F-5DF645AC6921}"/>
                </a:ext>
              </a:extLst>
            </p:cNvPr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691314" y="1538079"/>
              <a:ext cx="3724002" cy="2222159"/>
            </a:xfrm>
            <a:prstGeom prst="rect">
              <a:avLst/>
            </a:prstGeom>
          </p:spPr>
        </p:pic>
        <p:sp>
          <p:nvSpPr>
            <p:cNvPr id="18" name="Text Box 26">
              <a:extLst>
                <a:ext uri="{FF2B5EF4-FFF2-40B4-BE49-F238E27FC236}">
                  <a16:creationId xmlns="" xmlns:a16="http://schemas.microsoft.com/office/drawing/2014/main" id="{4D9269EF-404C-4924-9588-C58ABC8B5F30}"/>
                </a:ext>
              </a:extLst>
            </p:cNvPr>
            <p:cNvSpPr txBox="1"/>
            <p:nvPr/>
          </p:nvSpPr>
          <p:spPr>
            <a:xfrm>
              <a:off x="2915816" y="1526666"/>
              <a:ext cx="3154639" cy="221446"/>
            </a:xfrm>
            <a:prstGeom prst="rect">
              <a:avLst/>
            </a:prstGeom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tx1"/>
            </a:fontRef>
          </p:style>
          <p:txBody>
            <a:bodyPr wrap="none" rtlCol="0" anchor="t">
              <a:noAutofit/>
            </a:bodyPr>
            <a:lstStyle>
              <a:lvl1pPr marL="0" indent="0">
                <a:defRPr sz="11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indent="0">
                <a:defRPr sz="11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indent="0">
                <a:defRPr sz="11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indent="0">
                <a:defRPr sz="11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indent="0">
                <a:defRPr sz="11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indent="0">
                <a:defRPr sz="11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indent="0">
                <a:defRPr sz="11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indent="0">
                <a:defRPr sz="11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indent="0">
                <a:defRPr sz="11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/>
              <a:r>
                <a:rPr lang="en-US" sz="825" dirty="0"/>
                <a:t>1      </a:t>
              </a:r>
              <a:r>
                <a:rPr lang="en-US" sz="825" dirty="0" smtClean="0"/>
                <a:t> </a:t>
              </a:r>
              <a:r>
                <a:rPr lang="en-US" sz="825" dirty="0"/>
                <a:t>2       </a:t>
              </a:r>
              <a:r>
                <a:rPr lang="en-US" sz="825" dirty="0" smtClean="0"/>
                <a:t>3        4        5       6        7       8        9      10</a:t>
              </a:r>
              <a:endParaRPr lang="en-US" sz="825" dirty="0"/>
            </a:p>
          </p:txBody>
        </p:sp>
        <p:sp>
          <p:nvSpPr>
            <p:cNvPr id="14" name="Right Triangle 13">
              <a:extLst>
                <a:ext uri="{FF2B5EF4-FFF2-40B4-BE49-F238E27FC236}">
                  <a16:creationId xmlns="" xmlns:a16="http://schemas.microsoft.com/office/drawing/2014/main" id="{1E362F9C-1BD5-49A2-BF66-F780C155440F}"/>
                </a:ext>
              </a:extLst>
            </p:cNvPr>
            <p:cNvSpPr/>
            <p:nvPr/>
          </p:nvSpPr>
          <p:spPr>
            <a:xfrm flipH="1">
              <a:off x="3935505" y="1294166"/>
              <a:ext cx="2223974" cy="125546"/>
            </a:xfrm>
            <a:prstGeom prst="rtTriangle">
              <a:avLst/>
            </a:prstGeom>
            <a:solidFill>
              <a:schemeClr val="bg1">
                <a:lumMod val="85000"/>
              </a:schemeClr>
            </a:solidFill>
            <a:ln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50"/>
            </a:p>
          </p:txBody>
        </p:sp>
        <p:cxnSp>
          <p:nvCxnSpPr>
            <p:cNvPr id="15" name="Straight Connector 14">
              <a:extLst>
                <a:ext uri="{FF2B5EF4-FFF2-40B4-BE49-F238E27FC236}">
                  <a16:creationId xmlns="" xmlns:a16="http://schemas.microsoft.com/office/drawing/2014/main" id="{8BC9D3A8-F391-40AB-B754-B41BD04B40CA}"/>
                </a:ext>
              </a:extLst>
            </p:cNvPr>
            <p:cNvCxnSpPr>
              <a:cxnSpLocks/>
            </p:cNvCxnSpPr>
            <p:nvPr/>
          </p:nvCxnSpPr>
          <p:spPr>
            <a:xfrm>
              <a:off x="3004944" y="1031386"/>
              <a:ext cx="3154536" cy="0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0" name="TextBox 19">
              <a:extLst>
                <a:ext uri="{FF2B5EF4-FFF2-40B4-BE49-F238E27FC236}">
                  <a16:creationId xmlns="" xmlns:a16="http://schemas.microsoft.com/office/drawing/2014/main" id="{03257836-DC4C-4157-BBE8-CB81D3FFF7AD}"/>
                </a:ext>
              </a:extLst>
            </p:cNvPr>
            <p:cNvSpPr txBox="1"/>
            <p:nvPr/>
          </p:nvSpPr>
          <p:spPr>
            <a:xfrm>
              <a:off x="4046480" y="764704"/>
              <a:ext cx="1023037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Promoter </a:t>
              </a:r>
              <a:r>
                <a:rPr lang="en-US" sz="1000" dirty="0" smtClean="0">
                  <a:latin typeface="Times New Roman" panose="02020603050405020304" pitchFamily="18" charset="0"/>
                  <a:cs typeface="Times New Roman" panose="02020603050405020304" pitchFamily="18" charset="0"/>
                </a:rPr>
                <a:t>region</a:t>
              </a:r>
              <a:endParaRPr lang="en-US" sz="1000" dirty="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cxnSp>
          <p:nvCxnSpPr>
            <p:cNvPr id="21" name="Straight Connector 20">
              <a:extLst>
                <a:ext uri="{FF2B5EF4-FFF2-40B4-BE49-F238E27FC236}">
                  <a16:creationId xmlns="" xmlns:a16="http://schemas.microsoft.com/office/drawing/2014/main" id="{21F19CB7-83AE-4E16-8B9A-D913A0C1BF7D}"/>
                </a:ext>
              </a:extLst>
            </p:cNvPr>
            <p:cNvCxnSpPr>
              <a:cxnSpLocks/>
            </p:cNvCxnSpPr>
            <p:nvPr/>
          </p:nvCxnSpPr>
          <p:spPr>
            <a:xfrm>
              <a:off x="3662383" y="1231864"/>
              <a:ext cx="2497097" cy="0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2" name="TextBox 21">
              <a:extLst>
                <a:ext uri="{FF2B5EF4-FFF2-40B4-BE49-F238E27FC236}">
                  <a16:creationId xmlns="" xmlns:a16="http://schemas.microsoft.com/office/drawing/2014/main" id="{B0984B82-F9E3-4505-94ED-C9E30EBF26D1}"/>
                </a:ext>
              </a:extLst>
            </p:cNvPr>
            <p:cNvSpPr txBox="1"/>
            <p:nvPr/>
          </p:nvSpPr>
          <p:spPr>
            <a:xfrm>
              <a:off x="4826602" y="1074875"/>
              <a:ext cx="290464" cy="21929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825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10</a:t>
              </a:r>
            </a:p>
          </p:txBody>
        </p:sp>
        <p:sp>
          <p:nvSpPr>
            <p:cNvPr id="25" name="TextBox 24">
              <a:extLst>
                <a:ext uri="{FF2B5EF4-FFF2-40B4-BE49-F238E27FC236}">
                  <a16:creationId xmlns="" xmlns:a16="http://schemas.microsoft.com/office/drawing/2014/main" id="{3DA97ECE-1368-4BDB-A9AD-7F57FDE71918}"/>
                </a:ext>
              </a:extLst>
            </p:cNvPr>
            <p:cNvSpPr txBox="1"/>
            <p:nvPr/>
          </p:nvSpPr>
          <p:spPr>
            <a:xfrm>
              <a:off x="2293307" y="721672"/>
              <a:ext cx="4537686" cy="78483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defTabSz="1678781">
                <a:lnSpc>
                  <a:spcPct val="150000"/>
                </a:lnSpc>
              </a:pPr>
              <a:r>
                <a:rPr lang="en-US" altLang="ko-KR" sz="1000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DNA</a:t>
              </a:r>
              <a:r>
                <a:rPr lang="en-US" altLang="ko-KR" sz="825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 		                       </a:t>
              </a:r>
            </a:p>
            <a:p>
              <a:pPr>
                <a:lnSpc>
                  <a:spcPct val="150000"/>
                </a:lnSpc>
                <a:tabLst>
                  <a:tab pos="671513" algn="l"/>
                  <a:tab pos="1007269" algn="l"/>
                  <a:tab pos="1343025" algn="l"/>
                  <a:tab pos="1678781" algn="l"/>
                  <a:tab pos="2021681" algn="l"/>
                  <a:tab pos="2357438" algn="l"/>
                  <a:tab pos="2693194" algn="l"/>
                  <a:tab pos="3028950" algn="l"/>
                  <a:tab pos="3364706" algn="l"/>
                  <a:tab pos="3636169" algn="l"/>
                </a:tabLst>
              </a:pPr>
              <a:r>
                <a:rPr lang="en-US" altLang="ko-KR" sz="1000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Dgeo_0257</a:t>
              </a:r>
              <a:r>
                <a:rPr lang="en-US" altLang="ko-KR" sz="825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	-	  -	 			</a:t>
              </a:r>
              <a:r>
                <a:rPr lang="en-US" altLang="ko-KR" sz="1000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	</a:t>
              </a:r>
              <a:r>
                <a:rPr lang="en-US" altLang="ko-KR" sz="825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			               </a:t>
              </a:r>
              <a:r>
                <a:rPr lang="en-US" sz="1000" dirty="0" smtClean="0">
                  <a:latin typeface="Times New Roman" panose="02020603050405020304" pitchFamily="18" charset="0"/>
                  <a:cs typeface="Times New Roman" panose="02020603050405020304" pitchFamily="18" charset="0"/>
                </a:rPr>
                <a:t>µ</a:t>
              </a:r>
              <a:r>
                <a:rPr lang="en-US" altLang="ko-KR" sz="1000" dirty="0" smtClean="0">
                  <a:latin typeface="Times New Roman" panose="02020603050405020304" pitchFamily="18" charset="0"/>
                  <a:cs typeface="Times New Roman" panose="02020603050405020304" pitchFamily="18" charset="0"/>
                </a:rPr>
                <a:t>M</a:t>
              </a:r>
              <a:endParaRPr lang="en-US" altLang="ko-KR" sz="1000" dirty="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  <a:p>
              <a:pPr>
                <a:lnSpc>
                  <a:spcPct val="150000"/>
                </a:lnSpc>
                <a:tabLst>
                  <a:tab pos="671513" algn="l"/>
                  <a:tab pos="1007269" algn="l"/>
                  <a:tab pos="1343025" algn="l"/>
                  <a:tab pos="1678781" algn="l"/>
                  <a:tab pos="2021681" algn="l"/>
                  <a:tab pos="2357438" algn="l"/>
                  <a:tab pos="2693194" algn="l"/>
                  <a:tab pos="3028950" algn="l"/>
                  <a:tab pos="3364706" algn="l"/>
                  <a:tab pos="3636169" algn="l"/>
                </a:tabLst>
              </a:pPr>
              <a:r>
                <a:rPr lang="en-US" altLang="ko-KR" sz="1000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Pb </a:t>
              </a:r>
              <a:r>
                <a:rPr lang="en-US" altLang="ko-KR" sz="825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	</a:t>
              </a:r>
              <a:r>
                <a:rPr lang="en-US" altLang="ko-KR" sz="825" dirty="0" smtClean="0">
                  <a:latin typeface="Times New Roman" panose="02020603050405020304" pitchFamily="18" charset="0"/>
                  <a:cs typeface="Times New Roman" panose="02020603050405020304" pitchFamily="18" charset="0"/>
                </a:rPr>
                <a:t>-        0.1         -          0.1</a:t>
              </a:r>
              <a:r>
                <a:rPr lang="en-US" altLang="ko-KR" sz="825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 </a:t>
              </a:r>
              <a:r>
                <a:rPr lang="en-US" altLang="ko-KR" sz="825" dirty="0" smtClean="0">
                  <a:latin typeface="Times New Roman" panose="02020603050405020304" pitchFamily="18" charset="0"/>
                  <a:cs typeface="Times New Roman" panose="02020603050405020304" pitchFamily="18" charset="0"/>
                </a:rPr>
                <a:t>      0.5</a:t>
              </a:r>
              <a:r>
                <a:rPr lang="en-US" altLang="ko-KR" sz="825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 </a:t>
              </a:r>
              <a:r>
                <a:rPr lang="en-US" altLang="ko-KR" sz="825" dirty="0" smtClean="0">
                  <a:latin typeface="Times New Roman" panose="02020603050405020304" pitchFamily="18" charset="0"/>
                  <a:cs typeface="Times New Roman" panose="02020603050405020304" pitchFamily="18" charset="0"/>
                </a:rPr>
                <a:t>         1</a:t>
              </a:r>
              <a:r>
                <a:rPr lang="en-US" altLang="ko-KR" sz="825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 </a:t>
              </a:r>
              <a:r>
                <a:rPr lang="en-US" altLang="ko-KR" sz="825" dirty="0" smtClean="0">
                  <a:latin typeface="Times New Roman" panose="02020603050405020304" pitchFamily="18" charset="0"/>
                  <a:cs typeface="Times New Roman" panose="02020603050405020304" pitchFamily="18" charset="0"/>
                </a:rPr>
                <a:t>         2</a:t>
              </a:r>
              <a:r>
                <a:rPr lang="en-US" altLang="ko-KR" sz="825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 </a:t>
              </a:r>
              <a:r>
                <a:rPr lang="en-US" altLang="ko-KR" sz="825" dirty="0" smtClean="0">
                  <a:latin typeface="Times New Roman" panose="02020603050405020304" pitchFamily="18" charset="0"/>
                  <a:cs typeface="Times New Roman" panose="02020603050405020304" pitchFamily="18" charset="0"/>
                </a:rPr>
                <a:t>          3</a:t>
              </a:r>
              <a:r>
                <a:rPr lang="en-US" altLang="ko-KR" sz="825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 </a:t>
              </a:r>
              <a:r>
                <a:rPr lang="en-US" altLang="ko-KR" sz="825" dirty="0" smtClean="0">
                  <a:latin typeface="Times New Roman" panose="02020603050405020304" pitchFamily="18" charset="0"/>
                  <a:cs typeface="Times New Roman" panose="02020603050405020304" pitchFamily="18" charset="0"/>
                </a:rPr>
                <a:t>        4 </a:t>
              </a:r>
              <a:r>
                <a:rPr lang="en-US" altLang="ko-KR" sz="825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	</a:t>
              </a:r>
              <a:r>
                <a:rPr lang="en-US" altLang="ko-KR" sz="825" dirty="0" smtClean="0">
                  <a:latin typeface="Times New Roman" panose="02020603050405020304" pitchFamily="18" charset="0"/>
                  <a:cs typeface="Times New Roman" panose="02020603050405020304" pitchFamily="18" charset="0"/>
                </a:rPr>
                <a:t>5            </a:t>
              </a:r>
              <a:r>
                <a:rPr lang="en-US" altLang="ko-KR" sz="1000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mM</a:t>
              </a:r>
              <a:endParaRPr lang="ko-KR" altLang="en-US" sz="1000" dirty="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cxnSp>
          <p:nvCxnSpPr>
            <p:cNvPr id="26" name="직선 연결선 25"/>
            <p:cNvCxnSpPr/>
            <p:nvPr/>
          </p:nvCxnSpPr>
          <p:spPr>
            <a:xfrm flipV="1">
              <a:off x="3629448" y="4143570"/>
              <a:ext cx="0" cy="2502683"/>
            </a:xfrm>
            <a:prstGeom prst="line">
              <a:avLst/>
            </a:prstGeom>
            <a:ln w="9525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pic>
          <p:nvPicPr>
            <p:cNvPr id="28" name="Picture 9">
              <a:extLst>
                <a:ext uri="{FF2B5EF4-FFF2-40B4-BE49-F238E27FC236}">
                  <a16:creationId xmlns="" xmlns:a16="http://schemas.microsoft.com/office/drawing/2014/main" id="{46F2B888-D593-4DCA-8F8A-E0EB1DC1907C}"/>
                </a:ext>
              </a:extLst>
            </p:cNvPr>
            <p:cNvPicPr>
              <a:picLocks noChangeAspect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753829" y="4492157"/>
              <a:ext cx="3626182" cy="2159802"/>
            </a:xfrm>
            <a:prstGeom prst="rect">
              <a:avLst/>
            </a:prstGeom>
          </p:spPr>
        </p:pic>
        <p:sp>
          <p:nvSpPr>
            <p:cNvPr id="29" name="Text Box 26">
              <a:extLst>
                <a:ext uri="{FF2B5EF4-FFF2-40B4-BE49-F238E27FC236}">
                  <a16:creationId xmlns="" xmlns:a16="http://schemas.microsoft.com/office/drawing/2014/main" id="{87896F00-4108-423C-8B94-68D8DFBDB134}"/>
                </a:ext>
              </a:extLst>
            </p:cNvPr>
            <p:cNvSpPr txBox="1"/>
            <p:nvPr/>
          </p:nvSpPr>
          <p:spPr>
            <a:xfrm>
              <a:off x="2977066" y="4470028"/>
              <a:ext cx="3154639" cy="221446"/>
            </a:xfrm>
            <a:prstGeom prst="rect">
              <a:avLst/>
            </a:prstGeom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tx1"/>
            </a:fontRef>
          </p:style>
          <p:txBody>
            <a:bodyPr wrap="none" rtlCol="0" anchor="t">
              <a:noAutofit/>
            </a:bodyPr>
            <a:lstStyle>
              <a:lvl1pPr marL="0" indent="0">
                <a:defRPr sz="11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indent="0">
                <a:defRPr sz="11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indent="0">
                <a:defRPr sz="11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indent="0">
                <a:defRPr sz="11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indent="0">
                <a:defRPr sz="11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indent="0">
                <a:defRPr sz="11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indent="0">
                <a:defRPr sz="11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indent="0">
                <a:defRPr sz="11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indent="0">
                <a:defRPr sz="11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/>
              <a:r>
                <a:rPr lang="en-US" sz="825" dirty="0"/>
                <a:t>1       </a:t>
              </a:r>
              <a:r>
                <a:rPr lang="en-US" sz="825" dirty="0" smtClean="0"/>
                <a:t>2       3        4        5       6       7        8       9       </a:t>
              </a:r>
              <a:r>
                <a:rPr lang="en-US" sz="825" dirty="0"/>
                <a:t>10</a:t>
              </a:r>
            </a:p>
          </p:txBody>
        </p:sp>
        <p:sp>
          <p:nvSpPr>
            <p:cNvPr id="30" name="Right Triangle 13">
              <a:extLst>
                <a:ext uri="{FF2B5EF4-FFF2-40B4-BE49-F238E27FC236}">
                  <a16:creationId xmlns="" xmlns:a16="http://schemas.microsoft.com/office/drawing/2014/main" id="{1341B4A5-AFBF-4E0D-917D-4D6C02303C16}"/>
                </a:ext>
              </a:extLst>
            </p:cNvPr>
            <p:cNvSpPr/>
            <p:nvPr/>
          </p:nvSpPr>
          <p:spPr>
            <a:xfrm flipH="1">
              <a:off x="4007223" y="4254075"/>
              <a:ext cx="2150908" cy="125546"/>
            </a:xfrm>
            <a:prstGeom prst="rtTriangle">
              <a:avLst/>
            </a:prstGeom>
            <a:solidFill>
              <a:schemeClr val="bg1">
                <a:lumMod val="85000"/>
              </a:schemeClr>
            </a:solidFill>
            <a:ln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50"/>
            </a:p>
          </p:txBody>
        </p:sp>
        <p:cxnSp>
          <p:nvCxnSpPr>
            <p:cNvPr id="31" name="Straight Connector 14">
              <a:extLst>
                <a:ext uri="{FF2B5EF4-FFF2-40B4-BE49-F238E27FC236}">
                  <a16:creationId xmlns="" xmlns:a16="http://schemas.microsoft.com/office/drawing/2014/main" id="{644D1907-FB2F-448E-9431-7880BD3E413A}"/>
                </a:ext>
              </a:extLst>
            </p:cNvPr>
            <p:cNvCxnSpPr>
              <a:cxnSpLocks/>
            </p:cNvCxnSpPr>
            <p:nvPr/>
          </p:nvCxnSpPr>
          <p:spPr>
            <a:xfrm>
              <a:off x="3003597" y="3930045"/>
              <a:ext cx="3154536" cy="0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2" name="Straight Connector 20">
              <a:extLst>
                <a:ext uri="{FF2B5EF4-FFF2-40B4-BE49-F238E27FC236}">
                  <a16:creationId xmlns="" xmlns:a16="http://schemas.microsoft.com/office/drawing/2014/main" id="{ABBA26C0-7570-4B1D-A446-BD572DEDFE1F}"/>
                </a:ext>
              </a:extLst>
            </p:cNvPr>
            <p:cNvCxnSpPr>
              <a:cxnSpLocks/>
            </p:cNvCxnSpPr>
            <p:nvPr/>
          </p:nvCxnSpPr>
          <p:spPr>
            <a:xfrm>
              <a:off x="3661036" y="4191773"/>
              <a:ext cx="2497097" cy="0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3" name="TextBox 32">
              <a:extLst>
                <a:ext uri="{FF2B5EF4-FFF2-40B4-BE49-F238E27FC236}">
                  <a16:creationId xmlns="" xmlns:a16="http://schemas.microsoft.com/office/drawing/2014/main" id="{1A645208-F8B7-4013-9018-A7B788809389}"/>
                </a:ext>
              </a:extLst>
            </p:cNvPr>
            <p:cNvSpPr txBox="1"/>
            <p:nvPr/>
          </p:nvSpPr>
          <p:spPr>
            <a:xfrm>
              <a:off x="4825255" y="4034784"/>
              <a:ext cx="290464" cy="21929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825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30</a:t>
              </a:r>
            </a:p>
          </p:txBody>
        </p:sp>
        <p:sp>
          <p:nvSpPr>
            <p:cNvPr id="36" name="TextBox 35">
              <a:extLst>
                <a:ext uri="{FF2B5EF4-FFF2-40B4-BE49-F238E27FC236}">
                  <a16:creationId xmlns="" xmlns:a16="http://schemas.microsoft.com/office/drawing/2014/main" id="{E1884A6D-14F8-4FA5-B391-CACE8E04EEBD}"/>
                </a:ext>
              </a:extLst>
            </p:cNvPr>
            <p:cNvSpPr txBox="1"/>
            <p:nvPr/>
          </p:nvSpPr>
          <p:spPr>
            <a:xfrm>
              <a:off x="4139952" y="3713765"/>
              <a:ext cx="1023037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Promoter </a:t>
              </a:r>
              <a:r>
                <a:rPr lang="en-US" sz="1000" dirty="0" smtClean="0">
                  <a:latin typeface="Times New Roman" panose="02020603050405020304" pitchFamily="18" charset="0"/>
                  <a:cs typeface="Times New Roman" panose="02020603050405020304" pitchFamily="18" charset="0"/>
                </a:rPr>
                <a:t>region</a:t>
              </a:r>
              <a:endParaRPr lang="en-US" sz="1000" dirty="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37" name="TextBox 36">
              <a:extLst>
                <a:ext uri="{FF2B5EF4-FFF2-40B4-BE49-F238E27FC236}">
                  <a16:creationId xmlns="" xmlns:a16="http://schemas.microsoft.com/office/drawing/2014/main" id="{D845C82C-2F91-442F-896B-550FF75B37DD}"/>
                </a:ext>
              </a:extLst>
            </p:cNvPr>
            <p:cNvSpPr txBox="1"/>
            <p:nvPr/>
          </p:nvSpPr>
          <p:spPr>
            <a:xfrm>
              <a:off x="2291960" y="3674000"/>
              <a:ext cx="4537686" cy="78483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defTabSz="1678781">
                <a:lnSpc>
                  <a:spcPct val="150000"/>
                </a:lnSpc>
              </a:pPr>
              <a:r>
                <a:rPr lang="en-US" altLang="ko-KR" sz="1000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DNA</a:t>
              </a:r>
              <a:r>
                <a:rPr lang="en-US" altLang="ko-KR" sz="825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 		                      </a:t>
              </a:r>
            </a:p>
            <a:p>
              <a:pPr>
                <a:lnSpc>
                  <a:spcPct val="150000"/>
                </a:lnSpc>
                <a:tabLst>
                  <a:tab pos="671513" algn="l"/>
                  <a:tab pos="1007269" algn="l"/>
                  <a:tab pos="1343025" algn="l"/>
                  <a:tab pos="1678781" algn="l"/>
                  <a:tab pos="2021681" algn="l"/>
                  <a:tab pos="2357438" algn="l"/>
                  <a:tab pos="2693194" algn="l"/>
                  <a:tab pos="3028950" algn="l"/>
                  <a:tab pos="3364706" algn="l"/>
                  <a:tab pos="3636169" algn="l"/>
                </a:tabLst>
              </a:pPr>
              <a:r>
                <a:rPr lang="en-US" altLang="ko-KR" sz="1000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Dgeo_0281</a:t>
              </a:r>
              <a:r>
                <a:rPr lang="en-US" altLang="ko-KR" sz="825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	-	  -	 			</a:t>
              </a:r>
              <a:r>
                <a:rPr lang="en-US" altLang="ko-KR" sz="1000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	</a:t>
              </a:r>
              <a:r>
                <a:rPr lang="en-US" altLang="ko-KR" sz="825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			                </a:t>
              </a:r>
              <a:r>
                <a:rPr lang="en-US" sz="1000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µ</a:t>
              </a:r>
              <a:r>
                <a:rPr lang="en-US" altLang="ko-KR" sz="1000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M</a:t>
              </a:r>
            </a:p>
            <a:p>
              <a:pPr>
                <a:lnSpc>
                  <a:spcPct val="150000"/>
                </a:lnSpc>
                <a:tabLst>
                  <a:tab pos="671513" algn="l"/>
                  <a:tab pos="1007269" algn="l"/>
                  <a:tab pos="1343025" algn="l"/>
                  <a:tab pos="1678781" algn="l"/>
                  <a:tab pos="2021681" algn="l"/>
                  <a:tab pos="2357438" algn="l"/>
                  <a:tab pos="2693194" algn="l"/>
                  <a:tab pos="3028950" algn="l"/>
                  <a:tab pos="3364706" algn="l"/>
                  <a:tab pos="3636169" algn="l"/>
                </a:tabLst>
              </a:pPr>
              <a:r>
                <a:rPr lang="en-US" altLang="ko-KR" sz="1000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Pb </a:t>
              </a:r>
              <a:r>
                <a:rPr lang="en-US" altLang="ko-KR" sz="825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 	-	 0.1	-	0.1	0.5	 1	 2	3	4	 5            </a:t>
              </a:r>
              <a:r>
                <a:rPr lang="en-US" altLang="ko-KR" sz="1000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mM</a:t>
              </a:r>
              <a:endParaRPr lang="ko-KR" altLang="en-US" sz="1000" dirty="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</p:grpSp>
      <p:sp>
        <p:nvSpPr>
          <p:cNvPr id="27" name="TextBox 26"/>
          <p:cNvSpPr txBox="1"/>
          <p:nvPr/>
        </p:nvSpPr>
        <p:spPr>
          <a:xfrm>
            <a:off x="1932820" y="620688"/>
            <a:ext cx="32092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B</a:t>
            </a:r>
            <a:endParaRPr lang="ko-KR" altLang="en-US" sz="1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3" name="직사각형 22"/>
          <p:cNvSpPr/>
          <p:nvPr/>
        </p:nvSpPr>
        <p:spPr>
          <a:xfrm>
            <a:off x="707272" y="548635"/>
            <a:ext cx="1088760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ko-KR" dirty="0">
                <a:latin typeface="Times New Roman" panose="02020603050405020304" pitchFamily="18" charset="0"/>
                <a:cs typeface="Times New Roman" panose="02020603050405020304" pitchFamily="18" charset="0"/>
              </a:rPr>
              <a:t>Figure </a:t>
            </a:r>
            <a:r>
              <a:rPr lang="en-US" altLang="ko-KR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S3</a:t>
            </a:r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192165813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그룹 1"/>
          <p:cNvGrpSpPr/>
          <p:nvPr/>
        </p:nvGrpSpPr>
        <p:grpSpPr>
          <a:xfrm>
            <a:off x="1932820" y="642174"/>
            <a:ext cx="4993928" cy="5687655"/>
            <a:chOff x="1932820" y="642174"/>
            <a:chExt cx="4993928" cy="5687655"/>
          </a:xfrm>
        </p:grpSpPr>
        <p:pic>
          <p:nvPicPr>
            <p:cNvPr id="50" name="Picture 49" descr="Biology 2020-07-30 15h19m30s(mod)"/>
            <p:cNvPicPr>
              <a:picLocks noChangeAspect="1"/>
            </p:cNvPicPr>
            <p:nvPr/>
          </p:nvPicPr>
          <p:blipFill rotWithShape="1">
            <a:blip r:embed="rId3"/>
            <a:srcRect b="12374"/>
            <a:stretch/>
          </p:blipFill>
          <p:spPr>
            <a:xfrm>
              <a:off x="3057902" y="1628800"/>
              <a:ext cx="3406148" cy="1890988"/>
            </a:xfrm>
            <a:prstGeom prst="rect">
              <a:avLst/>
            </a:prstGeom>
          </p:spPr>
        </p:pic>
        <p:sp>
          <p:nvSpPr>
            <p:cNvPr id="32" name="Text Box 26"/>
            <p:cNvSpPr txBox="1"/>
            <p:nvPr/>
          </p:nvSpPr>
          <p:spPr>
            <a:xfrm>
              <a:off x="3057902" y="1596526"/>
              <a:ext cx="3318428" cy="304165"/>
            </a:xfrm>
            <a:prstGeom prst="rect">
              <a:avLst/>
            </a:prstGeom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tx1"/>
            </a:fontRef>
          </p:style>
          <p:txBody>
            <a:bodyPr wrap="none" rtlCol="0" anchor="t">
              <a:noAutofit/>
            </a:bodyPr>
            <a:lstStyle>
              <a:lvl1pPr marL="0" indent="0">
                <a:defRPr sz="11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indent="0">
                <a:defRPr sz="11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indent="0">
                <a:defRPr sz="11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indent="0">
                <a:defRPr sz="11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indent="0">
                <a:defRPr sz="11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indent="0">
                <a:defRPr sz="11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indent="0">
                <a:defRPr sz="11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indent="0">
                <a:defRPr sz="11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indent="0">
                <a:defRPr sz="11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/>
              <a:r>
                <a:rPr lang="en-US" sz="800" dirty="0" smtClean="0">
                  <a:latin typeface="Times New Roman" panose="02020603050405020304" pitchFamily="18" charset="0"/>
                  <a:cs typeface="Times New Roman" panose="02020603050405020304" pitchFamily="18" charset="0"/>
                </a:rPr>
                <a:t>      1           </a:t>
              </a:r>
              <a:r>
                <a:rPr lang="en-US" sz="800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2           </a:t>
              </a:r>
              <a:r>
                <a:rPr lang="en-US" sz="800" dirty="0" smtClean="0">
                  <a:latin typeface="Times New Roman" panose="02020603050405020304" pitchFamily="18" charset="0"/>
                  <a:cs typeface="Times New Roman" panose="02020603050405020304" pitchFamily="18" charset="0"/>
                </a:rPr>
                <a:t>3          4          </a:t>
              </a:r>
              <a:r>
                <a:rPr lang="en-US" sz="800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5         </a:t>
              </a:r>
              <a:r>
                <a:rPr lang="en-US" sz="800" dirty="0" smtClean="0">
                  <a:latin typeface="Times New Roman" panose="02020603050405020304" pitchFamily="18" charset="0"/>
                  <a:cs typeface="Times New Roman" panose="02020603050405020304" pitchFamily="18" charset="0"/>
                </a:rPr>
                <a:t> </a:t>
              </a:r>
              <a:r>
                <a:rPr lang="en-US" sz="800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6           7          </a:t>
              </a:r>
              <a:r>
                <a:rPr lang="en-US" sz="800" dirty="0" smtClean="0">
                  <a:latin typeface="Times New Roman" panose="02020603050405020304" pitchFamily="18" charset="0"/>
                  <a:cs typeface="Times New Roman" panose="02020603050405020304" pitchFamily="18" charset="0"/>
                </a:rPr>
                <a:t>8          </a:t>
              </a:r>
              <a:r>
                <a:rPr lang="en-US" sz="800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9        </a:t>
              </a:r>
              <a:r>
                <a:rPr lang="en-US" sz="800" dirty="0" smtClean="0">
                  <a:latin typeface="Times New Roman" panose="02020603050405020304" pitchFamily="18" charset="0"/>
                  <a:cs typeface="Times New Roman" panose="02020603050405020304" pitchFamily="18" charset="0"/>
                </a:rPr>
                <a:t> </a:t>
              </a:r>
              <a:r>
                <a:rPr lang="en-US" sz="800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10</a:t>
              </a:r>
            </a:p>
          </p:txBody>
        </p:sp>
        <p:cxnSp>
          <p:nvCxnSpPr>
            <p:cNvPr id="25" name="Straight Connector 24"/>
            <p:cNvCxnSpPr/>
            <p:nvPr/>
          </p:nvCxnSpPr>
          <p:spPr>
            <a:xfrm>
              <a:off x="3281906" y="1151931"/>
              <a:ext cx="3055769" cy="0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42" name="Right Triangle 41"/>
            <p:cNvSpPr/>
            <p:nvPr/>
          </p:nvSpPr>
          <p:spPr>
            <a:xfrm flipH="1">
              <a:off x="4111567" y="1369744"/>
              <a:ext cx="2173137" cy="168029"/>
            </a:xfrm>
            <a:prstGeom prst="rtTriangle">
              <a:avLst/>
            </a:prstGeom>
            <a:solidFill>
              <a:schemeClr val="bg1">
                <a:lumMod val="85000"/>
              </a:schemeClr>
            </a:solidFill>
            <a:ln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en-US">
                  <a:solidFill>
                    <a:schemeClr val="lt1"/>
                  </a:solidFill>
                </a:defRPr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en-US" sz="1350"/>
            </a:p>
          </p:txBody>
        </p:sp>
        <p:sp>
          <p:nvSpPr>
            <p:cNvPr id="33" name="TextBox 32"/>
            <p:cNvSpPr txBox="1"/>
            <p:nvPr/>
          </p:nvSpPr>
          <p:spPr>
            <a:xfrm>
              <a:off x="2244964" y="822078"/>
              <a:ext cx="4681784" cy="80791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defTabSz="2238375">
                <a:lnSpc>
                  <a:spcPct val="150000"/>
                </a:lnSpc>
              </a:pPr>
              <a:r>
                <a:rPr lang="en-US" altLang="ko-KR" sz="1100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DNA</a:t>
              </a:r>
              <a:r>
                <a:rPr lang="en-US" altLang="ko-KR" sz="800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                                                             </a:t>
              </a:r>
              <a:r>
                <a:rPr lang="en-US" altLang="ko-KR" sz="800" b="1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 </a:t>
              </a:r>
              <a:r>
                <a:rPr lang="en-US" altLang="ko-KR" sz="800" b="1" dirty="0" smtClean="0">
                  <a:latin typeface="Times New Roman" panose="02020603050405020304" pitchFamily="18" charset="0"/>
                  <a:cs typeface="Times New Roman" panose="02020603050405020304" pitchFamily="18" charset="0"/>
                </a:rPr>
                <a:t>     </a:t>
              </a:r>
              <a:r>
                <a:rPr lang="en-US" altLang="ko-KR" sz="1000" dirty="0" err="1" smtClean="0">
                  <a:latin typeface="Times New Roman" panose="02020603050405020304" pitchFamily="18" charset="0"/>
                  <a:cs typeface="Times New Roman" panose="02020603050405020304" pitchFamily="18" charset="0"/>
                </a:rPr>
                <a:t>Orf</a:t>
              </a:r>
              <a:r>
                <a:rPr lang="en-US" altLang="ko-KR" sz="1100" b="1" dirty="0" smtClean="0">
                  <a:latin typeface="Times New Roman" panose="02020603050405020304" pitchFamily="18" charset="0"/>
                  <a:cs typeface="Times New Roman" panose="02020603050405020304" pitchFamily="18" charset="0"/>
                </a:rPr>
                <a:t> </a:t>
              </a:r>
              <a:r>
                <a:rPr lang="en-US" altLang="ko-KR" sz="1000" dirty="0" smtClean="0">
                  <a:latin typeface="Times New Roman" panose="02020603050405020304" pitchFamily="18" charset="0"/>
                  <a:cs typeface="Times New Roman" panose="02020603050405020304" pitchFamily="18" charset="0"/>
                </a:rPr>
                <a:t>region</a:t>
              </a:r>
              <a:r>
                <a:rPr lang="ko-KR" altLang="en-US" sz="1100" b="1" dirty="0" smtClean="0">
                  <a:latin typeface="Times New Roman" panose="02020603050405020304" pitchFamily="18" charset="0"/>
                  <a:cs typeface="Times New Roman" panose="02020603050405020304" pitchFamily="18" charset="0"/>
                </a:rPr>
                <a:t>  </a:t>
              </a:r>
              <a:endParaRPr lang="en-US" altLang="ko-KR" sz="1100" dirty="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  <a:p>
              <a:pPr defTabSz="2238375">
                <a:lnSpc>
                  <a:spcPct val="150000"/>
                </a:lnSpc>
              </a:pPr>
              <a:r>
                <a:rPr lang="en-US" altLang="ko-KR" sz="1000" dirty="0" smtClean="0">
                  <a:latin typeface="Times New Roman" panose="02020603050405020304" pitchFamily="18" charset="0"/>
                  <a:cs typeface="Times New Roman" panose="02020603050405020304" pitchFamily="18" charset="0"/>
                </a:rPr>
                <a:t>Dgeo_0257</a:t>
              </a:r>
              <a:r>
                <a:rPr lang="en-US" altLang="ko-KR" sz="800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	</a:t>
              </a:r>
              <a:r>
                <a:rPr lang="en-US" altLang="ko-KR" sz="1000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                </a:t>
              </a:r>
              <a:r>
                <a:rPr lang="en-US" altLang="ko-KR" sz="1000" dirty="0" smtClean="0">
                  <a:latin typeface="Times New Roman" panose="02020603050405020304" pitchFamily="18" charset="0"/>
                  <a:cs typeface="Times New Roman" panose="02020603050405020304" pitchFamily="18" charset="0"/>
                </a:rPr>
                <a:t>10</a:t>
              </a:r>
              <a:endParaRPr lang="en-US" altLang="ko-KR" sz="1000" dirty="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  <a:p>
              <a:pPr>
                <a:lnSpc>
                  <a:spcPct val="150000"/>
                </a:lnSpc>
                <a:tabLst>
                  <a:tab pos="895350" algn="l"/>
                  <a:tab pos="1343025" algn="l"/>
                  <a:tab pos="1790700" algn="l"/>
                  <a:tab pos="2238375" algn="l"/>
                  <a:tab pos="2695575" algn="l"/>
                  <a:tab pos="3143250" algn="l"/>
                  <a:tab pos="3590925" algn="l"/>
                  <a:tab pos="4038600" algn="l"/>
                  <a:tab pos="4486275" algn="l"/>
                  <a:tab pos="4848225" algn="l"/>
                </a:tabLst>
              </a:pPr>
              <a:r>
                <a:rPr lang="en-US" altLang="ko-KR" sz="1000" dirty="0" smtClean="0">
                  <a:latin typeface="Times New Roman" panose="02020603050405020304" pitchFamily="18" charset="0"/>
                  <a:cs typeface="Times New Roman" panose="02020603050405020304" pitchFamily="18" charset="0"/>
                </a:rPr>
                <a:t>Co</a:t>
              </a:r>
              <a:r>
                <a:rPr lang="en-US" altLang="ko-KR" sz="800" dirty="0" smtClean="0">
                  <a:latin typeface="Times New Roman" panose="02020603050405020304" pitchFamily="18" charset="0"/>
                  <a:cs typeface="Times New Roman" panose="02020603050405020304" pitchFamily="18" charset="0"/>
                </a:rPr>
                <a:t> </a:t>
              </a:r>
              <a:r>
                <a:rPr lang="en-US" altLang="ko-KR" sz="800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	</a:t>
              </a:r>
              <a:r>
                <a:rPr lang="en-US" altLang="ko-KR" sz="800" dirty="0" smtClean="0">
                  <a:latin typeface="Times New Roman" panose="02020603050405020304" pitchFamily="18" charset="0"/>
                  <a:cs typeface="Times New Roman" panose="02020603050405020304" pitchFamily="18" charset="0"/>
                </a:rPr>
                <a:t>    0</a:t>
              </a:r>
              <a:r>
                <a:rPr lang="en-US" altLang="ko-KR" sz="800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 </a:t>
              </a:r>
              <a:r>
                <a:rPr lang="en-US" altLang="ko-KR" sz="800" dirty="0" smtClean="0">
                  <a:latin typeface="Times New Roman" panose="02020603050405020304" pitchFamily="18" charset="0"/>
                  <a:cs typeface="Times New Roman" panose="02020603050405020304" pitchFamily="18" charset="0"/>
                </a:rPr>
                <a:t>        0.1</a:t>
              </a:r>
              <a:r>
                <a:rPr lang="en-US" altLang="ko-KR" sz="800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 </a:t>
              </a:r>
              <a:r>
                <a:rPr lang="en-US" altLang="ko-KR" sz="800" dirty="0" smtClean="0">
                  <a:latin typeface="Times New Roman" panose="02020603050405020304" pitchFamily="18" charset="0"/>
                  <a:cs typeface="Times New Roman" panose="02020603050405020304" pitchFamily="18" charset="0"/>
                </a:rPr>
                <a:t>        0</a:t>
              </a:r>
              <a:r>
                <a:rPr lang="en-US" altLang="ko-KR" sz="800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	</a:t>
              </a:r>
              <a:r>
                <a:rPr lang="en-US" altLang="ko-KR" sz="800" dirty="0" smtClean="0">
                  <a:latin typeface="Times New Roman" panose="02020603050405020304" pitchFamily="18" charset="0"/>
                  <a:cs typeface="Times New Roman" panose="02020603050405020304" pitchFamily="18" charset="0"/>
                </a:rPr>
                <a:t>     0.1       </a:t>
              </a:r>
              <a:r>
                <a:rPr lang="en-US" altLang="ko-KR" sz="800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0.5         1	 </a:t>
              </a:r>
              <a:r>
                <a:rPr lang="en-US" altLang="ko-KR" sz="800" dirty="0" smtClean="0">
                  <a:latin typeface="Times New Roman" panose="02020603050405020304" pitchFamily="18" charset="0"/>
                  <a:cs typeface="Times New Roman" panose="02020603050405020304" pitchFamily="18" charset="0"/>
                </a:rPr>
                <a:t>      </a:t>
              </a:r>
              <a:r>
                <a:rPr lang="en-US" altLang="ko-KR" sz="800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2          3         4           </a:t>
              </a:r>
              <a:r>
                <a:rPr lang="en-US" altLang="ko-KR" sz="800" dirty="0">
                  <a:solidFill>
                    <a:schemeClr val="tx1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5</a:t>
              </a:r>
              <a:r>
                <a:rPr lang="en-US" altLang="ko-KR" sz="800" dirty="0">
                  <a:solidFill>
                    <a:srgbClr val="FF000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 </a:t>
              </a:r>
              <a:r>
                <a:rPr lang="en-US" altLang="ko-KR" sz="800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       </a:t>
              </a:r>
              <a:r>
                <a:rPr lang="en-US" altLang="ko-KR" sz="1000" dirty="0" err="1" smtClean="0">
                  <a:latin typeface="Times New Roman" panose="02020603050405020304" pitchFamily="18" charset="0"/>
                  <a:cs typeface="Times New Roman" panose="02020603050405020304" pitchFamily="18" charset="0"/>
                </a:rPr>
                <a:t>mM</a:t>
              </a:r>
              <a:endParaRPr lang="en-US" altLang="ko-KR" sz="1000" dirty="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cxnSp>
          <p:nvCxnSpPr>
            <p:cNvPr id="12" name="Straight Connector 24"/>
            <p:cNvCxnSpPr/>
            <p:nvPr/>
          </p:nvCxnSpPr>
          <p:spPr>
            <a:xfrm>
              <a:off x="3851615" y="1304331"/>
              <a:ext cx="2486060" cy="0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pic>
          <p:nvPicPr>
            <p:cNvPr id="19" name="Picture 50" descr="Biology 2020-07-30 15h19m30s(mod2)"/>
            <p:cNvPicPr>
              <a:picLocks noChangeAspect="1"/>
            </p:cNvPicPr>
            <p:nvPr/>
          </p:nvPicPr>
          <p:blipFill rotWithShape="1">
            <a:blip r:embed="rId4"/>
            <a:srcRect t="5755" b="12372"/>
            <a:stretch/>
          </p:blipFill>
          <p:spPr>
            <a:xfrm>
              <a:off x="3036169" y="4509120"/>
              <a:ext cx="3412990" cy="1820709"/>
            </a:xfrm>
            <a:prstGeom prst="rect">
              <a:avLst/>
            </a:prstGeom>
          </p:spPr>
        </p:pic>
        <p:sp>
          <p:nvSpPr>
            <p:cNvPr id="20" name="Text Box 26"/>
            <p:cNvSpPr txBox="1"/>
            <p:nvPr/>
          </p:nvSpPr>
          <p:spPr>
            <a:xfrm>
              <a:off x="3047144" y="4469386"/>
              <a:ext cx="3318428" cy="304165"/>
            </a:xfrm>
            <a:prstGeom prst="rect">
              <a:avLst/>
            </a:prstGeom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tx1"/>
            </a:fontRef>
          </p:style>
          <p:txBody>
            <a:bodyPr wrap="none" rtlCol="0" anchor="t">
              <a:noAutofit/>
            </a:bodyPr>
            <a:lstStyle>
              <a:lvl1pPr marL="0" indent="0">
                <a:defRPr sz="11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indent="0">
                <a:defRPr sz="11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indent="0">
                <a:defRPr sz="11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indent="0">
                <a:defRPr sz="11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indent="0">
                <a:defRPr sz="11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indent="0">
                <a:defRPr sz="11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indent="0">
                <a:defRPr sz="11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indent="0">
                <a:defRPr sz="11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indent="0">
                <a:defRPr sz="11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/>
              <a:r>
                <a:rPr lang="en-US" sz="800" dirty="0" smtClean="0">
                  <a:latin typeface="Times New Roman" panose="02020603050405020304" pitchFamily="18" charset="0"/>
                  <a:cs typeface="Times New Roman" panose="02020603050405020304" pitchFamily="18" charset="0"/>
                </a:rPr>
                <a:t>      1           </a:t>
              </a:r>
              <a:r>
                <a:rPr lang="en-US" sz="800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2           </a:t>
              </a:r>
              <a:r>
                <a:rPr lang="en-US" sz="800" dirty="0" smtClean="0">
                  <a:latin typeface="Times New Roman" panose="02020603050405020304" pitchFamily="18" charset="0"/>
                  <a:cs typeface="Times New Roman" panose="02020603050405020304" pitchFamily="18" charset="0"/>
                </a:rPr>
                <a:t>3          4          </a:t>
              </a:r>
              <a:r>
                <a:rPr lang="en-US" sz="800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5         </a:t>
              </a:r>
              <a:r>
                <a:rPr lang="en-US" sz="800" dirty="0" smtClean="0">
                  <a:latin typeface="Times New Roman" panose="02020603050405020304" pitchFamily="18" charset="0"/>
                  <a:cs typeface="Times New Roman" panose="02020603050405020304" pitchFamily="18" charset="0"/>
                </a:rPr>
                <a:t> </a:t>
              </a:r>
              <a:r>
                <a:rPr lang="en-US" sz="800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6           7          </a:t>
              </a:r>
              <a:r>
                <a:rPr lang="en-US" sz="800" dirty="0" smtClean="0">
                  <a:latin typeface="Times New Roman" panose="02020603050405020304" pitchFamily="18" charset="0"/>
                  <a:cs typeface="Times New Roman" panose="02020603050405020304" pitchFamily="18" charset="0"/>
                </a:rPr>
                <a:t>8          </a:t>
              </a:r>
              <a:r>
                <a:rPr lang="en-US" sz="800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9        </a:t>
              </a:r>
              <a:r>
                <a:rPr lang="en-US" sz="800" dirty="0" smtClean="0">
                  <a:latin typeface="Times New Roman" panose="02020603050405020304" pitchFamily="18" charset="0"/>
                  <a:cs typeface="Times New Roman" panose="02020603050405020304" pitchFamily="18" charset="0"/>
                </a:rPr>
                <a:t> </a:t>
              </a:r>
              <a:r>
                <a:rPr lang="en-US" sz="800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10</a:t>
              </a:r>
            </a:p>
          </p:txBody>
        </p:sp>
        <p:cxnSp>
          <p:nvCxnSpPr>
            <p:cNvPr id="21" name="Straight Connector 24"/>
            <p:cNvCxnSpPr/>
            <p:nvPr/>
          </p:nvCxnSpPr>
          <p:spPr>
            <a:xfrm>
              <a:off x="3281906" y="4056959"/>
              <a:ext cx="3055769" cy="0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2" name="Right Triangle 41"/>
            <p:cNvSpPr/>
            <p:nvPr/>
          </p:nvSpPr>
          <p:spPr>
            <a:xfrm flipH="1">
              <a:off x="4111567" y="4269083"/>
              <a:ext cx="2173137" cy="168029"/>
            </a:xfrm>
            <a:prstGeom prst="rtTriangle">
              <a:avLst/>
            </a:prstGeom>
            <a:solidFill>
              <a:schemeClr val="bg1">
                <a:lumMod val="85000"/>
              </a:schemeClr>
            </a:solidFill>
            <a:ln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en-US">
                  <a:solidFill>
                    <a:schemeClr val="lt1"/>
                  </a:solidFill>
                </a:defRPr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en-US" sz="1350"/>
            </a:p>
          </p:txBody>
        </p:sp>
        <p:sp>
          <p:nvSpPr>
            <p:cNvPr id="23" name="TextBox 22"/>
            <p:cNvSpPr txBox="1"/>
            <p:nvPr/>
          </p:nvSpPr>
          <p:spPr>
            <a:xfrm>
              <a:off x="2220529" y="3737468"/>
              <a:ext cx="4681784" cy="80791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defTabSz="2238375">
                <a:lnSpc>
                  <a:spcPct val="150000"/>
                </a:lnSpc>
              </a:pPr>
              <a:r>
                <a:rPr lang="en-US" altLang="ko-KR" sz="1000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DNA</a:t>
              </a:r>
              <a:r>
                <a:rPr lang="en-US" altLang="ko-KR" sz="800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                                                             </a:t>
              </a:r>
              <a:r>
                <a:rPr lang="en-US" altLang="ko-KR" sz="800" b="1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 </a:t>
              </a:r>
              <a:r>
                <a:rPr lang="en-US" altLang="ko-KR" sz="800" b="1" dirty="0" smtClean="0">
                  <a:latin typeface="Times New Roman" panose="02020603050405020304" pitchFamily="18" charset="0"/>
                  <a:cs typeface="Times New Roman" panose="02020603050405020304" pitchFamily="18" charset="0"/>
                </a:rPr>
                <a:t>      </a:t>
              </a:r>
              <a:r>
                <a:rPr lang="en-US" altLang="ko-KR" sz="1000" dirty="0" err="1" smtClean="0">
                  <a:latin typeface="Times New Roman" panose="02020603050405020304" pitchFamily="18" charset="0"/>
                  <a:cs typeface="Times New Roman" panose="02020603050405020304" pitchFamily="18" charset="0"/>
                </a:rPr>
                <a:t>Orf</a:t>
              </a:r>
              <a:r>
                <a:rPr lang="en-US" altLang="ko-KR" sz="1100" b="1" dirty="0" smtClean="0">
                  <a:latin typeface="Times New Roman" panose="02020603050405020304" pitchFamily="18" charset="0"/>
                  <a:cs typeface="Times New Roman" panose="02020603050405020304" pitchFamily="18" charset="0"/>
                </a:rPr>
                <a:t> </a:t>
              </a:r>
              <a:r>
                <a:rPr lang="en-US" altLang="ko-KR" sz="1000" dirty="0" smtClean="0">
                  <a:latin typeface="Times New Roman" panose="02020603050405020304" pitchFamily="18" charset="0"/>
                  <a:cs typeface="Times New Roman" panose="02020603050405020304" pitchFamily="18" charset="0"/>
                </a:rPr>
                <a:t>region</a:t>
              </a:r>
              <a:r>
                <a:rPr lang="ko-KR" altLang="en-US" sz="1100" b="1" dirty="0" smtClean="0">
                  <a:latin typeface="Times New Roman" panose="02020603050405020304" pitchFamily="18" charset="0"/>
                  <a:cs typeface="Times New Roman" panose="02020603050405020304" pitchFamily="18" charset="0"/>
                </a:rPr>
                <a:t> </a:t>
              </a:r>
              <a:endParaRPr lang="en-US" altLang="ko-KR" sz="1100" dirty="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  <a:p>
              <a:pPr defTabSz="2238375">
                <a:lnSpc>
                  <a:spcPct val="150000"/>
                </a:lnSpc>
              </a:pPr>
              <a:r>
                <a:rPr lang="en-US" altLang="ko-KR" sz="1000" dirty="0" smtClean="0">
                  <a:latin typeface="Times New Roman" panose="02020603050405020304" pitchFamily="18" charset="0"/>
                  <a:cs typeface="Times New Roman" panose="02020603050405020304" pitchFamily="18" charset="0"/>
                </a:rPr>
                <a:t>Dgeo_0281</a:t>
              </a:r>
              <a:r>
                <a:rPr lang="en-US" altLang="ko-KR" sz="800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	                </a:t>
              </a:r>
              <a:r>
                <a:rPr lang="en-US" altLang="ko-KR" sz="1000" dirty="0" smtClean="0">
                  <a:latin typeface="Times New Roman" panose="02020603050405020304" pitchFamily="18" charset="0"/>
                  <a:cs typeface="Times New Roman" panose="02020603050405020304" pitchFamily="18" charset="0"/>
                </a:rPr>
                <a:t>45</a:t>
              </a:r>
              <a:r>
                <a:rPr lang="en-US" altLang="ko-KR" sz="1000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 </a:t>
              </a:r>
              <a:r>
                <a:rPr lang="en-US" altLang="ko-KR" sz="1000" dirty="0" smtClean="0">
                  <a:latin typeface="Times New Roman" panose="02020603050405020304" pitchFamily="18" charset="0"/>
                  <a:cs typeface="Times New Roman" panose="02020603050405020304" pitchFamily="18" charset="0"/>
                </a:rPr>
                <a:t> </a:t>
              </a:r>
              <a:r>
                <a:rPr lang="en-US" altLang="ko-KR" sz="800" dirty="0" smtClean="0">
                  <a:latin typeface="Times New Roman" panose="02020603050405020304" pitchFamily="18" charset="0"/>
                  <a:cs typeface="Times New Roman" panose="02020603050405020304" pitchFamily="18" charset="0"/>
                </a:rPr>
                <a:t>                                                    </a:t>
              </a:r>
              <a:r>
                <a:rPr lang="en-US" sz="1000" dirty="0" smtClean="0">
                  <a:latin typeface="Times New Roman" panose="02020603050405020304" pitchFamily="18" charset="0"/>
                  <a:cs typeface="Times New Roman" panose="02020603050405020304" pitchFamily="18" charset="0"/>
                </a:rPr>
                <a:t>µ</a:t>
              </a:r>
              <a:r>
                <a:rPr lang="en-US" altLang="ko-KR" sz="1000" dirty="0" smtClean="0">
                  <a:latin typeface="Times New Roman" panose="02020603050405020304" pitchFamily="18" charset="0"/>
                  <a:cs typeface="Times New Roman" panose="02020603050405020304" pitchFamily="18" charset="0"/>
                </a:rPr>
                <a:t>M</a:t>
              </a:r>
              <a:endParaRPr lang="en-US" altLang="ko-KR" sz="1000" dirty="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  <a:p>
              <a:pPr>
                <a:lnSpc>
                  <a:spcPct val="150000"/>
                </a:lnSpc>
                <a:tabLst>
                  <a:tab pos="895350" algn="l"/>
                  <a:tab pos="1343025" algn="l"/>
                  <a:tab pos="1790700" algn="l"/>
                  <a:tab pos="2238375" algn="l"/>
                  <a:tab pos="2695575" algn="l"/>
                  <a:tab pos="3143250" algn="l"/>
                  <a:tab pos="3590925" algn="l"/>
                  <a:tab pos="4038600" algn="l"/>
                  <a:tab pos="4486275" algn="l"/>
                  <a:tab pos="4848225" algn="l"/>
                </a:tabLst>
              </a:pPr>
              <a:r>
                <a:rPr lang="en-US" altLang="ko-KR" sz="1000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Co</a:t>
              </a:r>
              <a:r>
                <a:rPr lang="en-US" altLang="ko-KR" sz="800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 	</a:t>
              </a:r>
              <a:r>
                <a:rPr lang="en-US" altLang="ko-KR" sz="800" dirty="0" smtClean="0">
                  <a:latin typeface="Times New Roman" panose="02020603050405020304" pitchFamily="18" charset="0"/>
                  <a:cs typeface="Times New Roman" panose="02020603050405020304" pitchFamily="18" charset="0"/>
                </a:rPr>
                <a:t>    0</a:t>
              </a:r>
              <a:r>
                <a:rPr lang="en-US" altLang="ko-KR" sz="800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 </a:t>
              </a:r>
              <a:r>
                <a:rPr lang="en-US" altLang="ko-KR" sz="800" dirty="0" smtClean="0">
                  <a:latin typeface="Times New Roman" panose="02020603050405020304" pitchFamily="18" charset="0"/>
                  <a:cs typeface="Times New Roman" panose="02020603050405020304" pitchFamily="18" charset="0"/>
                </a:rPr>
                <a:t>        0.1</a:t>
              </a:r>
              <a:r>
                <a:rPr lang="en-US" altLang="ko-KR" sz="800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 </a:t>
              </a:r>
              <a:r>
                <a:rPr lang="en-US" altLang="ko-KR" sz="800" dirty="0" smtClean="0">
                  <a:latin typeface="Times New Roman" panose="02020603050405020304" pitchFamily="18" charset="0"/>
                  <a:cs typeface="Times New Roman" panose="02020603050405020304" pitchFamily="18" charset="0"/>
                </a:rPr>
                <a:t>        0</a:t>
              </a:r>
              <a:r>
                <a:rPr lang="en-US" altLang="ko-KR" sz="800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	</a:t>
              </a:r>
              <a:r>
                <a:rPr lang="en-US" altLang="ko-KR" sz="800" dirty="0" smtClean="0">
                  <a:latin typeface="Times New Roman" panose="02020603050405020304" pitchFamily="18" charset="0"/>
                  <a:cs typeface="Times New Roman" panose="02020603050405020304" pitchFamily="18" charset="0"/>
                </a:rPr>
                <a:t>     0.1       </a:t>
              </a:r>
              <a:r>
                <a:rPr lang="en-US" altLang="ko-KR" sz="800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0.5         1	 </a:t>
              </a:r>
              <a:r>
                <a:rPr lang="en-US" altLang="ko-KR" sz="800" dirty="0" smtClean="0">
                  <a:latin typeface="Times New Roman" panose="02020603050405020304" pitchFamily="18" charset="0"/>
                  <a:cs typeface="Times New Roman" panose="02020603050405020304" pitchFamily="18" charset="0"/>
                </a:rPr>
                <a:t>      </a:t>
              </a:r>
              <a:r>
                <a:rPr lang="en-US" altLang="ko-KR" sz="800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2          3         4           </a:t>
              </a:r>
              <a:r>
                <a:rPr lang="en-US" altLang="ko-KR" sz="800" dirty="0">
                  <a:solidFill>
                    <a:schemeClr val="tx1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5</a:t>
              </a:r>
              <a:r>
                <a:rPr lang="en-US" altLang="ko-KR" sz="800" dirty="0">
                  <a:solidFill>
                    <a:srgbClr val="FF000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 </a:t>
              </a:r>
              <a:r>
                <a:rPr lang="en-US" altLang="ko-KR" sz="800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         </a:t>
              </a:r>
              <a:r>
                <a:rPr lang="en-US" altLang="ko-KR" sz="1000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mM</a:t>
              </a:r>
            </a:p>
          </p:txBody>
        </p:sp>
        <p:cxnSp>
          <p:nvCxnSpPr>
            <p:cNvPr id="24" name="Straight Connector 24"/>
            <p:cNvCxnSpPr/>
            <p:nvPr/>
          </p:nvCxnSpPr>
          <p:spPr>
            <a:xfrm>
              <a:off x="3851615" y="4209359"/>
              <a:ext cx="2486060" cy="0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8" name="TextBox 27"/>
            <p:cNvSpPr txBox="1"/>
            <p:nvPr/>
          </p:nvSpPr>
          <p:spPr>
            <a:xfrm>
              <a:off x="1932820" y="642174"/>
              <a:ext cx="320922" cy="33855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ko-KR" sz="1600" dirty="0" smtClean="0">
                  <a:latin typeface="Times New Roman" panose="02020603050405020304" pitchFamily="18" charset="0"/>
                  <a:cs typeface="Times New Roman" panose="02020603050405020304" pitchFamily="18" charset="0"/>
                </a:rPr>
                <a:t>C</a:t>
              </a:r>
              <a:endParaRPr lang="ko-KR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</p:grpSp>
      <p:sp>
        <p:nvSpPr>
          <p:cNvPr id="17" name="직사각형 16"/>
          <p:cNvSpPr/>
          <p:nvPr/>
        </p:nvSpPr>
        <p:spPr>
          <a:xfrm>
            <a:off x="707272" y="548635"/>
            <a:ext cx="1088760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ko-KR" dirty="0">
                <a:latin typeface="Times New Roman" panose="02020603050405020304" pitchFamily="18" charset="0"/>
                <a:cs typeface="Times New Roman" panose="02020603050405020304" pitchFamily="18" charset="0"/>
              </a:rPr>
              <a:t>Figure </a:t>
            </a:r>
            <a:r>
              <a:rPr lang="en-US" altLang="ko-KR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S3</a:t>
            </a:r>
            <a:endParaRPr lang="ko-KR" altLang="en-US" dirty="0"/>
          </a:p>
        </p:txBody>
      </p:sp>
      <p:sp>
        <p:nvSpPr>
          <p:cNvPr id="3" name="TextBox 2"/>
          <p:cNvSpPr txBox="1"/>
          <p:nvPr/>
        </p:nvSpPr>
        <p:spPr>
          <a:xfrm>
            <a:off x="6343224" y="1124744"/>
            <a:ext cx="372218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1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µM</a:t>
            </a:r>
            <a:endParaRPr lang="en-US" altLang="ko-KR" sz="1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553366519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그룹 3"/>
          <p:cNvGrpSpPr/>
          <p:nvPr/>
        </p:nvGrpSpPr>
        <p:grpSpPr>
          <a:xfrm>
            <a:off x="2228814" y="820887"/>
            <a:ext cx="4681784" cy="5264110"/>
            <a:chOff x="2228814" y="820887"/>
            <a:chExt cx="4681784" cy="5264110"/>
          </a:xfrm>
        </p:grpSpPr>
        <p:pic>
          <p:nvPicPr>
            <p:cNvPr id="47" name="Picture 46" descr="Biology 2020-07-31 15h41m44s(mod)"/>
            <p:cNvPicPr>
              <a:picLocks noChangeAspect="1"/>
            </p:cNvPicPr>
            <p:nvPr/>
          </p:nvPicPr>
          <p:blipFill rotWithShape="1">
            <a:blip r:embed="rId3"/>
            <a:srcRect l="4693" r="2047" b="21003"/>
            <a:stretch/>
          </p:blipFill>
          <p:spPr>
            <a:xfrm>
              <a:off x="3066186" y="1668956"/>
              <a:ext cx="3318429" cy="1688036"/>
            </a:xfrm>
            <a:prstGeom prst="rect">
              <a:avLst/>
            </a:prstGeom>
          </p:spPr>
        </p:pic>
        <p:cxnSp>
          <p:nvCxnSpPr>
            <p:cNvPr id="12" name="Straight Connector 24"/>
            <p:cNvCxnSpPr/>
            <p:nvPr/>
          </p:nvCxnSpPr>
          <p:spPr>
            <a:xfrm>
              <a:off x="3290191" y="1168115"/>
              <a:ext cx="3055769" cy="0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4" name="Right Triangle 41"/>
            <p:cNvSpPr/>
            <p:nvPr/>
          </p:nvSpPr>
          <p:spPr>
            <a:xfrm flipH="1">
              <a:off x="4119852" y="1402123"/>
              <a:ext cx="2173137" cy="168029"/>
            </a:xfrm>
            <a:prstGeom prst="rtTriangle">
              <a:avLst/>
            </a:prstGeom>
            <a:solidFill>
              <a:schemeClr val="bg1">
                <a:lumMod val="85000"/>
              </a:schemeClr>
            </a:solidFill>
            <a:ln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en-US">
                  <a:solidFill>
                    <a:schemeClr val="lt1"/>
                  </a:solidFill>
                </a:defRPr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en-US" sz="1350"/>
            </a:p>
          </p:txBody>
        </p:sp>
        <p:sp>
          <p:nvSpPr>
            <p:cNvPr id="15" name="TextBox 14"/>
            <p:cNvSpPr txBox="1"/>
            <p:nvPr/>
          </p:nvSpPr>
          <p:spPr>
            <a:xfrm>
              <a:off x="2228814" y="820887"/>
              <a:ext cx="4681784" cy="80791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defTabSz="2238375">
                <a:lnSpc>
                  <a:spcPct val="150000"/>
                </a:lnSpc>
              </a:pPr>
              <a:r>
                <a:rPr lang="en-US" altLang="ko-KR" sz="1000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DNA</a:t>
              </a:r>
              <a:r>
                <a:rPr lang="en-US" altLang="ko-KR" sz="800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                                                             </a:t>
              </a:r>
              <a:r>
                <a:rPr lang="en-US" altLang="ko-KR" sz="800" b="1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 </a:t>
              </a:r>
              <a:r>
                <a:rPr lang="en-US" altLang="ko-KR" sz="800" b="1" dirty="0" smtClean="0">
                  <a:latin typeface="Times New Roman" panose="02020603050405020304" pitchFamily="18" charset="0"/>
                  <a:cs typeface="Times New Roman" panose="02020603050405020304" pitchFamily="18" charset="0"/>
                </a:rPr>
                <a:t>      </a:t>
              </a:r>
              <a:r>
                <a:rPr lang="en-US" altLang="ko-KR" sz="1000" dirty="0" err="1">
                  <a:latin typeface="Times New Roman" panose="02020603050405020304" pitchFamily="18" charset="0"/>
                  <a:cs typeface="Times New Roman" panose="02020603050405020304" pitchFamily="18" charset="0"/>
                </a:rPr>
                <a:t>Orf</a:t>
              </a:r>
              <a:r>
                <a:rPr lang="ko-KR" altLang="en-US" sz="1100" b="1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 </a:t>
              </a:r>
              <a:r>
                <a:rPr lang="en-US" altLang="ko-KR" sz="1000" dirty="0" smtClean="0">
                  <a:latin typeface="Times New Roman" panose="02020603050405020304" pitchFamily="18" charset="0"/>
                  <a:cs typeface="Times New Roman" panose="02020603050405020304" pitchFamily="18" charset="0"/>
                </a:rPr>
                <a:t>region</a:t>
              </a:r>
              <a:endParaRPr lang="en-US" altLang="ko-KR" sz="1000" dirty="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  <a:p>
              <a:pPr defTabSz="2238375">
                <a:lnSpc>
                  <a:spcPct val="150000"/>
                </a:lnSpc>
              </a:pPr>
              <a:r>
                <a:rPr lang="en-US" altLang="ko-KR" sz="1000" dirty="0" smtClean="0">
                  <a:latin typeface="Times New Roman" panose="02020603050405020304" pitchFamily="18" charset="0"/>
                  <a:cs typeface="Times New Roman" panose="02020603050405020304" pitchFamily="18" charset="0"/>
                </a:rPr>
                <a:t>Dgeo_0257</a:t>
              </a:r>
              <a:r>
                <a:rPr lang="en-US" altLang="ko-KR" sz="800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	                </a:t>
              </a:r>
              <a:r>
                <a:rPr lang="en-US" altLang="ko-KR" sz="1000" dirty="0" smtClean="0">
                  <a:latin typeface="Times New Roman" panose="02020603050405020304" pitchFamily="18" charset="0"/>
                  <a:cs typeface="Times New Roman" panose="02020603050405020304" pitchFamily="18" charset="0"/>
                </a:rPr>
                <a:t>10 </a:t>
              </a:r>
              <a:r>
                <a:rPr lang="en-US" altLang="ko-KR" sz="800" dirty="0" smtClean="0">
                  <a:latin typeface="Times New Roman" panose="02020603050405020304" pitchFamily="18" charset="0"/>
                  <a:cs typeface="Times New Roman" panose="02020603050405020304" pitchFamily="18" charset="0"/>
                </a:rPr>
                <a:t>                                                    </a:t>
              </a:r>
              <a:r>
                <a:rPr lang="en-US" sz="1000" dirty="0" smtClean="0">
                  <a:latin typeface="Times New Roman" panose="02020603050405020304" pitchFamily="18" charset="0"/>
                  <a:cs typeface="Times New Roman" panose="02020603050405020304" pitchFamily="18" charset="0"/>
                </a:rPr>
                <a:t>µ</a:t>
              </a:r>
              <a:r>
                <a:rPr lang="en-US" altLang="ko-KR" sz="1000" dirty="0" smtClean="0">
                  <a:latin typeface="Times New Roman" panose="02020603050405020304" pitchFamily="18" charset="0"/>
                  <a:cs typeface="Times New Roman" panose="02020603050405020304" pitchFamily="18" charset="0"/>
                </a:rPr>
                <a:t>M</a:t>
              </a:r>
              <a:endParaRPr lang="en-US" altLang="ko-KR" sz="1000" dirty="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  <a:p>
              <a:pPr>
                <a:lnSpc>
                  <a:spcPct val="150000"/>
                </a:lnSpc>
                <a:tabLst>
                  <a:tab pos="895350" algn="l"/>
                  <a:tab pos="1343025" algn="l"/>
                  <a:tab pos="1790700" algn="l"/>
                  <a:tab pos="2238375" algn="l"/>
                  <a:tab pos="2695575" algn="l"/>
                  <a:tab pos="3143250" algn="l"/>
                  <a:tab pos="3590925" algn="l"/>
                  <a:tab pos="4038600" algn="l"/>
                  <a:tab pos="4486275" algn="l"/>
                  <a:tab pos="4848225" algn="l"/>
                </a:tabLst>
              </a:pPr>
              <a:r>
                <a:rPr lang="en-US" altLang="ko-KR" sz="1000" dirty="0" smtClean="0">
                  <a:latin typeface="Times New Roman" panose="02020603050405020304" pitchFamily="18" charset="0"/>
                  <a:cs typeface="Times New Roman" panose="02020603050405020304" pitchFamily="18" charset="0"/>
                </a:rPr>
                <a:t>Cu </a:t>
              </a:r>
              <a:r>
                <a:rPr lang="en-US" altLang="ko-KR" sz="800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	</a:t>
              </a:r>
              <a:r>
                <a:rPr lang="en-US" altLang="ko-KR" sz="800" dirty="0" smtClean="0">
                  <a:latin typeface="Times New Roman" panose="02020603050405020304" pitchFamily="18" charset="0"/>
                  <a:cs typeface="Times New Roman" panose="02020603050405020304" pitchFamily="18" charset="0"/>
                </a:rPr>
                <a:t>    0</a:t>
              </a:r>
              <a:r>
                <a:rPr lang="en-US" altLang="ko-KR" sz="800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 </a:t>
              </a:r>
              <a:r>
                <a:rPr lang="en-US" altLang="ko-KR" sz="800" dirty="0" smtClean="0">
                  <a:latin typeface="Times New Roman" panose="02020603050405020304" pitchFamily="18" charset="0"/>
                  <a:cs typeface="Times New Roman" panose="02020603050405020304" pitchFamily="18" charset="0"/>
                </a:rPr>
                <a:t>        0.1</a:t>
              </a:r>
              <a:r>
                <a:rPr lang="en-US" altLang="ko-KR" sz="800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 </a:t>
              </a:r>
              <a:r>
                <a:rPr lang="en-US" altLang="ko-KR" sz="800" dirty="0" smtClean="0">
                  <a:latin typeface="Times New Roman" panose="02020603050405020304" pitchFamily="18" charset="0"/>
                  <a:cs typeface="Times New Roman" panose="02020603050405020304" pitchFamily="18" charset="0"/>
                </a:rPr>
                <a:t>        0</a:t>
              </a:r>
              <a:r>
                <a:rPr lang="en-US" altLang="ko-KR" sz="800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	</a:t>
              </a:r>
              <a:r>
                <a:rPr lang="en-US" altLang="ko-KR" sz="800" dirty="0" smtClean="0">
                  <a:latin typeface="Times New Roman" panose="02020603050405020304" pitchFamily="18" charset="0"/>
                  <a:cs typeface="Times New Roman" panose="02020603050405020304" pitchFamily="18" charset="0"/>
                </a:rPr>
                <a:t>     0.1       </a:t>
              </a:r>
              <a:r>
                <a:rPr lang="en-US" altLang="ko-KR" sz="800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0.5         1	 </a:t>
              </a:r>
              <a:r>
                <a:rPr lang="en-US" altLang="ko-KR" sz="800" dirty="0" smtClean="0">
                  <a:latin typeface="Times New Roman" panose="02020603050405020304" pitchFamily="18" charset="0"/>
                  <a:cs typeface="Times New Roman" panose="02020603050405020304" pitchFamily="18" charset="0"/>
                </a:rPr>
                <a:t>      </a:t>
              </a:r>
              <a:r>
                <a:rPr lang="en-US" altLang="ko-KR" sz="800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2          3         4           </a:t>
              </a:r>
              <a:r>
                <a:rPr lang="en-US" altLang="ko-KR" sz="800" dirty="0">
                  <a:solidFill>
                    <a:schemeClr val="tx1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5</a:t>
              </a:r>
              <a:r>
                <a:rPr lang="en-US" altLang="ko-KR" sz="800" dirty="0">
                  <a:solidFill>
                    <a:srgbClr val="FF000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 </a:t>
              </a:r>
              <a:r>
                <a:rPr lang="en-US" altLang="ko-KR" sz="800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         </a:t>
              </a:r>
              <a:r>
                <a:rPr lang="en-US" altLang="ko-KR" sz="1000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mM</a:t>
              </a:r>
            </a:p>
          </p:txBody>
        </p:sp>
        <p:cxnSp>
          <p:nvCxnSpPr>
            <p:cNvPr id="16" name="Straight Connector 24"/>
            <p:cNvCxnSpPr/>
            <p:nvPr/>
          </p:nvCxnSpPr>
          <p:spPr>
            <a:xfrm>
              <a:off x="3859900" y="1320515"/>
              <a:ext cx="2486060" cy="0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7" name="Text Box 26"/>
            <p:cNvSpPr txBox="1"/>
            <p:nvPr/>
          </p:nvSpPr>
          <p:spPr>
            <a:xfrm>
              <a:off x="3066187" y="1632123"/>
              <a:ext cx="3318428" cy="304165"/>
            </a:xfrm>
            <a:prstGeom prst="rect">
              <a:avLst/>
            </a:prstGeom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tx1"/>
            </a:fontRef>
          </p:style>
          <p:txBody>
            <a:bodyPr wrap="none" rtlCol="0" anchor="t">
              <a:noAutofit/>
            </a:bodyPr>
            <a:lstStyle>
              <a:lvl1pPr marL="0" indent="0">
                <a:defRPr sz="11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indent="0">
                <a:defRPr sz="11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indent="0">
                <a:defRPr sz="11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indent="0">
                <a:defRPr sz="11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indent="0">
                <a:defRPr sz="11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indent="0">
                <a:defRPr sz="11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indent="0">
                <a:defRPr sz="11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indent="0">
                <a:defRPr sz="11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indent="0">
                <a:defRPr sz="11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/>
              <a:r>
                <a:rPr lang="en-US" sz="800" dirty="0" smtClean="0">
                  <a:latin typeface="Times New Roman" panose="02020603050405020304" pitchFamily="18" charset="0"/>
                  <a:cs typeface="Times New Roman" panose="02020603050405020304" pitchFamily="18" charset="0"/>
                </a:rPr>
                <a:t>      1           </a:t>
              </a:r>
              <a:r>
                <a:rPr lang="en-US" sz="800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2           </a:t>
              </a:r>
              <a:r>
                <a:rPr lang="en-US" sz="800" dirty="0" smtClean="0">
                  <a:latin typeface="Times New Roman" panose="02020603050405020304" pitchFamily="18" charset="0"/>
                  <a:cs typeface="Times New Roman" panose="02020603050405020304" pitchFamily="18" charset="0"/>
                </a:rPr>
                <a:t>3          4          </a:t>
              </a:r>
              <a:r>
                <a:rPr lang="en-US" sz="800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5         </a:t>
              </a:r>
              <a:r>
                <a:rPr lang="en-US" sz="800" dirty="0" smtClean="0">
                  <a:latin typeface="Times New Roman" panose="02020603050405020304" pitchFamily="18" charset="0"/>
                  <a:cs typeface="Times New Roman" panose="02020603050405020304" pitchFamily="18" charset="0"/>
                </a:rPr>
                <a:t> </a:t>
              </a:r>
              <a:r>
                <a:rPr lang="en-US" sz="800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6           7          </a:t>
              </a:r>
              <a:r>
                <a:rPr lang="en-US" sz="800" dirty="0" smtClean="0">
                  <a:latin typeface="Times New Roman" panose="02020603050405020304" pitchFamily="18" charset="0"/>
                  <a:cs typeface="Times New Roman" panose="02020603050405020304" pitchFamily="18" charset="0"/>
                </a:rPr>
                <a:t>8          </a:t>
              </a:r>
              <a:r>
                <a:rPr lang="en-US" sz="800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9        </a:t>
              </a:r>
              <a:r>
                <a:rPr lang="en-US" sz="800" dirty="0" smtClean="0">
                  <a:latin typeface="Times New Roman" panose="02020603050405020304" pitchFamily="18" charset="0"/>
                  <a:cs typeface="Times New Roman" panose="02020603050405020304" pitchFamily="18" charset="0"/>
                </a:rPr>
                <a:t> </a:t>
              </a:r>
              <a:r>
                <a:rPr lang="en-US" sz="800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10</a:t>
              </a:r>
            </a:p>
          </p:txBody>
        </p:sp>
        <p:grpSp>
          <p:nvGrpSpPr>
            <p:cNvPr id="18" name="그룹 17"/>
            <p:cNvGrpSpPr/>
            <p:nvPr/>
          </p:nvGrpSpPr>
          <p:grpSpPr>
            <a:xfrm>
              <a:off x="2228814" y="3686818"/>
              <a:ext cx="4681784" cy="2398179"/>
              <a:chOff x="2099342" y="1348230"/>
              <a:chExt cx="4681784" cy="2398179"/>
            </a:xfrm>
          </p:grpSpPr>
          <p:pic>
            <p:nvPicPr>
              <p:cNvPr id="19" name="Picture 44" descr="Biology 2020-07-31 15h39m47s(mod)"/>
              <p:cNvPicPr>
                <a:picLocks noChangeAspect="1"/>
              </p:cNvPicPr>
              <p:nvPr/>
            </p:nvPicPr>
            <p:blipFill rotWithShape="1">
              <a:blip r:embed="rId4"/>
              <a:srcRect t="7124" b="10416"/>
              <a:stretch/>
            </p:blipFill>
            <p:spPr>
              <a:xfrm>
                <a:off x="3005097" y="2170532"/>
                <a:ext cx="3306691" cy="1575877"/>
              </a:xfrm>
              <a:prstGeom prst="rect">
                <a:avLst/>
              </a:prstGeom>
            </p:spPr>
          </p:pic>
          <p:cxnSp>
            <p:nvCxnSpPr>
              <p:cNvPr id="20" name="Straight Connector 24"/>
              <p:cNvCxnSpPr/>
              <p:nvPr/>
            </p:nvCxnSpPr>
            <p:spPr>
              <a:xfrm>
                <a:off x="3160719" y="1669819"/>
                <a:ext cx="3055769" cy="0"/>
              </a:xfrm>
              <a:prstGeom prst="line">
                <a:avLst/>
              </a:prstGeom>
              <a:ln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21" name="Right Triangle 41"/>
              <p:cNvSpPr/>
              <p:nvPr/>
            </p:nvSpPr>
            <p:spPr>
              <a:xfrm flipH="1">
                <a:off x="3990380" y="1930495"/>
                <a:ext cx="2173137" cy="168029"/>
              </a:xfrm>
              <a:prstGeom prst="rtTriangle">
                <a:avLst/>
              </a:prstGeom>
              <a:solidFill>
                <a:schemeClr val="bg1">
                  <a:lumMod val="85000"/>
                </a:schemeClr>
              </a:solidFill>
              <a:ln>
                <a:solidFill>
                  <a:schemeClr val="bg1">
                    <a:lumMod val="7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en-US">
                    <a:solidFill>
                      <a:schemeClr val="lt1"/>
                    </a:solidFill>
                  </a:defRPr>
                </a:defPPr>
                <a:lvl1pPr marL="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 lang="en-US" sz="1350"/>
              </a:p>
            </p:txBody>
          </p:sp>
          <p:sp>
            <p:nvSpPr>
              <p:cNvPr id="22" name="TextBox 21"/>
              <p:cNvSpPr txBox="1"/>
              <p:nvPr/>
            </p:nvSpPr>
            <p:spPr>
              <a:xfrm>
                <a:off x="2099342" y="1348230"/>
                <a:ext cx="4681784" cy="807913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defTabSz="2238375">
                  <a:lnSpc>
                    <a:spcPct val="150000"/>
                  </a:lnSpc>
                </a:pPr>
                <a:r>
                  <a:rPr lang="en-US" altLang="ko-KR" sz="10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DNA  </a:t>
                </a:r>
                <a:r>
                  <a:rPr lang="en-US" altLang="ko-KR" sz="8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                                                          </a:t>
                </a:r>
                <a:r>
                  <a:rPr lang="en-US" altLang="ko-KR" sz="800" b="1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</a:t>
                </a:r>
                <a:r>
                  <a:rPr lang="en-US" altLang="ko-KR" sz="800" b="1" dirty="0" smtClean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       </a:t>
                </a:r>
                <a:r>
                  <a:rPr lang="en-US" altLang="ko-KR" sz="1000" dirty="0" err="1" smtClean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Orf</a:t>
                </a:r>
                <a:r>
                  <a:rPr lang="ko-KR" altLang="en-US" sz="1100" b="1" dirty="0" smtClean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</a:t>
                </a:r>
                <a:r>
                  <a:rPr lang="en-US" altLang="ko-KR" sz="1000" dirty="0" smtClean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region</a:t>
                </a:r>
                <a:endParaRPr lang="en-US" altLang="ko-KR" sz="1000" dirty="0"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  <a:p>
                <a:pPr defTabSz="2238375">
                  <a:lnSpc>
                    <a:spcPct val="150000"/>
                  </a:lnSpc>
                </a:pPr>
                <a:r>
                  <a:rPr lang="en-US" altLang="ko-KR" sz="1000" dirty="0" smtClean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Dgeo_0281</a:t>
                </a:r>
                <a:r>
                  <a:rPr lang="en-US" altLang="ko-KR" sz="8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	               </a:t>
                </a:r>
                <a:r>
                  <a:rPr lang="en-US" altLang="ko-KR" sz="1000" dirty="0" smtClean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45 </a:t>
                </a:r>
                <a:r>
                  <a:rPr lang="en-US" altLang="ko-KR" sz="800" dirty="0" smtClean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                                                    </a:t>
                </a:r>
                <a:r>
                  <a:rPr lang="en-US" sz="1000" dirty="0" smtClean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µ</a:t>
                </a:r>
                <a:r>
                  <a:rPr lang="en-US" altLang="ko-KR" sz="1000" dirty="0" smtClean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M</a:t>
                </a:r>
                <a:endParaRPr lang="en-US" altLang="ko-KR" sz="1000" dirty="0"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  <a:p>
                <a:pPr>
                  <a:lnSpc>
                    <a:spcPct val="150000"/>
                  </a:lnSpc>
                  <a:tabLst>
                    <a:tab pos="895350" algn="l"/>
                    <a:tab pos="1343025" algn="l"/>
                    <a:tab pos="1790700" algn="l"/>
                    <a:tab pos="2238375" algn="l"/>
                    <a:tab pos="2695575" algn="l"/>
                    <a:tab pos="3143250" algn="l"/>
                    <a:tab pos="3590925" algn="l"/>
                    <a:tab pos="4038600" algn="l"/>
                    <a:tab pos="4486275" algn="l"/>
                    <a:tab pos="4848225" algn="l"/>
                  </a:tabLst>
                </a:pPr>
                <a:r>
                  <a:rPr lang="en-US" altLang="ko-KR" sz="1000" dirty="0" smtClean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Cu</a:t>
                </a:r>
                <a:r>
                  <a:rPr lang="en-US" altLang="ko-KR" sz="800" dirty="0" smtClean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</a:t>
                </a:r>
                <a:r>
                  <a:rPr lang="en-US" altLang="ko-KR" sz="8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	</a:t>
                </a:r>
                <a:r>
                  <a:rPr lang="en-US" altLang="ko-KR" sz="800" dirty="0" smtClean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   0</a:t>
                </a:r>
                <a:r>
                  <a:rPr lang="en-US" altLang="ko-KR" sz="8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</a:t>
                </a:r>
                <a:r>
                  <a:rPr lang="en-US" altLang="ko-KR" sz="800" dirty="0" smtClean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       0.1</a:t>
                </a:r>
                <a:r>
                  <a:rPr lang="en-US" altLang="ko-KR" sz="8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</a:t>
                </a:r>
                <a:r>
                  <a:rPr lang="en-US" altLang="ko-KR" sz="800" dirty="0" smtClean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       0</a:t>
                </a:r>
                <a:r>
                  <a:rPr lang="en-US" altLang="ko-KR" sz="8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	</a:t>
                </a:r>
                <a:r>
                  <a:rPr lang="en-US" altLang="ko-KR" sz="800" dirty="0" smtClean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    0.1       </a:t>
                </a:r>
                <a:r>
                  <a:rPr lang="en-US" altLang="ko-KR" sz="8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0.5         1	 </a:t>
                </a:r>
                <a:r>
                  <a:rPr lang="en-US" altLang="ko-KR" sz="800" dirty="0" smtClean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     </a:t>
                </a:r>
                <a:r>
                  <a:rPr lang="en-US" altLang="ko-KR" sz="8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2          3         4           </a:t>
                </a:r>
                <a:r>
                  <a:rPr lang="en-US" altLang="ko-KR" sz="800" dirty="0">
                    <a:solidFill>
                      <a:schemeClr val="tx1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5</a:t>
                </a:r>
                <a:r>
                  <a:rPr lang="en-US" altLang="ko-KR" sz="800" dirty="0">
                    <a:solidFill>
                      <a:srgbClr val="FF0000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</a:t>
                </a:r>
                <a:r>
                  <a:rPr lang="en-US" altLang="ko-KR" sz="8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        </a:t>
                </a:r>
                <a:r>
                  <a:rPr lang="en-US" altLang="ko-KR" sz="10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mM</a:t>
                </a:r>
              </a:p>
            </p:txBody>
          </p:sp>
          <p:cxnSp>
            <p:nvCxnSpPr>
              <p:cNvPr id="23" name="Straight Connector 24"/>
              <p:cNvCxnSpPr/>
              <p:nvPr/>
            </p:nvCxnSpPr>
            <p:spPr>
              <a:xfrm>
                <a:off x="3730428" y="1822219"/>
                <a:ext cx="2486060" cy="0"/>
              </a:xfrm>
              <a:prstGeom prst="line">
                <a:avLst/>
              </a:prstGeom>
              <a:ln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24" name="Text Box 26"/>
              <p:cNvSpPr txBox="1"/>
              <p:nvPr/>
            </p:nvSpPr>
            <p:spPr>
              <a:xfrm>
                <a:off x="2936715" y="2117980"/>
                <a:ext cx="3318428" cy="304165"/>
              </a:xfrm>
              <a:prstGeom prst="rect">
                <a:avLst/>
              </a:prstGeom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minor">
                <a:schemeClr val="tx1"/>
              </a:fontRef>
            </p:style>
            <p:txBody>
              <a:bodyPr wrap="none" rtlCol="0" anchor="t">
                <a:noAutofit/>
              </a:bodyPr>
              <a:lstStyle>
                <a:lvl1pPr marL="0" indent="0">
                  <a:defRPr sz="11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indent="0">
                  <a:defRPr sz="11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indent="0">
                  <a:defRPr sz="11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indent="0">
                  <a:defRPr sz="11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indent="0">
                  <a:defRPr sz="11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indent="0">
                  <a:defRPr sz="11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indent="0">
                  <a:defRPr sz="11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indent="0">
                  <a:defRPr sz="11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indent="0">
                  <a:defRPr sz="11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l"/>
                <a:r>
                  <a:rPr lang="en-US" sz="800" dirty="0" smtClean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     1           </a:t>
                </a:r>
                <a:r>
                  <a:rPr lang="en-US" sz="8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2           </a:t>
                </a:r>
                <a:r>
                  <a:rPr lang="en-US" sz="800" dirty="0" smtClean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3          4          </a:t>
                </a:r>
                <a:r>
                  <a:rPr lang="en-US" sz="8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5         </a:t>
                </a:r>
                <a:r>
                  <a:rPr lang="en-US" sz="800" dirty="0" smtClean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</a:t>
                </a:r>
                <a:r>
                  <a:rPr lang="en-US" sz="8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6           7          </a:t>
                </a:r>
                <a:r>
                  <a:rPr lang="en-US" sz="800" dirty="0" smtClean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8          </a:t>
                </a:r>
                <a:r>
                  <a:rPr lang="en-US" sz="8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9        </a:t>
                </a:r>
                <a:r>
                  <a:rPr lang="en-US" sz="800" dirty="0" smtClean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</a:t>
                </a:r>
                <a:r>
                  <a:rPr lang="en-US" sz="8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10</a:t>
                </a:r>
              </a:p>
            </p:txBody>
          </p:sp>
        </p:grpSp>
      </p:grpSp>
      <p:sp>
        <p:nvSpPr>
          <p:cNvPr id="28" name="TextBox 27"/>
          <p:cNvSpPr txBox="1"/>
          <p:nvPr/>
        </p:nvSpPr>
        <p:spPr>
          <a:xfrm>
            <a:off x="1932820" y="692696"/>
            <a:ext cx="33214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D</a:t>
            </a:r>
            <a:endParaRPr lang="ko-KR" altLang="en-US" sz="1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5" name="직사각형 24"/>
          <p:cNvSpPr/>
          <p:nvPr/>
        </p:nvSpPr>
        <p:spPr>
          <a:xfrm>
            <a:off x="707272" y="548635"/>
            <a:ext cx="1088760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ko-KR" dirty="0">
                <a:latin typeface="Times New Roman" panose="02020603050405020304" pitchFamily="18" charset="0"/>
                <a:cs typeface="Times New Roman" panose="02020603050405020304" pitchFamily="18" charset="0"/>
              </a:rPr>
              <a:t>Figure </a:t>
            </a:r>
            <a:r>
              <a:rPr lang="en-US" altLang="ko-KR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S3</a:t>
            </a:r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330066866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" name="직사각형 38"/>
          <p:cNvSpPr/>
          <p:nvPr/>
        </p:nvSpPr>
        <p:spPr>
          <a:xfrm>
            <a:off x="707272" y="548635"/>
            <a:ext cx="1088760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ko-KR" dirty="0">
                <a:latin typeface="Times New Roman" panose="02020603050405020304" pitchFamily="18" charset="0"/>
                <a:cs typeface="Times New Roman" panose="02020603050405020304" pitchFamily="18" charset="0"/>
              </a:rPr>
              <a:t>Figure </a:t>
            </a:r>
            <a:r>
              <a:rPr lang="en-US" altLang="ko-KR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S3</a:t>
            </a:r>
            <a:endParaRPr lang="ko-KR" altLang="en-US" dirty="0"/>
          </a:p>
        </p:txBody>
      </p:sp>
      <p:grpSp>
        <p:nvGrpSpPr>
          <p:cNvPr id="6" name="그룹 5"/>
          <p:cNvGrpSpPr/>
          <p:nvPr/>
        </p:nvGrpSpPr>
        <p:grpSpPr>
          <a:xfrm>
            <a:off x="2292173" y="889264"/>
            <a:ext cx="4542176" cy="5563179"/>
            <a:chOff x="2292173" y="889264"/>
            <a:chExt cx="4542176" cy="5563179"/>
          </a:xfrm>
        </p:grpSpPr>
        <p:pic>
          <p:nvPicPr>
            <p:cNvPr id="18" name="Picture 17">
              <a:extLst>
                <a:ext uri="{FF2B5EF4-FFF2-40B4-BE49-F238E27FC236}">
                  <a16:creationId xmlns="" xmlns:a16="http://schemas.microsoft.com/office/drawing/2014/main" id="{3F70E8D4-5AB8-46C3-B285-01185F09C129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3564"/>
            <a:stretch/>
          </p:blipFill>
          <p:spPr>
            <a:xfrm>
              <a:off x="2820015" y="1684517"/>
              <a:ext cx="3491773" cy="2059742"/>
            </a:xfrm>
            <a:prstGeom prst="rect">
              <a:avLst/>
            </a:prstGeom>
          </p:spPr>
        </p:pic>
        <p:sp>
          <p:nvSpPr>
            <p:cNvPr id="16" name="Text Box 26">
              <a:extLst>
                <a:ext uri="{FF2B5EF4-FFF2-40B4-BE49-F238E27FC236}">
                  <a16:creationId xmlns="" xmlns:a16="http://schemas.microsoft.com/office/drawing/2014/main" id="{A9C771CA-DAD6-4BE2-8B4D-C327CB48CACD}"/>
                </a:ext>
              </a:extLst>
            </p:cNvPr>
            <p:cNvSpPr txBox="1"/>
            <p:nvPr/>
          </p:nvSpPr>
          <p:spPr>
            <a:xfrm>
              <a:off x="2976293" y="1678276"/>
              <a:ext cx="3154639" cy="221446"/>
            </a:xfrm>
            <a:prstGeom prst="rect">
              <a:avLst/>
            </a:prstGeom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tx1"/>
            </a:fontRef>
          </p:style>
          <p:txBody>
            <a:bodyPr wrap="none" rtlCol="0" anchor="t">
              <a:noAutofit/>
            </a:bodyPr>
            <a:lstStyle>
              <a:lvl1pPr marL="0" indent="0">
                <a:defRPr sz="11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indent="0">
                <a:defRPr sz="11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indent="0">
                <a:defRPr sz="11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indent="0">
                <a:defRPr sz="11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indent="0">
                <a:defRPr sz="11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indent="0">
                <a:defRPr sz="11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indent="0">
                <a:defRPr sz="11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indent="0">
                <a:defRPr sz="11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indent="0">
                <a:defRPr sz="11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/>
              <a:r>
                <a:rPr lang="en-US" sz="800" dirty="0"/>
                <a:t>1      </a:t>
              </a:r>
              <a:r>
                <a:rPr lang="en-US" sz="800" dirty="0" smtClean="0"/>
                <a:t> </a:t>
              </a:r>
              <a:r>
                <a:rPr lang="en-US" sz="800" dirty="0"/>
                <a:t>2        </a:t>
              </a:r>
              <a:r>
                <a:rPr lang="en-US" sz="800" dirty="0" smtClean="0"/>
                <a:t>3       4        5        6       7        8        9      10</a:t>
              </a:r>
              <a:endParaRPr lang="en-US" sz="800" dirty="0"/>
            </a:p>
          </p:txBody>
        </p:sp>
        <p:sp>
          <p:nvSpPr>
            <p:cNvPr id="25" name="Right Triangle 24">
              <a:extLst>
                <a:ext uri="{FF2B5EF4-FFF2-40B4-BE49-F238E27FC236}">
                  <a16:creationId xmlns="" xmlns:a16="http://schemas.microsoft.com/office/drawing/2014/main" id="{CB5732B0-357D-425D-8607-0285D517F46D}"/>
                </a:ext>
              </a:extLst>
            </p:cNvPr>
            <p:cNvSpPr/>
            <p:nvPr/>
          </p:nvSpPr>
          <p:spPr>
            <a:xfrm flipH="1">
              <a:off x="3715744" y="1447511"/>
              <a:ext cx="2447091" cy="151462"/>
            </a:xfrm>
            <a:prstGeom prst="rtTriangle">
              <a:avLst/>
            </a:prstGeom>
            <a:solidFill>
              <a:schemeClr val="bg1">
                <a:lumMod val="85000"/>
              </a:schemeClr>
            </a:solidFill>
            <a:ln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800"/>
            </a:p>
          </p:txBody>
        </p:sp>
        <p:cxnSp>
          <p:nvCxnSpPr>
            <p:cNvPr id="26" name="Straight Connector 25">
              <a:extLst>
                <a:ext uri="{FF2B5EF4-FFF2-40B4-BE49-F238E27FC236}">
                  <a16:creationId xmlns="" xmlns:a16="http://schemas.microsoft.com/office/drawing/2014/main" id="{39743EB6-AF54-4915-A652-8D32DFEB3465}"/>
                </a:ext>
              </a:extLst>
            </p:cNvPr>
            <p:cNvCxnSpPr>
              <a:cxnSpLocks/>
            </p:cNvCxnSpPr>
            <p:nvPr/>
          </p:nvCxnSpPr>
          <p:spPr>
            <a:xfrm>
              <a:off x="3008299" y="1210647"/>
              <a:ext cx="3154536" cy="0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7" name="TextBox 26">
              <a:extLst>
                <a:ext uri="{FF2B5EF4-FFF2-40B4-BE49-F238E27FC236}">
                  <a16:creationId xmlns="" xmlns:a16="http://schemas.microsoft.com/office/drawing/2014/main" id="{4E600D4D-89AB-495D-8389-F9895A24FBA5}"/>
                </a:ext>
              </a:extLst>
            </p:cNvPr>
            <p:cNvSpPr txBox="1"/>
            <p:nvPr/>
          </p:nvSpPr>
          <p:spPr>
            <a:xfrm>
              <a:off x="3995936" y="951752"/>
              <a:ext cx="1101584" cy="2616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100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Promoter </a:t>
              </a:r>
              <a:r>
                <a:rPr lang="en-US" sz="1100" dirty="0" smtClean="0">
                  <a:latin typeface="Times New Roman" panose="02020603050405020304" pitchFamily="18" charset="0"/>
                  <a:cs typeface="Times New Roman" panose="02020603050405020304" pitchFamily="18" charset="0"/>
                </a:rPr>
                <a:t>region</a:t>
              </a:r>
              <a:endParaRPr lang="en-US" sz="1100" dirty="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cxnSp>
          <p:nvCxnSpPr>
            <p:cNvPr id="29" name="Straight Connector 28">
              <a:extLst>
                <a:ext uri="{FF2B5EF4-FFF2-40B4-BE49-F238E27FC236}">
                  <a16:creationId xmlns="" xmlns:a16="http://schemas.microsoft.com/office/drawing/2014/main" id="{5765AA0F-6731-4495-B619-CF30F9A2309B}"/>
                </a:ext>
              </a:extLst>
            </p:cNvPr>
            <p:cNvCxnSpPr>
              <a:cxnSpLocks/>
            </p:cNvCxnSpPr>
            <p:nvPr/>
          </p:nvCxnSpPr>
          <p:spPr>
            <a:xfrm>
              <a:off x="3665739" y="1398583"/>
              <a:ext cx="2497097" cy="0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0" name="TextBox 29">
              <a:extLst>
                <a:ext uri="{FF2B5EF4-FFF2-40B4-BE49-F238E27FC236}">
                  <a16:creationId xmlns="" xmlns:a16="http://schemas.microsoft.com/office/drawing/2014/main" id="{C27AD4CE-3E61-47CC-8EE8-A8A9944F00AF}"/>
                </a:ext>
              </a:extLst>
            </p:cNvPr>
            <p:cNvSpPr txBox="1"/>
            <p:nvPr/>
          </p:nvSpPr>
          <p:spPr>
            <a:xfrm>
              <a:off x="4829957" y="1166555"/>
              <a:ext cx="31290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10</a:t>
              </a:r>
            </a:p>
          </p:txBody>
        </p:sp>
        <p:sp>
          <p:nvSpPr>
            <p:cNvPr id="32" name="TextBox 31">
              <a:extLst>
                <a:ext uri="{FF2B5EF4-FFF2-40B4-BE49-F238E27FC236}">
                  <a16:creationId xmlns="" xmlns:a16="http://schemas.microsoft.com/office/drawing/2014/main" id="{6DA4ECB5-5143-4DF8-BF64-611FDFD7E743}"/>
                </a:ext>
              </a:extLst>
            </p:cNvPr>
            <p:cNvSpPr txBox="1"/>
            <p:nvPr/>
          </p:nvSpPr>
          <p:spPr>
            <a:xfrm>
              <a:off x="2296663" y="889264"/>
              <a:ext cx="4537686" cy="78483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defTabSz="1678781">
                <a:lnSpc>
                  <a:spcPct val="150000"/>
                </a:lnSpc>
              </a:pPr>
              <a:r>
                <a:rPr lang="en-US" altLang="ko-KR" sz="1000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DNA</a:t>
              </a:r>
              <a:r>
                <a:rPr lang="en-US" altLang="ko-KR" sz="800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 		                      </a:t>
              </a:r>
            </a:p>
            <a:p>
              <a:pPr>
                <a:lnSpc>
                  <a:spcPct val="150000"/>
                </a:lnSpc>
                <a:tabLst>
                  <a:tab pos="671513" algn="l"/>
                  <a:tab pos="1007269" algn="l"/>
                  <a:tab pos="1343025" algn="l"/>
                  <a:tab pos="1678781" algn="l"/>
                  <a:tab pos="2021681" algn="l"/>
                  <a:tab pos="2357438" algn="l"/>
                  <a:tab pos="2693194" algn="l"/>
                  <a:tab pos="3028950" algn="l"/>
                  <a:tab pos="3364706" algn="l"/>
                  <a:tab pos="3636169" algn="l"/>
                </a:tabLst>
              </a:pPr>
              <a:r>
                <a:rPr lang="en-US" altLang="ko-KR" sz="1000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Dgeo_0257</a:t>
              </a:r>
              <a:r>
                <a:rPr lang="en-US" altLang="ko-KR" sz="800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	-	  -	 			</a:t>
              </a:r>
              <a:r>
                <a:rPr lang="en-US" altLang="ko-KR" sz="1000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	</a:t>
              </a:r>
              <a:r>
                <a:rPr lang="en-US" altLang="ko-KR" sz="800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			                </a:t>
              </a:r>
              <a:r>
                <a:rPr lang="en-US" sz="1000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µ</a:t>
              </a:r>
              <a:r>
                <a:rPr lang="en-US" altLang="ko-KR" sz="1000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M</a:t>
              </a:r>
            </a:p>
            <a:p>
              <a:pPr>
                <a:lnSpc>
                  <a:spcPct val="150000"/>
                </a:lnSpc>
                <a:tabLst>
                  <a:tab pos="671513" algn="l"/>
                  <a:tab pos="1007269" algn="l"/>
                  <a:tab pos="1343025" algn="l"/>
                  <a:tab pos="1678781" algn="l"/>
                  <a:tab pos="2021681" algn="l"/>
                  <a:tab pos="2357438" algn="l"/>
                  <a:tab pos="2693194" algn="l"/>
                  <a:tab pos="3028950" algn="l"/>
                  <a:tab pos="3364706" algn="l"/>
                  <a:tab pos="3636169" algn="l"/>
                </a:tabLst>
              </a:pPr>
              <a:r>
                <a:rPr lang="en-US" altLang="ko-KR" sz="1000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Cs </a:t>
              </a:r>
              <a:r>
                <a:rPr lang="en-US" altLang="ko-KR" sz="800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	-	 0.1	-	0.1	0.5	 1	 2	3	4	 5            </a:t>
              </a:r>
              <a:r>
                <a:rPr lang="en-US" altLang="ko-KR" sz="1000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mM</a:t>
              </a:r>
              <a:endParaRPr lang="ko-KR" altLang="en-US" sz="1000" dirty="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pic>
          <p:nvPicPr>
            <p:cNvPr id="21" name="Picture 17">
              <a:extLst>
                <a:ext uri="{FF2B5EF4-FFF2-40B4-BE49-F238E27FC236}">
                  <a16:creationId xmlns="" xmlns:a16="http://schemas.microsoft.com/office/drawing/2014/main" id="{61575DCE-28FA-40EF-920A-5891FB31E366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4"/>
            <a:srcRect r="1980"/>
            <a:stretch/>
          </p:blipFill>
          <p:spPr>
            <a:xfrm>
              <a:off x="2707827" y="4486974"/>
              <a:ext cx="3603961" cy="1965469"/>
            </a:xfrm>
            <a:prstGeom prst="rect">
              <a:avLst/>
            </a:prstGeom>
          </p:spPr>
        </p:pic>
        <p:sp>
          <p:nvSpPr>
            <p:cNvPr id="23" name="Text Box 26">
              <a:extLst>
                <a:ext uri="{FF2B5EF4-FFF2-40B4-BE49-F238E27FC236}">
                  <a16:creationId xmlns="" xmlns:a16="http://schemas.microsoft.com/office/drawing/2014/main" id="{4C61561C-46B9-4ECA-9CE8-8738A1486EB8}"/>
                </a:ext>
              </a:extLst>
            </p:cNvPr>
            <p:cNvSpPr txBox="1"/>
            <p:nvPr/>
          </p:nvSpPr>
          <p:spPr>
            <a:xfrm>
              <a:off x="2867654" y="4471748"/>
              <a:ext cx="3154639" cy="221446"/>
            </a:xfrm>
            <a:prstGeom prst="rect">
              <a:avLst/>
            </a:prstGeom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tx1"/>
            </a:fontRef>
          </p:style>
          <p:txBody>
            <a:bodyPr wrap="none" rtlCol="0" anchor="t">
              <a:noAutofit/>
            </a:bodyPr>
            <a:lstStyle>
              <a:lvl1pPr marL="0" indent="0">
                <a:defRPr sz="11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indent="0">
                <a:defRPr sz="11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indent="0">
                <a:defRPr sz="11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indent="0">
                <a:defRPr sz="11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indent="0">
                <a:defRPr sz="11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indent="0">
                <a:defRPr sz="11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indent="0">
                <a:defRPr sz="11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indent="0">
                <a:defRPr sz="11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indent="0">
                <a:defRPr sz="11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/>
              <a:r>
                <a:rPr lang="en-US" sz="825" dirty="0"/>
                <a:t>1       </a:t>
              </a:r>
              <a:r>
                <a:rPr lang="en-US" sz="825" dirty="0" smtClean="0"/>
                <a:t>2        3        4        5       6        7        8       9        10  </a:t>
              </a:r>
              <a:endParaRPr lang="en-US" sz="825" dirty="0"/>
            </a:p>
          </p:txBody>
        </p:sp>
        <p:sp>
          <p:nvSpPr>
            <p:cNvPr id="33" name="Right Triangle 24">
              <a:extLst>
                <a:ext uri="{FF2B5EF4-FFF2-40B4-BE49-F238E27FC236}">
                  <a16:creationId xmlns="" xmlns:a16="http://schemas.microsoft.com/office/drawing/2014/main" id="{EFA0E4A0-9245-47FE-85C6-FEEDCEC44421}"/>
                </a:ext>
              </a:extLst>
            </p:cNvPr>
            <p:cNvSpPr/>
            <p:nvPr/>
          </p:nvSpPr>
          <p:spPr>
            <a:xfrm flipH="1">
              <a:off x="3711255" y="4265350"/>
              <a:ext cx="2447091" cy="151462"/>
            </a:xfrm>
            <a:prstGeom prst="rtTriangle">
              <a:avLst/>
            </a:prstGeom>
            <a:solidFill>
              <a:schemeClr val="bg1">
                <a:lumMod val="85000"/>
              </a:schemeClr>
            </a:solidFill>
            <a:ln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50"/>
            </a:p>
          </p:txBody>
        </p:sp>
        <p:cxnSp>
          <p:nvCxnSpPr>
            <p:cNvPr id="34" name="Straight Connector 25">
              <a:extLst>
                <a:ext uri="{FF2B5EF4-FFF2-40B4-BE49-F238E27FC236}">
                  <a16:creationId xmlns="" xmlns:a16="http://schemas.microsoft.com/office/drawing/2014/main" id="{4F05579E-DBD3-4751-BAFE-4918A2D74DA6}"/>
                </a:ext>
              </a:extLst>
            </p:cNvPr>
            <p:cNvCxnSpPr>
              <a:cxnSpLocks/>
            </p:cNvCxnSpPr>
            <p:nvPr/>
          </p:nvCxnSpPr>
          <p:spPr>
            <a:xfrm>
              <a:off x="3003810" y="4028486"/>
              <a:ext cx="3154536" cy="0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5" name="TextBox 34">
              <a:extLst>
                <a:ext uri="{FF2B5EF4-FFF2-40B4-BE49-F238E27FC236}">
                  <a16:creationId xmlns="" xmlns:a16="http://schemas.microsoft.com/office/drawing/2014/main" id="{9CBA244C-27A9-42CD-B9C2-CB5863BAF25A}"/>
                </a:ext>
              </a:extLst>
            </p:cNvPr>
            <p:cNvSpPr txBox="1"/>
            <p:nvPr/>
          </p:nvSpPr>
          <p:spPr>
            <a:xfrm>
              <a:off x="3995936" y="3764970"/>
              <a:ext cx="1136850" cy="2616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100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Promoter region </a:t>
              </a:r>
            </a:p>
          </p:txBody>
        </p:sp>
        <p:cxnSp>
          <p:nvCxnSpPr>
            <p:cNvPr id="36" name="Straight Connector 28">
              <a:extLst>
                <a:ext uri="{FF2B5EF4-FFF2-40B4-BE49-F238E27FC236}">
                  <a16:creationId xmlns="" xmlns:a16="http://schemas.microsoft.com/office/drawing/2014/main" id="{E170D7A5-D262-4C73-82A0-8104B4A352D9}"/>
                </a:ext>
              </a:extLst>
            </p:cNvPr>
            <p:cNvCxnSpPr>
              <a:cxnSpLocks/>
            </p:cNvCxnSpPr>
            <p:nvPr/>
          </p:nvCxnSpPr>
          <p:spPr>
            <a:xfrm>
              <a:off x="3661249" y="4230794"/>
              <a:ext cx="2497097" cy="0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7" name="TextBox 36">
              <a:extLst>
                <a:ext uri="{FF2B5EF4-FFF2-40B4-BE49-F238E27FC236}">
                  <a16:creationId xmlns="" xmlns:a16="http://schemas.microsoft.com/office/drawing/2014/main" id="{7B1000A8-8A0F-4436-8683-591A0D165D56}"/>
                </a:ext>
              </a:extLst>
            </p:cNvPr>
            <p:cNvSpPr txBox="1"/>
            <p:nvPr/>
          </p:nvSpPr>
          <p:spPr>
            <a:xfrm>
              <a:off x="4825467" y="4073805"/>
              <a:ext cx="290464" cy="21929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825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30</a:t>
              </a:r>
            </a:p>
          </p:txBody>
        </p:sp>
        <p:sp>
          <p:nvSpPr>
            <p:cNvPr id="40" name="TextBox 39">
              <a:extLst>
                <a:ext uri="{FF2B5EF4-FFF2-40B4-BE49-F238E27FC236}">
                  <a16:creationId xmlns="" xmlns:a16="http://schemas.microsoft.com/office/drawing/2014/main" id="{720092B0-C6FB-4899-8B2B-91ED862F023C}"/>
                </a:ext>
              </a:extLst>
            </p:cNvPr>
            <p:cNvSpPr txBox="1"/>
            <p:nvPr/>
          </p:nvSpPr>
          <p:spPr>
            <a:xfrm>
              <a:off x="2292173" y="3717032"/>
              <a:ext cx="4537686" cy="78483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defTabSz="1678781">
                <a:lnSpc>
                  <a:spcPct val="150000"/>
                </a:lnSpc>
              </a:pPr>
              <a:r>
                <a:rPr lang="en-US" altLang="ko-KR" sz="1000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DNA</a:t>
              </a:r>
              <a:r>
                <a:rPr lang="en-US" altLang="ko-KR" sz="800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 		                       </a:t>
              </a:r>
            </a:p>
            <a:p>
              <a:pPr>
                <a:lnSpc>
                  <a:spcPct val="150000"/>
                </a:lnSpc>
                <a:tabLst>
                  <a:tab pos="671513" algn="l"/>
                  <a:tab pos="1007269" algn="l"/>
                  <a:tab pos="1343025" algn="l"/>
                  <a:tab pos="1678781" algn="l"/>
                  <a:tab pos="2021681" algn="l"/>
                  <a:tab pos="2357438" algn="l"/>
                  <a:tab pos="2693194" algn="l"/>
                  <a:tab pos="3028950" algn="l"/>
                  <a:tab pos="3364706" algn="l"/>
                  <a:tab pos="3636169" algn="l"/>
                </a:tabLst>
              </a:pPr>
              <a:r>
                <a:rPr lang="en-US" altLang="ko-KR" sz="1000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Dgeo_0281</a:t>
              </a:r>
              <a:r>
                <a:rPr lang="en-US" altLang="ko-KR" sz="800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	</a:t>
              </a:r>
              <a:r>
                <a:rPr lang="en-US" altLang="ko-KR" sz="800" dirty="0" smtClean="0">
                  <a:latin typeface="Times New Roman" panose="02020603050405020304" pitchFamily="18" charset="0"/>
                  <a:cs typeface="Times New Roman" panose="02020603050405020304" pitchFamily="18" charset="0"/>
                </a:rPr>
                <a:t>-</a:t>
              </a:r>
              <a:r>
                <a:rPr lang="en-US" altLang="ko-KR" sz="800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 </a:t>
              </a:r>
              <a:r>
                <a:rPr lang="en-US" altLang="ko-KR" sz="800" dirty="0" smtClean="0">
                  <a:latin typeface="Times New Roman" panose="02020603050405020304" pitchFamily="18" charset="0"/>
                  <a:cs typeface="Times New Roman" panose="02020603050405020304" pitchFamily="18" charset="0"/>
                </a:rPr>
                <a:t>       </a:t>
              </a:r>
              <a:r>
                <a:rPr lang="en-US" altLang="ko-KR" sz="800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-	 							                </a:t>
              </a:r>
              <a:r>
                <a:rPr lang="en-US" altLang="ko-KR" sz="800" dirty="0" smtClean="0">
                  <a:latin typeface="Times New Roman" panose="02020603050405020304" pitchFamily="18" charset="0"/>
                  <a:cs typeface="Times New Roman" panose="02020603050405020304" pitchFamily="18" charset="0"/>
                </a:rPr>
                <a:t>         </a:t>
              </a:r>
              <a:r>
                <a:rPr lang="en-US" sz="1000" dirty="0" smtClean="0">
                  <a:latin typeface="Times New Roman" panose="02020603050405020304" pitchFamily="18" charset="0"/>
                  <a:cs typeface="Times New Roman" panose="02020603050405020304" pitchFamily="18" charset="0"/>
                </a:rPr>
                <a:t>µ</a:t>
              </a:r>
              <a:r>
                <a:rPr lang="en-US" altLang="ko-KR" sz="1000" dirty="0" smtClean="0">
                  <a:latin typeface="Times New Roman" panose="02020603050405020304" pitchFamily="18" charset="0"/>
                  <a:cs typeface="Times New Roman" panose="02020603050405020304" pitchFamily="18" charset="0"/>
                </a:rPr>
                <a:t>M</a:t>
              </a:r>
              <a:endParaRPr lang="en-US" altLang="ko-KR" sz="1000" dirty="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  <a:p>
              <a:pPr>
                <a:lnSpc>
                  <a:spcPct val="150000"/>
                </a:lnSpc>
                <a:tabLst>
                  <a:tab pos="671513" algn="l"/>
                  <a:tab pos="1007269" algn="l"/>
                  <a:tab pos="1343025" algn="l"/>
                  <a:tab pos="1678781" algn="l"/>
                  <a:tab pos="2021681" algn="l"/>
                  <a:tab pos="2357438" algn="l"/>
                  <a:tab pos="2693194" algn="l"/>
                  <a:tab pos="3028950" algn="l"/>
                  <a:tab pos="3364706" algn="l"/>
                  <a:tab pos="3636169" algn="l"/>
                </a:tabLst>
              </a:pPr>
              <a:r>
                <a:rPr lang="en-US" altLang="ko-KR" sz="1000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Cs </a:t>
              </a:r>
              <a:r>
                <a:rPr lang="en-US" altLang="ko-KR" sz="800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	</a:t>
              </a:r>
              <a:r>
                <a:rPr lang="en-US" altLang="ko-KR" sz="800" dirty="0" smtClean="0">
                  <a:latin typeface="Times New Roman" panose="02020603050405020304" pitchFamily="18" charset="0"/>
                  <a:cs typeface="Times New Roman" panose="02020603050405020304" pitchFamily="18" charset="0"/>
                </a:rPr>
                <a:t>-</a:t>
              </a:r>
              <a:r>
                <a:rPr lang="en-US" altLang="ko-KR" sz="800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 </a:t>
              </a:r>
              <a:r>
                <a:rPr lang="en-US" altLang="ko-KR" sz="800" dirty="0" smtClean="0">
                  <a:latin typeface="Times New Roman" panose="02020603050405020304" pitchFamily="18" charset="0"/>
                  <a:cs typeface="Times New Roman" panose="02020603050405020304" pitchFamily="18" charset="0"/>
                </a:rPr>
                <a:t>     0.1</a:t>
              </a:r>
              <a:r>
                <a:rPr lang="en-US" altLang="ko-KR" sz="800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	</a:t>
              </a:r>
              <a:r>
                <a:rPr lang="en-US" altLang="ko-KR" sz="800" dirty="0" smtClean="0">
                  <a:latin typeface="Times New Roman" panose="02020603050405020304" pitchFamily="18" charset="0"/>
                  <a:cs typeface="Times New Roman" panose="02020603050405020304" pitchFamily="18" charset="0"/>
                </a:rPr>
                <a:t>         -</a:t>
              </a:r>
              <a:r>
                <a:rPr lang="en-US" altLang="ko-KR" sz="800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	</a:t>
              </a:r>
              <a:r>
                <a:rPr lang="en-US" altLang="ko-KR" sz="800" dirty="0" smtClean="0">
                  <a:latin typeface="Times New Roman" panose="02020603050405020304" pitchFamily="18" charset="0"/>
                  <a:cs typeface="Times New Roman" panose="02020603050405020304" pitchFamily="18" charset="0"/>
                </a:rPr>
                <a:t>         0.1         0.5 </a:t>
              </a:r>
              <a:r>
                <a:rPr lang="en-US" altLang="ko-KR" sz="800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 </a:t>
              </a:r>
              <a:r>
                <a:rPr lang="en-US" altLang="ko-KR" sz="800" dirty="0" smtClean="0">
                  <a:latin typeface="Times New Roman" panose="02020603050405020304" pitchFamily="18" charset="0"/>
                  <a:cs typeface="Times New Roman" panose="02020603050405020304" pitchFamily="18" charset="0"/>
                </a:rPr>
                <a:t>       1           2  </a:t>
              </a:r>
              <a:r>
                <a:rPr lang="en-US" altLang="ko-KR" sz="800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 </a:t>
              </a:r>
              <a:r>
                <a:rPr lang="en-US" altLang="ko-KR" sz="800" dirty="0" smtClean="0">
                  <a:latin typeface="Times New Roman" panose="02020603050405020304" pitchFamily="18" charset="0"/>
                  <a:cs typeface="Times New Roman" panose="02020603050405020304" pitchFamily="18" charset="0"/>
                </a:rPr>
                <a:t>         3</a:t>
              </a:r>
              <a:r>
                <a:rPr lang="en-US" altLang="ko-KR" sz="800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 </a:t>
              </a:r>
              <a:r>
                <a:rPr lang="en-US" altLang="ko-KR" sz="800" dirty="0" smtClean="0">
                  <a:latin typeface="Times New Roman" panose="02020603050405020304" pitchFamily="18" charset="0"/>
                  <a:cs typeface="Times New Roman" panose="02020603050405020304" pitchFamily="18" charset="0"/>
                </a:rPr>
                <a:t>          4 </a:t>
              </a:r>
              <a:r>
                <a:rPr lang="en-US" altLang="ko-KR" sz="800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	 5          </a:t>
              </a:r>
              <a:r>
                <a:rPr lang="en-US" altLang="ko-KR" sz="800" dirty="0" smtClean="0">
                  <a:latin typeface="Times New Roman" panose="02020603050405020304" pitchFamily="18" charset="0"/>
                  <a:cs typeface="Times New Roman" panose="02020603050405020304" pitchFamily="18" charset="0"/>
                </a:rPr>
                <a:t> </a:t>
              </a:r>
              <a:r>
                <a:rPr lang="en-US" altLang="ko-KR" sz="1000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mM</a:t>
              </a:r>
              <a:endParaRPr lang="ko-KR" altLang="en-US" sz="1000" dirty="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</p:grpSp>
      <p:sp>
        <p:nvSpPr>
          <p:cNvPr id="4" name="TextBox 3"/>
          <p:cNvSpPr txBox="1"/>
          <p:nvPr/>
        </p:nvSpPr>
        <p:spPr>
          <a:xfrm>
            <a:off x="1938971" y="764704"/>
            <a:ext cx="309700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E</a:t>
            </a:r>
            <a:endParaRPr lang="ko-KR" altLang="en-US" sz="1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66693616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직사각형 28"/>
          <p:cNvSpPr/>
          <p:nvPr/>
        </p:nvSpPr>
        <p:spPr>
          <a:xfrm>
            <a:off x="707272" y="548635"/>
            <a:ext cx="1088760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ko-KR" dirty="0">
                <a:latin typeface="Times New Roman" panose="02020603050405020304" pitchFamily="18" charset="0"/>
                <a:cs typeface="Times New Roman" panose="02020603050405020304" pitchFamily="18" charset="0"/>
              </a:rPr>
              <a:t>Figure </a:t>
            </a:r>
            <a:r>
              <a:rPr lang="en-US" altLang="ko-KR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S3</a:t>
            </a:r>
            <a:endParaRPr lang="ko-KR" altLang="en-US" dirty="0"/>
          </a:p>
        </p:txBody>
      </p:sp>
      <p:sp>
        <p:nvSpPr>
          <p:cNvPr id="40" name="TextBox 39"/>
          <p:cNvSpPr txBox="1"/>
          <p:nvPr/>
        </p:nvSpPr>
        <p:spPr>
          <a:xfrm>
            <a:off x="1938971" y="764704"/>
            <a:ext cx="298480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F</a:t>
            </a:r>
            <a:endParaRPr lang="ko-KR" altLang="en-US" sz="1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pSp>
        <p:nvGrpSpPr>
          <p:cNvPr id="5" name="그룹 4"/>
          <p:cNvGrpSpPr/>
          <p:nvPr/>
        </p:nvGrpSpPr>
        <p:grpSpPr>
          <a:xfrm>
            <a:off x="2200676" y="877904"/>
            <a:ext cx="4675580" cy="5775732"/>
            <a:chOff x="2200676" y="877904"/>
            <a:chExt cx="4675580" cy="5775732"/>
          </a:xfrm>
        </p:grpSpPr>
        <p:pic>
          <p:nvPicPr>
            <p:cNvPr id="4" name="Picture 6">
              <a:extLst>
                <a:ext uri="{FF2B5EF4-FFF2-40B4-BE49-F238E27FC236}">
                  <a16:creationId xmlns:a16="http://schemas.microsoft.com/office/drawing/2014/main" xmlns="" id="{D0C3AF2C-6E75-4C88-B930-01B9892DA616}"/>
                </a:ext>
              </a:extLst>
            </p:cNvPr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817940" y="1676637"/>
              <a:ext cx="3434290" cy="1833326"/>
            </a:xfrm>
            <a:prstGeom prst="rect">
              <a:avLst/>
            </a:prstGeom>
          </p:spPr>
        </p:pic>
        <p:sp>
          <p:nvSpPr>
            <p:cNvPr id="6" name="Text Box 26">
              <a:extLst>
                <a:ext uri="{FF2B5EF4-FFF2-40B4-BE49-F238E27FC236}">
                  <a16:creationId xmlns:a16="http://schemas.microsoft.com/office/drawing/2014/main" xmlns="" id="{1985AA8C-F7C0-4A89-89BC-BF3EDC005B00}"/>
                </a:ext>
              </a:extLst>
            </p:cNvPr>
            <p:cNvSpPr txBox="1"/>
            <p:nvPr/>
          </p:nvSpPr>
          <p:spPr>
            <a:xfrm>
              <a:off x="2924049" y="1622050"/>
              <a:ext cx="3623722" cy="295261"/>
            </a:xfrm>
            <a:prstGeom prst="rect">
              <a:avLst/>
            </a:prstGeom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tx1"/>
            </a:fontRef>
          </p:style>
          <p:txBody>
            <a:bodyPr wrap="none" rtlCol="0" anchor="t">
              <a:noAutofit/>
            </a:bodyPr>
            <a:lstStyle>
              <a:lvl1pPr marL="0" indent="0">
                <a:defRPr sz="11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indent="0">
                <a:defRPr sz="11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indent="0">
                <a:defRPr sz="11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indent="0">
                <a:defRPr sz="11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indent="0">
                <a:defRPr sz="11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indent="0">
                <a:defRPr sz="11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indent="0">
                <a:defRPr sz="11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indent="0">
                <a:defRPr sz="11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indent="0">
                <a:defRPr sz="11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/>
              <a:r>
                <a:rPr lang="en-US" sz="1100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1       </a:t>
              </a:r>
              <a:r>
                <a:rPr lang="en-US" sz="1100" dirty="0" smtClean="0">
                  <a:latin typeface="Times New Roman" panose="02020603050405020304" pitchFamily="18" charset="0"/>
                  <a:cs typeface="Times New Roman" panose="02020603050405020304" pitchFamily="18" charset="0"/>
                </a:rPr>
                <a:t>  2       3        4       5        </a:t>
              </a:r>
              <a:r>
                <a:rPr lang="en-US" sz="1100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6       </a:t>
              </a:r>
              <a:r>
                <a:rPr lang="en-US" sz="1100" dirty="0" smtClean="0">
                  <a:latin typeface="Times New Roman" panose="02020603050405020304" pitchFamily="18" charset="0"/>
                  <a:cs typeface="Times New Roman" panose="02020603050405020304" pitchFamily="18" charset="0"/>
                </a:rPr>
                <a:t>7        </a:t>
              </a:r>
              <a:r>
                <a:rPr lang="en-US" sz="1100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8       </a:t>
              </a:r>
              <a:r>
                <a:rPr lang="en-US" sz="1100" dirty="0" smtClean="0">
                  <a:latin typeface="Times New Roman" panose="02020603050405020304" pitchFamily="18" charset="0"/>
                  <a:cs typeface="Times New Roman" panose="02020603050405020304" pitchFamily="18" charset="0"/>
                </a:rPr>
                <a:t>9      10</a:t>
              </a:r>
              <a:endParaRPr lang="en-US" sz="1100" dirty="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pic>
          <p:nvPicPr>
            <p:cNvPr id="31" name="Picture 10">
              <a:extLst>
                <a:ext uri="{FF2B5EF4-FFF2-40B4-BE49-F238E27FC236}">
                  <a16:creationId xmlns:a16="http://schemas.microsoft.com/office/drawing/2014/main" xmlns="" id="{3DAE412B-30A3-4CD5-9396-A81B3390EB30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/>
            <a:srcRect l="5749" r="3291"/>
            <a:stretch/>
          </p:blipFill>
          <p:spPr>
            <a:xfrm flipH="1">
              <a:off x="2834122" y="4503435"/>
              <a:ext cx="3475108" cy="2150201"/>
            </a:xfrm>
            <a:prstGeom prst="rect">
              <a:avLst/>
            </a:prstGeom>
          </p:spPr>
        </p:pic>
        <p:sp>
          <p:nvSpPr>
            <p:cNvPr id="32" name="Text Box 26">
              <a:extLst>
                <a:ext uri="{FF2B5EF4-FFF2-40B4-BE49-F238E27FC236}">
                  <a16:creationId xmlns:a16="http://schemas.microsoft.com/office/drawing/2014/main" xmlns="" id="{BC20B0BE-56FA-4DFC-8F3B-39D2152CF0F2}"/>
                </a:ext>
              </a:extLst>
            </p:cNvPr>
            <p:cNvSpPr txBox="1"/>
            <p:nvPr/>
          </p:nvSpPr>
          <p:spPr>
            <a:xfrm>
              <a:off x="2983258" y="4503060"/>
              <a:ext cx="3317882" cy="295261"/>
            </a:xfrm>
            <a:prstGeom prst="rect">
              <a:avLst/>
            </a:prstGeom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tx1"/>
            </a:fontRef>
          </p:style>
          <p:txBody>
            <a:bodyPr wrap="none" rtlCol="0" anchor="t">
              <a:noAutofit/>
            </a:bodyPr>
            <a:lstStyle>
              <a:lvl1pPr marL="0" indent="0">
                <a:defRPr sz="11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indent="0">
                <a:defRPr sz="11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indent="0">
                <a:defRPr sz="11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indent="0">
                <a:defRPr sz="11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indent="0">
                <a:defRPr sz="11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indent="0">
                <a:defRPr sz="11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indent="0">
                <a:defRPr sz="11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indent="0">
                <a:defRPr sz="11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indent="0">
                <a:defRPr sz="11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/>
              <a:r>
                <a:rPr lang="en-US" sz="1100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1       </a:t>
              </a:r>
              <a:r>
                <a:rPr lang="en-US" sz="1100" dirty="0" smtClean="0">
                  <a:latin typeface="Times New Roman" panose="02020603050405020304" pitchFamily="18" charset="0"/>
                  <a:cs typeface="Times New Roman" panose="02020603050405020304" pitchFamily="18" charset="0"/>
                </a:rPr>
                <a:t>2        3       </a:t>
              </a:r>
              <a:r>
                <a:rPr lang="en-US" sz="1100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4        </a:t>
              </a:r>
              <a:r>
                <a:rPr lang="en-US" sz="1100" dirty="0" smtClean="0">
                  <a:latin typeface="Times New Roman" panose="02020603050405020304" pitchFamily="18" charset="0"/>
                  <a:cs typeface="Times New Roman" panose="02020603050405020304" pitchFamily="18" charset="0"/>
                </a:rPr>
                <a:t>5       6        7       8       9       10</a:t>
              </a:r>
              <a:endParaRPr lang="en-US" sz="1100" dirty="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43" name="Right Triangle 24">
              <a:extLst>
                <a:ext uri="{FF2B5EF4-FFF2-40B4-BE49-F238E27FC236}">
                  <a16:creationId xmlns="" xmlns:a16="http://schemas.microsoft.com/office/drawing/2014/main" id="{CB5732B0-357D-425D-8607-0285D517F46D}"/>
                </a:ext>
              </a:extLst>
            </p:cNvPr>
            <p:cNvSpPr/>
            <p:nvPr/>
          </p:nvSpPr>
          <p:spPr>
            <a:xfrm flipH="1">
              <a:off x="3715744" y="1463695"/>
              <a:ext cx="2447091" cy="151462"/>
            </a:xfrm>
            <a:prstGeom prst="rtTriangle">
              <a:avLst/>
            </a:prstGeom>
            <a:solidFill>
              <a:schemeClr val="bg1">
                <a:lumMod val="85000"/>
              </a:schemeClr>
            </a:solidFill>
            <a:ln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800"/>
            </a:p>
          </p:txBody>
        </p:sp>
        <p:cxnSp>
          <p:nvCxnSpPr>
            <p:cNvPr id="44" name="Straight Connector 25">
              <a:extLst>
                <a:ext uri="{FF2B5EF4-FFF2-40B4-BE49-F238E27FC236}">
                  <a16:creationId xmlns="" xmlns:a16="http://schemas.microsoft.com/office/drawing/2014/main" id="{39743EB6-AF54-4915-A652-8D32DFEB3465}"/>
                </a:ext>
              </a:extLst>
            </p:cNvPr>
            <p:cNvCxnSpPr>
              <a:cxnSpLocks/>
            </p:cNvCxnSpPr>
            <p:nvPr/>
          </p:nvCxnSpPr>
          <p:spPr>
            <a:xfrm>
              <a:off x="3008299" y="1226831"/>
              <a:ext cx="3154536" cy="0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45" name="TextBox 44">
              <a:extLst>
                <a:ext uri="{FF2B5EF4-FFF2-40B4-BE49-F238E27FC236}">
                  <a16:creationId xmlns="" xmlns:a16="http://schemas.microsoft.com/office/drawing/2014/main" id="{4E600D4D-89AB-495D-8389-F9895A24FBA5}"/>
                </a:ext>
              </a:extLst>
            </p:cNvPr>
            <p:cNvSpPr txBox="1"/>
            <p:nvPr/>
          </p:nvSpPr>
          <p:spPr>
            <a:xfrm>
              <a:off x="3995936" y="969970"/>
              <a:ext cx="1136850" cy="2616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100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Promoter </a:t>
              </a:r>
              <a:r>
                <a:rPr lang="en-US" sz="1100" dirty="0" smtClean="0">
                  <a:latin typeface="Times New Roman" panose="02020603050405020304" pitchFamily="18" charset="0"/>
                  <a:cs typeface="Times New Roman" panose="02020603050405020304" pitchFamily="18" charset="0"/>
                </a:rPr>
                <a:t>region</a:t>
              </a:r>
              <a:endParaRPr lang="en-US" sz="1100" dirty="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cxnSp>
          <p:nvCxnSpPr>
            <p:cNvPr id="46" name="Straight Connector 28">
              <a:extLst>
                <a:ext uri="{FF2B5EF4-FFF2-40B4-BE49-F238E27FC236}">
                  <a16:creationId xmlns="" xmlns:a16="http://schemas.microsoft.com/office/drawing/2014/main" id="{5765AA0F-6731-4495-B619-CF30F9A2309B}"/>
                </a:ext>
              </a:extLst>
            </p:cNvPr>
            <p:cNvCxnSpPr>
              <a:cxnSpLocks/>
            </p:cNvCxnSpPr>
            <p:nvPr/>
          </p:nvCxnSpPr>
          <p:spPr>
            <a:xfrm>
              <a:off x="3665739" y="1434443"/>
              <a:ext cx="2497097" cy="0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47" name="TextBox 46">
              <a:extLst>
                <a:ext uri="{FF2B5EF4-FFF2-40B4-BE49-F238E27FC236}">
                  <a16:creationId xmlns="" xmlns:a16="http://schemas.microsoft.com/office/drawing/2014/main" id="{C27AD4CE-3E61-47CC-8EE8-A8A9944F00AF}"/>
                </a:ext>
              </a:extLst>
            </p:cNvPr>
            <p:cNvSpPr txBox="1"/>
            <p:nvPr/>
          </p:nvSpPr>
          <p:spPr>
            <a:xfrm>
              <a:off x="4829957" y="1202415"/>
              <a:ext cx="31290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10</a:t>
              </a:r>
            </a:p>
          </p:txBody>
        </p:sp>
        <p:sp>
          <p:nvSpPr>
            <p:cNvPr id="49" name="TextBox 48">
              <a:extLst>
                <a:ext uri="{FF2B5EF4-FFF2-40B4-BE49-F238E27FC236}">
                  <a16:creationId xmlns="" xmlns:a16="http://schemas.microsoft.com/office/drawing/2014/main" id="{6DA4ECB5-5143-4DF8-BF64-611FDFD7E743}"/>
                </a:ext>
              </a:extLst>
            </p:cNvPr>
            <p:cNvSpPr txBox="1"/>
            <p:nvPr/>
          </p:nvSpPr>
          <p:spPr>
            <a:xfrm>
              <a:off x="2200676" y="877904"/>
              <a:ext cx="4537686" cy="78483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defTabSz="1678781">
                <a:lnSpc>
                  <a:spcPct val="150000"/>
                </a:lnSpc>
              </a:pPr>
              <a:r>
                <a:rPr lang="en-US" altLang="ko-KR" sz="1000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DNA </a:t>
              </a:r>
              <a:r>
                <a:rPr lang="en-US" altLang="ko-KR" sz="800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		                       </a:t>
              </a:r>
            </a:p>
            <a:p>
              <a:pPr>
                <a:lnSpc>
                  <a:spcPct val="150000"/>
                </a:lnSpc>
                <a:tabLst>
                  <a:tab pos="671513" algn="l"/>
                  <a:tab pos="1007269" algn="l"/>
                  <a:tab pos="1343025" algn="l"/>
                  <a:tab pos="1678781" algn="l"/>
                  <a:tab pos="2021681" algn="l"/>
                  <a:tab pos="2357438" algn="l"/>
                  <a:tab pos="2693194" algn="l"/>
                  <a:tab pos="3028950" algn="l"/>
                  <a:tab pos="3364706" algn="l"/>
                  <a:tab pos="3636169" algn="l"/>
                </a:tabLst>
              </a:pPr>
              <a:r>
                <a:rPr lang="en-US" altLang="ko-KR" sz="1000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Dgeo_0257</a:t>
              </a:r>
              <a:r>
                <a:rPr lang="en-US" altLang="ko-KR" sz="800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	-	  -	 			</a:t>
              </a:r>
              <a:r>
                <a:rPr lang="en-US" altLang="ko-KR" sz="1000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	</a:t>
              </a:r>
              <a:r>
                <a:rPr lang="en-US" altLang="ko-KR" sz="800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			              </a:t>
              </a:r>
              <a:r>
                <a:rPr lang="en-US" altLang="ko-KR" sz="800" dirty="0" smtClean="0">
                  <a:latin typeface="Times New Roman" panose="02020603050405020304" pitchFamily="18" charset="0"/>
                  <a:cs typeface="Times New Roman" panose="02020603050405020304" pitchFamily="18" charset="0"/>
                </a:rPr>
                <a:t> </a:t>
              </a:r>
              <a:r>
                <a:rPr lang="en-US" sz="1000" dirty="0" smtClean="0">
                  <a:latin typeface="Times New Roman" panose="02020603050405020304" pitchFamily="18" charset="0"/>
                  <a:cs typeface="Times New Roman" panose="02020603050405020304" pitchFamily="18" charset="0"/>
                </a:rPr>
                <a:t>µ</a:t>
              </a:r>
              <a:r>
                <a:rPr lang="en-US" altLang="ko-KR" sz="1000" dirty="0" smtClean="0">
                  <a:latin typeface="Times New Roman" panose="02020603050405020304" pitchFamily="18" charset="0"/>
                  <a:cs typeface="Times New Roman" panose="02020603050405020304" pitchFamily="18" charset="0"/>
                </a:rPr>
                <a:t>M</a:t>
              </a:r>
              <a:endParaRPr lang="en-US" altLang="ko-KR" sz="1000" dirty="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  <a:p>
              <a:pPr>
                <a:lnSpc>
                  <a:spcPct val="150000"/>
                </a:lnSpc>
                <a:tabLst>
                  <a:tab pos="671513" algn="l"/>
                  <a:tab pos="1007269" algn="l"/>
                  <a:tab pos="1343025" algn="l"/>
                  <a:tab pos="1678781" algn="l"/>
                  <a:tab pos="2021681" algn="l"/>
                  <a:tab pos="2357438" algn="l"/>
                  <a:tab pos="2693194" algn="l"/>
                  <a:tab pos="3028950" algn="l"/>
                  <a:tab pos="3364706" algn="l"/>
                  <a:tab pos="3636169" algn="l"/>
                </a:tabLst>
              </a:pPr>
              <a:r>
                <a:rPr lang="en-US" altLang="ko-KR" sz="1000" dirty="0" smtClean="0">
                  <a:latin typeface="Times New Roman" panose="02020603050405020304" pitchFamily="18" charset="0"/>
                  <a:cs typeface="Times New Roman" panose="02020603050405020304" pitchFamily="18" charset="0"/>
                </a:rPr>
                <a:t>Cr </a:t>
              </a:r>
              <a:r>
                <a:rPr lang="en-US" altLang="ko-KR" sz="800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	-	 0.1	-	0.1	0.5	 1	 2	3	4	 5           </a:t>
              </a:r>
              <a:r>
                <a:rPr lang="en-US" altLang="ko-KR" sz="1000" dirty="0" err="1" smtClean="0">
                  <a:latin typeface="Times New Roman" panose="02020603050405020304" pitchFamily="18" charset="0"/>
                  <a:cs typeface="Times New Roman" panose="02020603050405020304" pitchFamily="18" charset="0"/>
                </a:rPr>
                <a:t>mM</a:t>
              </a:r>
              <a:endParaRPr lang="ko-KR" altLang="en-US" sz="1000" dirty="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51" name="Right Triangle 24">
              <a:extLst>
                <a:ext uri="{FF2B5EF4-FFF2-40B4-BE49-F238E27FC236}">
                  <a16:creationId xmlns="" xmlns:a16="http://schemas.microsoft.com/office/drawing/2014/main" id="{EFA0E4A0-9245-47FE-85C6-FEEDCEC44421}"/>
                </a:ext>
              </a:extLst>
            </p:cNvPr>
            <p:cNvSpPr/>
            <p:nvPr/>
          </p:nvSpPr>
          <p:spPr>
            <a:xfrm flipH="1">
              <a:off x="3711255" y="4257474"/>
              <a:ext cx="2447091" cy="151462"/>
            </a:xfrm>
            <a:prstGeom prst="rtTriangle">
              <a:avLst/>
            </a:prstGeom>
            <a:solidFill>
              <a:schemeClr val="bg1">
                <a:lumMod val="85000"/>
              </a:schemeClr>
            </a:solidFill>
            <a:ln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50"/>
            </a:p>
          </p:txBody>
        </p:sp>
        <p:cxnSp>
          <p:nvCxnSpPr>
            <p:cNvPr id="52" name="Straight Connector 25">
              <a:extLst>
                <a:ext uri="{FF2B5EF4-FFF2-40B4-BE49-F238E27FC236}">
                  <a16:creationId xmlns="" xmlns:a16="http://schemas.microsoft.com/office/drawing/2014/main" id="{4F05579E-DBD3-4751-BAFE-4918A2D74DA6}"/>
                </a:ext>
              </a:extLst>
            </p:cNvPr>
            <p:cNvCxnSpPr>
              <a:cxnSpLocks/>
            </p:cNvCxnSpPr>
            <p:nvPr/>
          </p:nvCxnSpPr>
          <p:spPr>
            <a:xfrm>
              <a:off x="3003810" y="4028486"/>
              <a:ext cx="3154536" cy="0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53" name="TextBox 52">
              <a:extLst>
                <a:ext uri="{FF2B5EF4-FFF2-40B4-BE49-F238E27FC236}">
                  <a16:creationId xmlns="" xmlns:a16="http://schemas.microsoft.com/office/drawing/2014/main" id="{9CBA244C-27A9-42CD-B9C2-CB5863BAF25A}"/>
                </a:ext>
              </a:extLst>
            </p:cNvPr>
            <p:cNvSpPr txBox="1"/>
            <p:nvPr/>
          </p:nvSpPr>
          <p:spPr>
            <a:xfrm>
              <a:off x="4017452" y="3756766"/>
              <a:ext cx="1101584" cy="2616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100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Promoter </a:t>
              </a:r>
              <a:r>
                <a:rPr lang="en-US" sz="1100" dirty="0" smtClean="0">
                  <a:latin typeface="Times New Roman" panose="02020603050405020304" pitchFamily="18" charset="0"/>
                  <a:cs typeface="Times New Roman" panose="02020603050405020304" pitchFamily="18" charset="0"/>
                </a:rPr>
                <a:t>region</a:t>
              </a:r>
              <a:endParaRPr lang="en-US" sz="1100" dirty="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cxnSp>
          <p:nvCxnSpPr>
            <p:cNvPr id="54" name="Straight Connector 28">
              <a:extLst>
                <a:ext uri="{FF2B5EF4-FFF2-40B4-BE49-F238E27FC236}">
                  <a16:creationId xmlns="" xmlns:a16="http://schemas.microsoft.com/office/drawing/2014/main" id="{E170D7A5-D262-4C73-82A0-8104B4A352D9}"/>
                </a:ext>
              </a:extLst>
            </p:cNvPr>
            <p:cNvCxnSpPr>
              <a:cxnSpLocks/>
            </p:cNvCxnSpPr>
            <p:nvPr/>
          </p:nvCxnSpPr>
          <p:spPr>
            <a:xfrm>
              <a:off x="3661249" y="4221088"/>
              <a:ext cx="2497097" cy="0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55" name="TextBox 54">
              <a:extLst>
                <a:ext uri="{FF2B5EF4-FFF2-40B4-BE49-F238E27FC236}">
                  <a16:creationId xmlns="" xmlns:a16="http://schemas.microsoft.com/office/drawing/2014/main" id="{7B1000A8-8A0F-4436-8683-591A0D165D56}"/>
                </a:ext>
              </a:extLst>
            </p:cNvPr>
            <p:cNvSpPr txBox="1"/>
            <p:nvPr/>
          </p:nvSpPr>
          <p:spPr>
            <a:xfrm>
              <a:off x="4825467" y="4005064"/>
              <a:ext cx="31290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30</a:t>
              </a:r>
            </a:p>
          </p:txBody>
        </p:sp>
        <p:sp>
          <p:nvSpPr>
            <p:cNvPr id="57" name="TextBox 56">
              <a:extLst>
                <a:ext uri="{FF2B5EF4-FFF2-40B4-BE49-F238E27FC236}">
                  <a16:creationId xmlns="" xmlns:a16="http://schemas.microsoft.com/office/drawing/2014/main" id="{720092B0-C6FB-4899-8B2B-91ED862F023C}"/>
                </a:ext>
              </a:extLst>
            </p:cNvPr>
            <p:cNvSpPr txBox="1"/>
            <p:nvPr/>
          </p:nvSpPr>
          <p:spPr>
            <a:xfrm>
              <a:off x="2338570" y="3717032"/>
              <a:ext cx="4537686" cy="78483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defTabSz="1678781">
                <a:lnSpc>
                  <a:spcPct val="150000"/>
                </a:lnSpc>
              </a:pPr>
              <a:r>
                <a:rPr lang="en-US" altLang="ko-KR" sz="1000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DNA </a:t>
              </a:r>
              <a:r>
                <a:rPr lang="en-US" altLang="ko-KR" sz="800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		                      </a:t>
              </a:r>
            </a:p>
            <a:p>
              <a:pPr>
                <a:lnSpc>
                  <a:spcPct val="150000"/>
                </a:lnSpc>
                <a:tabLst>
                  <a:tab pos="671513" algn="l"/>
                  <a:tab pos="1007269" algn="l"/>
                  <a:tab pos="1343025" algn="l"/>
                  <a:tab pos="1678781" algn="l"/>
                  <a:tab pos="2021681" algn="l"/>
                  <a:tab pos="2357438" algn="l"/>
                  <a:tab pos="2693194" algn="l"/>
                  <a:tab pos="3028950" algn="l"/>
                  <a:tab pos="3364706" algn="l"/>
                  <a:tab pos="3636169" algn="l"/>
                </a:tabLst>
              </a:pPr>
              <a:r>
                <a:rPr lang="en-US" altLang="ko-KR" sz="1000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Dgeo_0281</a:t>
              </a:r>
              <a:r>
                <a:rPr lang="en-US" altLang="ko-KR" sz="800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	</a:t>
              </a:r>
              <a:r>
                <a:rPr lang="en-US" altLang="ko-KR" sz="800" dirty="0" smtClean="0">
                  <a:latin typeface="Times New Roman" panose="02020603050405020304" pitchFamily="18" charset="0"/>
                  <a:cs typeface="Times New Roman" panose="02020603050405020304" pitchFamily="18" charset="0"/>
                </a:rPr>
                <a:t>-</a:t>
              </a:r>
              <a:r>
                <a:rPr lang="en-US" altLang="ko-KR" sz="800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 </a:t>
              </a:r>
              <a:r>
                <a:rPr lang="en-US" altLang="ko-KR" sz="800" dirty="0" smtClean="0">
                  <a:latin typeface="Times New Roman" panose="02020603050405020304" pitchFamily="18" charset="0"/>
                  <a:cs typeface="Times New Roman" panose="02020603050405020304" pitchFamily="18" charset="0"/>
                </a:rPr>
                <a:t>       </a:t>
              </a:r>
              <a:r>
                <a:rPr lang="en-US" altLang="ko-KR" sz="800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-	 				</a:t>
              </a:r>
              <a:r>
                <a:rPr lang="en-US" altLang="ko-KR" sz="1000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	</a:t>
              </a:r>
              <a:r>
                <a:rPr lang="en-US" altLang="ko-KR" sz="800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		                </a:t>
              </a:r>
              <a:r>
                <a:rPr lang="en-US" altLang="ko-KR" sz="800" dirty="0" smtClean="0">
                  <a:latin typeface="Times New Roman" panose="02020603050405020304" pitchFamily="18" charset="0"/>
                  <a:cs typeface="Times New Roman" panose="02020603050405020304" pitchFamily="18" charset="0"/>
                </a:rPr>
                <a:t>        </a:t>
              </a:r>
              <a:r>
                <a:rPr lang="en-US" sz="1000" dirty="0" smtClean="0">
                  <a:latin typeface="Times New Roman" panose="02020603050405020304" pitchFamily="18" charset="0"/>
                  <a:cs typeface="Times New Roman" panose="02020603050405020304" pitchFamily="18" charset="0"/>
                </a:rPr>
                <a:t>µ</a:t>
              </a:r>
              <a:r>
                <a:rPr lang="en-US" altLang="ko-KR" sz="1000" dirty="0" smtClean="0">
                  <a:latin typeface="Times New Roman" panose="02020603050405020304" pitchFamily="18" charset="0"/>
                  <a:cs typeface="Times New Roman" panose="02020603050405020304" pitchFamily="18" charset="0"/>
                </a:rPr>
                <a:t>M</a:t>
              </a:r>
              <a:endParaRPr lang="en-US" altLang="ko-KR" sz="1000" dirty="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  <a:p>
              <a:pPr>
                <a:lnSpc>
                  <a:spcPct val="150000"/>
                </a:lnSpc>
                <a:tabLst>
                  <a:tab pos="671513" algn="l"/>
                  <a:tab pos="1007269" algn="l"/>
                  <a:tab pos="1343025" algn="l"/>
                  <a:tab pos="1678781" algn="l"/>
                  <a:tab pos="2021681" algn="l"/>
                  <a:tab pos="2357438" algn="l"/>
                  <a:tab pos="2693194" algn="l"/>
                  <a:tab pos="3028950" algn="l"/>
                  <a:tab pos="3364706" algn="l"/>
                  <a:tab pos="3636169" algn="l"/>
                </a:tabLst>
              </a:pPr>
              <a:r>
                <a:rPr lang="en-US" altLang="ko-KR" sz="1000" dirty="0" smtClean="0">
                  <a:latin typeface="Times New Roman" panose="02020603050405020304" pitchFamily="18" charset="0"/>
                  <a:cs typeface="Times New Roman" panose="02020603050405020304" pitchFamily="18" charset="0"/>
                </a:rPr>
                <a:t>Cr </a:t>
              </a:r>
              <a:r>
                <a:rPr lang="en-US" altLang="ko-KR" sz="800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	</a:t>
              </a:r>
              <a:r>
                <a:rPr lang="en-US" altLang="ko-KR" sz="800" dirty="0" smtClean="0">
                  <a:latin typeface="Times New Roman" panose="02020603050405020304" pitchFamily="18" charset="0"/>
                  <a:cs typeface="Times New Roman" panose="02020603050405020304" pitchFamily="18" charset="0"/>
                </a:rPr>
                <a:t>-</a:t>
              </a:r>
              <a:r>
                <a:rPr lang="en-US" altLang="ko-KR" sz="800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 </a:t>
              </a:r>
              <a:r>
                <a:rPr lang="en-US" altLang="ko-KR" sz="800" dirty="0" smtClean="0">
                  <a:latin typeface="Times New Roman" panose="02020603050405020304" pitchFamily="18" charset="0"/>
                  <a:cs typeface="Times New Roman" panose="02020603050405020304" pitchFamily="18" charset="0"/>
                </a:rPr>
                <a:t>     0.1</a:t>
              </a:r>
              <a:r>
                <a:rPr lang="en-US" altLang="ko-KR" sz="800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	</a:t>
              </a:r>
              <a:r>
                <a:rPr lang="en-US" altLang="ko-KR" sz="800" dirty="0" smtClean="0">
                  <a:latin typeface="Times New Roman" panose="02020603050405020304" pitchFamily="18" charset="0"/>
                  <a:cs typeface="Times New Roman" panose="02020603050405020304" pitchFamily="18" charset="0"/>
                </a:rPr>
                <a:t>         -</a:t>
              </a:r>
              <a:r>
                <a:rPr lang="en-US" altLang="ko-KR" sz="800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	</a:t>
              </a:r>
              <a:r>
                <a:rPr lang="en-US" altLang="ko-KR" sz="800" dirty="0" smtClean="0">
                  <a:latin typeface="Times New Roman" panose="02020603050405020304" pitchFamily="18" charset="0"/>
                  <a:cs typeface="Times New Roman" panose="02020603050405020304" pitchFamily="18" charset="0"/>
                </a:rPr>
                <a:t>         0.1         0.5 </a:t>
              </a:r>
              <a:r>
                <a:rPr lang="en-US" altLang="ko-KR" sz="800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 </a:t>
              </a:r>
              <a:r>
                <a:rPr lang="en-US" altLang="ko-KR" sz="800" dirty="0" smtClean="0">
                  <a:latin typeface="Times New Roman" panose="02020603050405020304" pitchFamily="18" charset="0"/>
                  <a:cs typeface="Times New Roman" panose="02020603050405020304" pitchFamily="18" charset="0"/>
                </a:rPr>
                <a:t>       1           2  </a:t>
              </a:r>
              <a:r>
                <a:rPr lang="en-US" altLang="ko-KR" sz="800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 </a:t>
              </a:r>
              <a:r>
                <a:rPr lang="en-US" altLang="ko-KR" sz="800" dirty="0" smtClean="0">
                  <a:latin typeface="Times New Roman" panose="02020603050405020304" pitchFamily="18" charset="0"/>
                  <a:cs typeface="Times New Roman" panose="02020603050405020304" pitchFamily="18" charset="0"/>
                </a:rPr>
                <a:t>         3</a:t>
              </a:r>
              <a:r>
                <a:rPr lang="en-US" altLang="ko-KR" sz="800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 </a:t>
              </a:r>
              <a:r>
                <a:rPr lang="en-US" altLang="ko-KR" sz="800" dirty="0" smtClean="0">
                  <a:latin typeface="Times New Roman" panose="02020603050405020304" pitchFamily="18" charset="0"/>
                  <a:cs typeface="Times New Roman" panose="02020603050405020304" pitchFamily="18" charset="0"/>
                </a:rPr>
                <a:t>          4 </a:t>
              </a:r>
              <a:r>
                <a:rPr lang="en-US" altLang="ko-KR" sz="800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 </a:t>
              </a:r>
              <a:r>
                <a:rPr lang="en-US" altLang="ko-KR" sz="800" dirty="0" smtClean="0">
                  <a:latin typeface="Times New Roman" panose="02020603050405020304" pitchFamily="18" charset="0"/>
                  <a:cs typeface="Times New Roman" panose="02020603050405020304" pitchFamily="18" charset="0"/>
                </a:rPr>
                <a:t>        </a:t>
              </a:r>
              <a:r>
                <a:rPr lang="en-US" altLang="ko-KR" sz="800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5        </a:t>
              </a:r>
              <a:r>
                <a:rPr lang="en-US" altLang="ko-KR" sz="800" dirty="0" smtClean="0">
                  <a:latin typeface="Times New Roman" panose="02020603050405020304" pitchFamily="18" charset="0"/>
                  <a:cs typeface="Times New Roman" panose="02020603050405020304" pitchFamily="18" charset="0"/>
                </a:rPr>
                <a:t>    </a:t>
              </a:r>
              <a:r>
                <a:rPr lang="en-US" altLang="ko-KR" sz="1000" dirty="0" err="1" smtClean="0">
                  <a:latin typeface="Times New Roman" panose="02020603050405020304" pitchFamily="18" charset="0"/>
                  <a:cs typeface="Times New Roman" panose="02020603050405020304" pitchFamily="18" charset="0"/>
                </a:rPr>
                <a:t>mM</a:t>
              </a:r>
              <a:endParaRPr lang="ko-KR" altLang="en-US" sz="1000" dirty="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071984017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직사각형 15"/>
          <p:cNvSpPr/>
          <p:nvPr/>
        </p:nvSpPr>
        <p:spPr>
          <a:xfrm>
            <a:off x="707272" y="548635"/>
            <a:ext cx="1088760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ko-KR" dirty="0">
                <a:latin typeface="Times New Roman" panose="02020603050405020304" pitchFamily="18" charset="0"/>
                <a:cs typeface="Times New Roman" panose="02020603050405020304" pitchFamily="18" charset="0"/>
              </a:rPr>
              <a:t>Figure </a:t>
            </a:r>
            <a:r>
              <a:rPr lang="en-US" altLang="ko-KR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S4</a:t>
            </a:r>
            <a:endParaRPr lang="ko-KR" altLang="en-US" dirty="0"/>
          </a:p>
        </p:txBody>
      </p:sp>
      <p:graphicFrame>
        <p:nvGraphicFramePr>
          <p:cNvPr id="2" name="개체 1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51147652"/>
              </p:ext>
            </p:extLst>
          </p:nvPr>
        </p:nvGraphicFramePr>
        <p:xfrm>
          <a:off x="2435225" y="1352550"/>
          <a:ext cx="4273550" cy="23256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72" name="Prism Project" r:id="rId4" imgW="4824000" imgH="2844000" progId="Prism5.Document">
                  <p:embed/>
                </p:oleObj>
              </mc:Choice>
              <mc:Fallback>
                <p:oleObj name="Prism Project" r:id="rId4" imgW="4824000" imgH="2844000" progId="Prism5.Document">
                  <p:embed/>
                  <p:pic>
                    <p:nvPicPr>
                      <p:cNvPr id="0" name="개체 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435225" y="1352550"/>
                        <a:ext cx="4273550" cy="2325688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3" name="TextBox 2"/>
          <p:cNvSpPr txBox="1"/>
          <p:nvPr/>
        </p:nvSpPr>
        <p:spPr>
          <a:xfrm>
            <a:off x="2411760" y="1268760"/>
            <a:ext cx="33214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A</a:t>
            </a:r>
            <a:endParaRPr lang="ko-KR" altLang="en-US" sz="1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2411760" y="4098558"/>
            <a:ext cx="32092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B</a:t>
            </a:r>
            <a:endParaRPr lang="ko-KR" altLang="en-US" sz="1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aphicFrame>
        <p:nvGraphicFramePr>
          <p:cNvPr id="4" name="개체 3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621131140"/>
              </p:ext>
            </p:extLst>
          </p:nvPr>
        </p:nvGraphicFramePr>
        <p:xfrm>
          <a:off x="2627313" y="4279900"/>
          <a:ext cx="3783012" cy="223361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73" name="Prism Project" r:id="rId6" imgW="6516000" imgH="3852000" progId="Prism5.Document">
                  <p:embed/>
                </p:oleObj>
              </mc:Choice>
              <mc:Fallback>
                <p:oleObj name="Prism Project" r:id="rId6" imgW="6516000" imgH="3852000" progId="Prism5.Document">
                  <p:embed/>
                  <p:pic>
                    <p:nvPicPr>
                      <p:cNvPr id="0" name="개체 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7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627313" y="4279900"/>
                        <a:ext cx="3783012" cy="2233613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</p:spPr>
                  </p:pic>
                </p:oleObj>
              </mc:Fallback>
            </mc:AlternateContent>
          </a:graphicData>
        </a:graphic>
      </p:graphicFrame>
      <p:cxnSp>
        <p:nvCxnSpPr>
          <p:cNvPr id="7" name="직선 화살표 연결선 6"/>
          <p:cNvCxnSpPr/>
          <p:nvPr/>
        </p:nvCxnSpPr>
        <p:spPr>
          <a:xfrm>
            <a:off x="3647992" y="5551074"/>
            <a:ext cx="175870" cy="184772"/>
          </a:xfrm>
          <a:prstGeom prst="straightConnector1">
            <a:avLst/>
          </a:prstGeom>
          <a:ln w="1270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TextBox 8"/>
          <p:cNvSpPr txBox="1"/>
          <p:nvPr/>
        </p:nvSpPr>
        <p:spPr>
          <a:xfrm>
            <a:off x="3419872" y="5301208"/>
            <a:ext cx="457176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1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H</a:t>
            </a:r>
            <a:r>
              <a:rPr lang="en-US" altLang="ko-KR" sz="1000" baseline="-25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2</a:t>
            </a:r>
            <a:r>
              <a:rPr lang="en-US" altLang="ko-KR" sz="1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O</a:t>
            </a:r>
            <a:r>
              <a:rPr lang="en-US" altLang="ko-KR" sz="1000" baseline="-25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2</a:t>
            </a:r>
            <a:endParaRPr lang="ko-KR" altLang="en-US" sz="1000" baseline="-25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067276326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2738</TotalTime>
  <Words>454</Words>
  <Application>Microsoft Office PowerPoint</Application>
  <PresentationFormat>화면 슬라이드 쇼(4:3)</PresentationFormat>
  <Paragraphs>146</Paragraphs>
  <Slides>11</Slides>
  <Notes>8</Notes>
  <HiddenSlides>0</HiddenSlides>
  <MMClips>0</MMClips>
  <ScaleCrop>false</ScaleCrop>
  <HeadingPairs>
    <vt:vector size="6" baseType="variant">
      <vt:variant>
        <vt:lpstr>테마</vt:lpstr>
      </vt:variant>
      <vt:variant>
        <vt:i4>1</vt:i4>
      </vt:variant>
      <vt:variant>
        <vt:lpstr>포함된 OLE 서버</vt:lpstr>
      </vt:variant>
      <vt:variant>
        <vt:i4>1</vt:i4>
      </vt:variant>
      <vt:variant>
        <vt:lpstr>슬라이드 제목</vt:lpstr>
      </vt:variant>
      <vt:variant>
        <vt:i4>11</vt:i4>
      </vt:variant>
    </vt:vector>
  </HeadingPairs>
  <TitlesOfParts>
    <vt:vector size="13" baseType="lpstr">
      <vt:lpstr>Office 테마</vt:lpstr>
      <vt:lpstr>Prism Project</vt:lpstr>
      <vt:lpstr>Supporting Information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Supplementary data</dc:title>
  <dc:creator>kh</dc:creator>
  <cp:lastModifiedBy>kh</cp:lastModifiedBy>
  <cp:revision>32</cp:revision>
  <dcterms:created xsi:type="dcterms:W3CDTF">2021-01-29T07:28:43Z</dcterms:created>
  <dcterms:modified xsi:type="dcterms:W3CDTF">2021-07-26T06:36:21Z</dcterms:modified>
</cp:coreProperties>
</file>