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71" r:id="rId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32492-8C31-41E6-8A33-054597713AE9}" v="5" dt="2020-11-18T16:25:13.9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5708" autoAdjust="0"/>
  </p:normalViewPr>
  <p:slideViewPr>
    <p:cSldViewPr snapToGrid="0" showGuides="1">
      <p:cViewPr varScale="1">
        <p:scale>
          <a:sx n="106" d="100"/>
          <a:sy n="106" d="100"/>
        </p:scale>
        <p:origin x="726" y="10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23" Type="http://schemas.microsoft.com/office/2016/11/relationships/changesInfo" Target="changesInfos/changesInfo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lis, Deeann" userId="624450ec-2436-4aff-8993-592194acd881" providerId="ADAL" clId="{F4E32492-8C31-41E6-8A33-054597713AE9}"/>
    <pc:docChg chg="custSel modSld">
      <pc:chgData name="Wallis, Deeann" userId="624450ec-2436-4aff-8993-592194acd881" providerId="ADAL" clId="{F4E32492-8C31-41E6-8A33-054597713AE9}" dt="2020-11-18T16:25:22.289" v="8" actId="1076"/>
      <pc:docMkLst>
        <pc:docMk/>
      </pc:docMkLst>
      <pc:sldChg chg="addSp delSp modSp mod">
        <pc:chgData name="Wallis, Deeann" userId="624450ec-2436-4aff-8993-592194acd881" providerId="ADAL" clId="{F4E32492-8C31-41E6-8A33-054597713AE9}" dt="2020-11-18T16:25:22.289" v="8" actId="1076"/>
        <pc:sldMkLst>
          <pc:docMk/>
          <pc:sldMk cId="716990343" sldId="270"/>
        </pc:sldMkLst>
        <pc:graphicFrameChg chg="del mod">
          <ac:chgData name="Wallis, Deeann" userId="624450ec-2436-4aff-8993-592194acd881" providerId="ADAL" clId="{F4E32492-8C31-41E6-8A33-054597713AE9}" dt="2020-11-18T16:24:45.992" v="1" actId="478"/>
          <ac:graphicFrameMkLst>
            <pc:docMk/>
            <pc:sldMk cId="716990343" sldId="270"/>
            <ac:graphicFrameMk id="46" creationId="{00000000-0000-0000-0000-000000000000}"/>
          </ac:graphicFrameMkLst>
        </pc:graphicFrameChg>
        <pc:graphicFrameChg chg="add mod">
          <ac:chgData name="Wallis, Deeann" userId="624450ec-2436-4aff-8993-592194acd881" providerId="ADAL" clId="{F4E32492-8C31-41E6-8A33-054597713AE9}" dt="2020-11-18T16:24:53.061" v="4" actId="1076"/>
          <ac:graphicFrameMkLst>
            <pc:docMk/>
            <pc:sldMk cId="716990343" sldId="270"/>
            <ac:graphicFrameMk id="47" creationId="{00000000-0008-0000-0000-00000B000000}"/>
          </ac:graphicFrameMkLst>
        </pc:graphicFrameChg>
        <pc:graphicFrameChg chg="add mod">
          <ac:chgData name="Wallis, Deeann" userId="624450ec-2436-4aff-8993-592194acd881" providerId="ADAL" clId="{F4E32492-8C31-41E6-8A33-054597713AE9}" dt="2020-11-18T16:25:22.289" v="8" actId="1076"/>
          <ac:graphicFrameMkLst>
            <pc:docMk/>
            <pc:sldMk cId="716990343" sldId="270"/>
            <ac:graphicFrameMk id="48" creationId="{00000000-0008-0000-0000-00000C000000}"/>
          </ac:graphicFrameMkLst>
        </pc:graphicFrameChg>
        <pc:graphicFrameChg chg="del">
          <ac:chgData name="Wallis, Deeann" userId="624450ec-2436-4aff-8993-592194acd881" providerId="ADAL" clId="{F4E32492-8C31-41E6-8A33-054597713AE9}" dt="2020-11-18T16:25:01.208" v="5" actId="478"/>
          <ac:graphicFrameMkLst>
            <pc:docMk/>
            <pc:sldMk cId="716990343" sldId="270"/>
            <ac:graphicFrameMk id="49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ab365-my.sharepoint.com/personal/dwallis_uab_edu/Documents/Manuscripts%202019/Exon%20skipping/Submission/Cell%20Line%20Charateriz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ab365-my.sharepoint.com/personal/dwallis_uab_edu/Documents/Manuscripts%202019/Exon%20skipping/Submission/Cell%20Line%20Charateriz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ab365-my.sharepoint.com/personal/dwallis_uab_edu/Documents/Manuscripts%202019/Exon%20skipping/Submission/Cell%20Line%20Charateriz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'[Cell Line Charaterization.xlsx]Sheet1'!$F$4</c:f>
              <c:strCache>
                <c:ptCount val="1"/>
                <c:pt idx="0">
                  <c:v>NF1/actin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'[Cell Line Charaterization.xlsx]Sheet1'!$G$5:$G$10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4.3333333333333376E-2</c:v>
                  </c:pt>
                  <c:pt idx="3">
                    <c:v>8.8191710368819599E-3</c:v>
                  </c:pt>
                  <c:pt idx="4">
                    <c:v>3.9299420408505335E-2</c:v>
                  </c:pt>
                  <c:pt idx="5">
                    <c:v>0</c:v>
                  </c:pt>
                </c:numCache>
              </c:numRef>
            </c:plus>
            <c:minus>
              <c:numRef>
                <c:f>'[Cell Line Charaterization.xlsx]Sheet1'!$G$5:$G$10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4.3333333333333376E-2</c:v>
                  </c:pt>
                  <c:pt idx="3">
                    <c:v>8.8191710368819599E-3</c:v>
                  </c:pt>
                  <c:pt idx="4">
                    <c:v>3.9299420408505335E-2</c:v>
                  </c:pt>
                  <c:pt idx="5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'[Cell Line Charaterization.xlsx]Sheet1'!$E$5:$E$10</c:f>
              <c:strCache>
                <c:ptCount val="6"/>
                <c:pt idx="0">
                  <c:v>293 +/+</c:v>
                </c:pt>
                <c:pt idx="1">
                  <c:v>A15</c:v>
                </c:pt>
                <c:pt idx="2">
                  <c:v>B6</c:v>
                </c:pt>
                <c:pt idx="3">
                  <c:v>B48</c:v>
                </c:pt>
                <c:pt idx="4">
                  <c:v>B52</c:v>
                </c:pt>
                <c:pt idx="5">
                  <c:v>293 -/-</c:v>
                </c:pt>
              </c:strCache>
            </c:strRef>
          </c:cat>
          <c:val>
            <c:numRef>
              <c:f>'[Cell Line Charaterization.xlsx]Sheet1'!$F$5:$F$10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1.0466666666666666</c:v>
                </c:pt>
                <c:pt idx="3">
                  <c:v>0.34333333333333332</c:v>
                </c:pt>
                <c:pt idx="4">
                  <c:v>0.24333333333333332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E-4E6C-8FB1-C133ED8B2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156288"/>
        <c:axId val="118223616"/>
      </c:barChart>
      <c:catAx>
        <c:axId val="11815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223616"/>
        <c:crosses val="autoZero"/>
        <c:auto val="1"/>
        <c:lblAlgn val="ctr"/>
        <c:lblOffset val="100"/>
        <c:noMultiLvlLbl val="0"/>
      </c:catAx>
      <c:valAx>
        <c:axId val="1182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NF1/actin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15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'[Cell Line Charaterization.xlsx]Sheet1'!$F$14</c:f>
              <c:strCache>
                <c:ptCount val="1"/>
                <c:pt idx="0">
                  <c:v>GTP-Ras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'[Cell Line Charaterization.xlsx]Sheet1'!$G$15:$G$20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1.0150041050820104</c:v>
                  </c:pt>
                  <c:pt idx="2">
                    <c:v>5.7735026918962609E-2</c:v>
                  </c:pt>
                  <c:pt idx="3">
                    <c:v>0.33651811904330564</c:v>
                  </c:pt>
                  <c:pt idx="4">
                    <c:v>0.45406803210287527</c:v>
                  </c:pt>
                  <c:pt idx="5">
                    <c:v>1.3411479328462534</c:v>
                  </c:pt>
                </c:numCache>
              </c:numRef>
            </c:plus>
            <c:minus>
              <c:numRef>
                <c:f>'[Cell Line Charaterization.xlsx]Sheet1'!$G$15:$G$20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1.0150041050820104</c:v>
                  </c:pt>
                  <c:pt idx="2">
                    <c:v>5.7735026918962609E-2</c:v>
                  </c:pt>
                  <c:pt idx="3">
                    <c:v>0.33651811904330564</c:v>
                  </c:pt>
                  <c:pt idx="4">
                    <c:v>0.45406803210287527</c:v>
                  </c:pt>
                  <c:pt idx="5">
                    <c:v>1.3411479328462534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'[Cell Line Charaterization.xlsx]Sheet1'!$E$15:$E$20</c:f>
              <c:strCache>
                <c:ptCount val="6"/>
                <c:pt idx="0">
                  <c:v>293 +/+</c:v>
                </c:pt>
                <c:pt idx="1">
                  <c:v>A15</c:v>
                </c:pt>
                <c:pt idx="2">
                  <c:v>B6</c:v>
                </c:pt>
                <c:pt idx="3">
                  <c:v>B48</c:v>
                </c:pt>
                <c:pt idx="4">
                  <c:v>B52</c:v>
                </c:pt>
                <c:pt idx="5">
                  <c:v>293 -/-</c:v>
                </c:pt>
              </c:strCache>
            </c:strRef>
          </c:cat>
          <c:val>
            <c:numRef>
              <c:f>'[Cell Line Charaterization.xlsx]Sheet1'!$F$15:$F$20</c:f>
              <c:numCache>
                <c:formatCode>General</c:formatCode>
                <c:ptCount val="6"/>
                <c:pt idx="0">
                  <c:v>1</c:v>
                </c:pt>
                <c:pt idx="1">
                  <c:v>6.38</c:v>
                </c:pt>
                <c:pt idx="2">
                  <c:v>0.31</c:v>
                </c:pt>
                <c:pt idx="3">
                  <c:v>2.3866666666666667</c:v>
                </c:pt>
                <c:pt idx="4">
                  <c:v>1.4633333333333336</c:v>
                </c:pt>
                <c:pt idx="5">
                  <c:v>5.6333333333333329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B0-4603-AD27-35D4B578F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9903744"/>
        <c:axId val="119905280"/>
      </c:barChart>
      <c:catAx>
        <c:axId val="11990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05280"/>
        <c:crosses val="autoZero"/>
        <c:auto val="1"/>
        <c:lblAlgn val="ctr"/>
        <c:lblOffset val="100"/>
        <c:noMultiLvlLbl val="0"/>
      </c:catAx>
      <c:valAx>
        <c:axId val="11990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GTP-Ras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0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'[Cell Line Charaterization.xlsx]Sheet1'!$F$25</c:f>
              <c:strCache>
                <c:ptCount val="1"/>
                <c:pt idx="0">
                  <c:v>pERK/ERK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'[Cell Line Charaterization.xlsx]Sheet1'!$G$26:$G$31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0.1419311257069584</c:v>
                  </c:pt>
                  <c:pt idx="2">
                    <c:v>9.9554563487120246E-2</c:v>
                  </c:pt>
                  <c:pt idx="3">
                    <c:v>0.14224392195567989</c:v>
                  </c:pt>
                  <c:pt idx="4">
                    <c:v>0.23946700074215865</c:v>
                  </c:pt>
                  <c:pt idx="5">
                    <c:v>1.5275252316519409E-2</c:v>
                  </c:pt>
                </c:numCache>
              </c:numRef>
            </c:plus>
            <c:minus>
              <c:numRef>
                <c:f>'[Cell Line Charaterization.xlsx]Sheet1'!$G$26:$G$31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0.1419311257069584</c:v>
                  </c:pt>
                  <c:pt idx="2">
                    <c:v>9.9554563487120246E-2</c:v>
                  </c:pt>
                  <c:pt idx="3">
                    <c:v>0.14224392195567989</c:v>
                  </c:pt>
                  <c:pt idx="4">
                    <c:v>0.23946700074215865</c:v>
                  </c:pt>
                  <c:pt idx="5">
                    <c:v>1.5275252316519409E-2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'[Cell Line Charaterization.xlsx]Sheet1'!$E$26:$E$31</c:f>
              <c:strCache>
                <c:ptCount val="6"/>
                <c:pt idx="0">
                  <c:v>293 +/+</c:v>
                </c:pt>
                <c:pt idx="1">
                  <c:v>A15</c:v>
                </c:pt>
                <c:pt idx="2">
                  <c:v>B6</c:v>
                </c:pt>
                <c:pt idx="3">
                  <c:v>B48</c:v>
                </c:pt>
                <c:pt idx="4">
                  <c:v>B52</c:v>
                </c:pt>
                <c:pt idx="5">
                  <c:v>293 -/-</c:v>
                </c:pt>
              </c:strCache>
            </c:strRef>
          </c:cat>
          <c:val>
            <c:numRef>
              <c:f>'[Cell Line Charaterization.xlsx]Sheet1'!$F$26:$F$31</c:f>
              <c:numCache>
                <c:formatCode>General</c:formatCode>
                <c:ptCount val="6"/>
                <c:pt idx="0">
                  <c:v>1</c:v>
                </c:pt>
                <c:pt idx="1">
                  <c:v>3.6033333333333335</c:v>
                </c:pt>
                <c:pt idx="2">
                  <c:v>0.85333333333333339</c:v>
                </c:pt>
                <c:pt idx="3">
                  <c:v>1.66</c:v>
                </c:pt>
                <c:pt idx="4">
                  <c:v>1.9833333333333332</c:v>
                </c:pt>
                <c:pt idx="5">
                  <c:v>1.4000000000000001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0-4E49-A7B7-740D28532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9975936"/>
        <c:axId val="119977472"/>
      </c:barChart>
      <c:catAx>
        <c:axId val="1199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77472"/>
        <c:crosses val="autoZero"/>
        <c:auto val="1"/>
        <c:lblAlgn val="ctr"/>
        <c:lblOffset val="100"/>
        <c:noMultiLvlLbl val="0"/>
      </c:catAx>
      <c:valAx>
        <c:axId val="11997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pERK/ERK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7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751E-1BD0-4F2B-8E2B-59FD2D182BBE}" type="datetimeFigureOut">
              <a:rPr lang="en-GB" smtClean="0"/>
              <a:t>21/07/2021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B825C-6879-44E5-B9E5-D65FE2E8A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69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9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70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73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5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1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0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7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6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5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D51C-D325-4136-8DBC-5687EF01BE8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F77F4-9D57-46C8-9FAC-5592ACA70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6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hart" Target="../charts/chart2.xml"/><Relationship Id="rId7" Type="http://schemas.openxmlformats.org/officeDocument/2006/relationships/image" Target="../media/image3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10" Type="http://schemas.openxmlformats.org/officeDocument/2006/relationships/image" Target="../media/image6.png"/><Relationship Id="rId4" Type="http://schemas.openxmlformats.org/officeDocument/2006/relationships/chart" Target="../charts/chart3.xml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Suppl</a:t>
            </a:r>
            <a:r>
              <a:rPr lang="en-US" dirty="0" smtClean="0"/>
              <a:t> Figure 1: Characterization of Precision Cell Line Models for c.1885G&gt;A in NF1 Exon 17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793388"/>
              </p:ext>
            </p:extLst>
          </p:nvPr>
        </p:nvGraphicFramePr>
        <p:xfrm>
          <a:off x="94394" y="4580611"/>
          <a:ext cx="3588589" cy="213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909735"/>
              </p:ext>
            </p:extLst>
          </p:nvPr>
        </p:nvGraphicFramePr>
        <p:xfrm>
          <a:off x="4396348" y="4556404"/>
          <a:ext cx="3399303" cy="2185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677028"/>
              </p:ext>
            </p:extLst>
          </p:nvPr>
        </p:nvGraphicFramePr>
        <p:xfrm>
          <a:off x="8649734" y="4556404"/>
          <a:ext cx="3125323" cy="2185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7803396" y="2330890"/>
            <a:ext cx="3078002" cy="2019962"/>
            <a:chOff x="257156" y="4593395"/>
            <a:chExt cx="1863250" cy="125891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053" y="4615292"/>
              <a:ext cx="1434353" cy="2308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051" y="5192340"/>
              <a:ext cx="1398494" cy="29296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6051" y="5550466"/>
              <a:ext cx="1398494" cy="30184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6051" y="4893429"/>
              <a:ext cx="1398494" cy="26633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57156" y="4931640"/>
              <a:ext cx="4732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actin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7156" y="4593395"/>
              <a:ext cx="41389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NF1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7156" y="5245289"/>
              <a:ext cx="4860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/>
                <a:t>pERK</a:t>
              </a:r>
              <a:endParaRPr lang="en-US" sz="11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7156" y="5550466"/>
              <a:ext cx="41069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ERK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4938" y="3802188"/>
            <a:ext cx="2187388" cy="4350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34938" y="3506265"/>
            <a:ext cx="2239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+/+   A15   B6  B48  B52    -/-</a:t>
            </a:r>
            <a:endParaRPr lang="en-US" sz="1400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182" y="1743042"/>
            <a:ext cx="5819258" cy="1252576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290284"/>
              </p:ext>
            </p:extLst>
          </p:nvPr>
        </p:nvGraphicFramePr>
        <p:xfrm>
          <a:off x="569847" y="3179174"/>
          <a:ext cx="19685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585">
                  <a:extLst>
                    <a:ext uri="{9D8B030D-6E8A-4147-A177-3AD203B41FA5}">
                      <a16:colId xmlns:a16="http://schemas.microsoft.com/office/drawing/2014/main" val="6517870"/>
                    </a:ext>
                  </a:extLst>
                </a:gridCol>
                <a:gridCol w="658287">
                  <a:extLst>
                    <a:ext uri="{9D8B030D-6E8A-4147-A177-3AD203B41FA5}">
                      <a16:colId xmlns:a16="http://schemas.microsoft.com/office/drawing/2014/main" val="459170734"/>
                    </a:ext>
                  </a:extLst>
                </a:gridCol>
                <a:gridCol w="699628">
                  <a:extLst>
                    <a:ext uri="{9D8B030D-6E8A-4147-A177-3AD203B41FA5}">
                      <a16:colId xmlns:a16="http://schemas.microsoft.com/office/drawing/2014/main" val="1923266912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Sub-cloning </a:t>
                      </a:r>
                      <a:r>
                        <a:rPr lang="en-US" sz="1100" b="1" u="none" strike="noStrike" dirty="0">
                          <a:effectLst/>
                        </a:rPr>
                        <a:t>results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285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Clone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WT Allele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Mut allele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0480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643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9660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638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523165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94394" y="14350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005" y="30922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-6384" y="474944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989227" y="309101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216334" y="184091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078632" y="479489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490876" y="465799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513782" y="1997831"/>
            <a:ext cx="2239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+/+   A15   B6  B48  B52    -/-</a:t>
            </a:r>
            <a:endParaRPr lang="en-US" sz="1400" b="1" dirty="0"/>
          </a:p>
        </p:txBody>
      </p:sp>
      <p:sp>
        <p:nvSpPr>
          <p:cNvPr id="37" name="Right Arrow 36"/>
          <p:cNvSpPr/>
          <p:nvPr/>
        </p:nvSpPr>
        <p:spPr>
          <a:xfrm flipH="1">
            <a:off x="5780580" y="3904851"/>
            <a:ext cx="197525" cy="13199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flipH="1">
            <a:off x="5780580" y="4057226"/>
            <a:ext cx="197525" cy="1319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953139" y="3840045"/>
            <a:ext cx="378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WT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5959665" y="4014635"/>
            <a:ext cx="8098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</a:t>
            </a:r>
            <a:r>
              <a:rPr lang="en-US" sz="1100" dirty="0" smtClean="0"/>
              <a:t>.1885G&gt;A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3402661" y="3146671"/>
            <a:ext cx="710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RT-PCR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0323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61B96906EFEC47B1D263A3D6B277AD" ma:contentTypeVersion="12" ma:contentTypeDescription="Create a new document." ma:contentTypeScope="" ma:versionID="64cd969e23a2e38858387b86ab7b335f">
  <xsd:schema xmlns:xsd="http://www.w3.org/2001/XMLSchema" xmlns:xs="http://www.w3.org/2001/XMLSchema" xmlns:p="http://schemas.microsoft.com/office/2006/metadata/properties" xmlns:ns3="c7572b7e-25bd-4ac4-af75-f178f188d268" xmlns:ns4="71b0d506-90e4-470b-addb-1f87510432bf" targetNamespace="http://schemas.microsoft.com/office/2006/metadata/properties" ma:root="true" ma:fieldsID="51f876ea2f8a2b86dcd144c64065e14d" ns3:_="" ns4:_="">
    <xsd:import namespace="c7572b7e-25bd-4ac4-af75-f178f188d268"/>
    <xsd:import namespace="71b0d506-90e4-470b-addb-1f87510432b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72b7e-25bd-4ac4-af75-f178f188d2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0d506-90e4-470b-addb-1f8751043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A7FDAE-D9B5-4FC8-936E-49D5E13507C7}">
  <ds:schemaRefs>
    <ds:schemaRef ds:uri="http://schemas.microsoft.com/office/2006/documentManagement/types"/>
    <ds:schemaRef ds:uri="http://purl.org/dc/terms/"/>
    <ds:schemaRef ds:uri="71b0d506-90e4-470b-addb-1f87510432b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7572b7e-25bd-4ac4-af75-f178f188d26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E97E2D-92EE-4732-9B40-ED1C4A27D3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22F6D8-1D7A-4891-B3DE-EE7B3DE65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572b7e-25bd-4ac4-af75-f178f188d268"/>
    <ds:schemaRef ds:uri="71b0d506-90e4-470b-addb-1f87510432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9755</TotalTime>
  <Words>67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Suppl Figure 1: Characterization of Precision Cell Line Models for c.1885G&gt;A in NF1 Exon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Wallis, Deeann</dc:creator>
  <cp:lastModifiedBy>Wallis, Deeann</cp:lastModifiedBy>
  <cp:revision>173</cp:revision>
  <cp:lastPrinted>2019-12-12T19:26:22Z</cp:lastPrinted>
  <dcterms:created xsi:type="dcterms:W3CDTF">2019-01-03T22:00:32Z</dcterms:created>
  <dcterms:modified xsi:type="dcterms:W3CDTF">2021-07-21T19:56:03Z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0x0101005561B96906EFEC47B1D263A3D6B277AD</vt:lpwstr>
  </property>
</Properties>
</file>