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"/>
  </p:notesMasterIdLst>
  <p:sldIdLst>
    <p:sldId id="678" r:id="rId2"/>
    <p:sldId id="653" r:id="rId3"/>
    <p:sldId id="680" r:id="rId4"/>
  </p:sldIdLst>
  <p:sldSz cx="6858000" cy="9144000" type="screen4x3"/>
  <p:notesSz cx="6888163" cy="1002188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882">
          <p15:clr>
            <a:srgbClr val="A4A3A4"/>
          </p15:clr>
        </p15:guide>
        <p15:guide id="4" pos="2002">
          <p15:clr>
            <a:srgbClr val="A4A3A4"/>
          </p15:clr>
        </p15:guide>
        <p15:guide id="5" pos="2365">
          <p15:clr>
            <a:srgbClr val="A4A3A4"/>
          </p15:clr>
        </p15:guide>
        <p15:guide id="6" pos="1791">
          <p15:clr>
            <a:srgbClr val="A4A3A4"/>
          </p15:clr>
        </p15:guide>
        <p15:guide id="7" orient="horz" pos="5157">
          <p15:clr>
            <a:srgbClr val="A4A3A4"/>
          </p15:clr>
        </p15:guide>
        <p15:guide id="8" orient="horz" pos="1855">
          <p15:clr>
            <a:srgbClr val="A4A3A4"/>
          </p15:clr>
        </p15:guide>
        <p15:guide id="9" pos="3110">
          <p15:clr>
            <a:srgbClr val="A4A3A4"/>
          </p15:clr>
        </p15:guide>
        <p15:guide id="10" pos="3809">
          <p15:clr>
            <a:srgbClr val="A4A3A4"/>
          </p15:clr>
        </p15:guide>
        <p15:guide id="11" pos="4189">
          <p15:clr>
            <a:srgbClr val="A4A3A4"/>
          </p15:clr>
        </p15:guide>
        <p15:guide id="12" pos="1835">
          <p15:clr>
            <a:srgbClr val="A4A3A4"/>
          </p15:clr>
        </p15:guide>
        <p15:guide id="13" orient="horz" pos="2694">
          <p15:clr>
            <a:srgbClr val="A4A3A4"/>
          </p15:clr>
        </p15:guide>
        <p15:guide id="14" pos="2006">
          <p15:clr>
            <a:srgbClr val="A4A3A4"/>
          </p15:clr>
        </p15:guide>
        <p15:guide id="15" pos="152">
          <p15:clr>
            <a:srgbClr val="A4A3A4"/>
          </p15:clr>
        </p15:guide>
        <p15:guide id="16" pos="2210">
          <p15:clr>
            <a:srgbClr val="A4A3A4"/>
          </p15:clr>
        </p15:guide>
        <p15:guide id="17" pos="2900">
          <p15:clr>
            <a:srgbClr val="A4A3A4"/>
          </p15:clr>
        </p15:guide>
        <p15:guide id="18" pos="3062">
          <p15:clr>
            <a:srgbClr val="A4A3A4"/>
          </p15:clr>
        </p15:guide>
        <p15:guide id="19" pos="1247">
          <p15:clr>
            <a:srgbClr val="A4A3A4"/>
          </p15:clr>
        </p15:guide>
        <p15:guide id="20" orient="horz" pos="2877">
          <p15:clr>
            <a:srgbClr val="A4A3A4"/>
          </p15:clr>
        </p15:guide>
        <p15:guide id="21" orient="horz" pos="1386">
          <p15:clr>
            <a:srgbClr val="A4A3A4"/>
          </p15:clr>
        </p15:guide>
        <p15:guide id="22" pos="1844">
          <p15:clr>
            <a:srgbClr val="A4A3A4"/>
          </p15:clr>
        </p15:guide>
        <p15:guide id="23" pos="1962">
          <p15:clr>
            <a:srgbClr val="A4A3A4"/>
          </p15:clr>
        </p15:guide>
        <p15:guide id="24" pos="3801">
          <p15:clr>
            <a:srgbClr val="A4A3A4"/>
          </p15:clr>
        </p15:guide>
        <p15:guide id="25" pos="2777">
          <p15:clr>
            <a:srgbClr val="A4A3A4"/>
          </p15:clr>
        </p15:guide>
        <p15:guide id="26" pos="3741">
          <p15:clr>
            <a:srgbClr val="A4A3A4"/>
          </p15:clr>
        </p15:guide>
        <p15:guide id="27" pos="1902">
          <p15:clr>
            <a:srgbClr val="A4A3A4"/>
          </p15:clr>
        </p15:guide>
        <p15:guide id="28" pos="185">
          <p15:clr>
            <a:srgbClr val="A4A3A4"/>
          </p15:clr>
        </p15:guide>
        <p15:guide id="29" pos="2328">
          <p15:clr>
            <a:srgbClr val="A4A3A4"/>
          </p15:clr>
        </p15:guide>
        <p15:guide id="30" pos="4230">
          <p15:clr>
            <a:srgbClr val="A4A3A4"/>
          </p15:clr>
        </p15:guide>
        <p15:guide id="31" pos="1007">
          <p15:clr>
            <a:srgbClr val="A4A3A4"/>
          </p15:clr>
        </p15:guide>
        <p15:guide id="32" orient="horz" pos="499">
          <p15:clr>
            <a:srgbClr val="A4A3A4"/>
          </p15:clr>
        </p15:guide>
        <p15:guide id="33" orient="horz" pos="3876">
          <p15:clr>
            <a:srgbClr val="A4A3A4"/>
          </p15:clr>
        </p15:guide>
        <p15:guide id="34" orient="horz" pos="1498">
          <p15:clr>
            <a:srgbClr val="A4A3A4"/>
          </p15:clr>
        </p15:guide>
        <p15:guide id="35" pos="2136">
          <p15:clr>
            <a:srgbClr val="A4A3A4"/>
          </p15:clr>
        </p15:guide>
        <p15:guide id="36" pos="1252">
          <p15:clr>
            <a:srgbClr val="A4A3A4"/>
          </p15:clr>
        </p15:guide>
        <p15:guide id="37" pos="2007">
          <p15:clr>
            <a:srgbClr val="A4A3A4"/>
          </p15:clr>
        </p15:guide>
        <p15:guide id="38" pos="2945">
          <p15:clr>
            <a:srgbClr val="A4A3A4"/>
          </p15:clr>
        </p15:guide>
        <p15:guide id="39" pos="1127">
          <p15:clr>
            <a:srgbClr val="A4A3A4"/>
          </p15:clr>
        </p15:guide>
        <p15:guide id="40" pos="2001">
          <p15:clr>
            <a:srgbClr val="A4A3A4"/>
          </p15:clr>
        </p15:guide>
        <p15:guide id="41" pos="3000">
          <p15:clr>
            <a:srgbClr val="A4A3A4"/>
          </p15:clr>
        </p15:guide>
        <p15:guide id="42" pos="3711">
          <p15:clr>
            <a:srgbClr val="A4A3A4"/>
          </p15:clr>
        </p15:guide>
        <p15:guide id="43" pos="2867">
          <p15:clr>
            <a:srgbClr val="A4A3A4"/>
          </p15:clr>
        </p15:guide>
        <p15:guide id="44" pos="364">
          <p15:clr>
            <a:srgbClr val="A4A3A4"/>
          </p15:clr>
        </p15:guide>
        <p15:guide id="45" orient="horz" pos="2544">
          <p15:clr>
            <a:srgbClr val="A4A3A4"/>
          </p15:clr>
        </p15:guide>
        <p15:guide id="46" orient="horz" pos="143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34" userDrawn="1">
          <p15:clr>
            <a:srgbClr val="A4A3A4"/>
          </p15:clr>
        </p15:guide>
        <p15:guide id="2" pos="2244" userDrawn="1">
          <p15:clr>
            <a:srgbClr val="A4A3A4"/>
          </p15:clr>
        </p15:guide>
        <p15:guide id="3" orient="horz" pos="3254" userDrawn="1">
          <p15:clr>
            <a:srgbClr val="A4A3A4"/>
          </p15:clr>
        </p15:guide>
        <p15:guide id="4" pos="2265" userDrawn="1">
          <p15:clr>
            <a:srgbClr val="A4A3A4"/>
          </p15:clr>
        </p15:guide>
        <p15:guide id="5" orient="horz" pos="3137" userDrawn="1">
          <p15:clr>
            <a:srgbClr val="A4A3A4"/>
          </p15:clr>
        </p15:guide>
        <p15:guide id="6" orient="horz" pos="3156" userDrawn="1">
          <p15:clr>
            <a:srgbClr val="A4A3A4"/>
          </p15:clr>
        </p15:guide>
        <p15:guide id="7" pos="2149" userDrawn="1">
          <p15:clr>
            <a:srgbClr val="A4A3A4"/>
          </p15:clr>
        </p15:guide>
        <p15:guide id="8" pos="216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14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12" autoAdjust="0"/>
    <p:restoredTop sz="96529" autoAdjust="0"/>
  </p:normalViewPr>
  <p:slideViewPr>
    <p:cSldViewPr snapToGrid="0" snapToObjects="1">
      <p:cViewPr varScale="1">
        <p:scale>
          <a:sx n="68" d="100"/>
          <a:sy n="68" d="100"/>
        </p:scale>
        <p:origin x="1974" y="54"/>
      </p:cViewPr>
      <p:guideLst>
        <p:guide orient="horz" pos="2880"/>
        <p:guide pos="2160"/>
        <p:guide orient="horz" pos="2882"/>
        <p:guide pos="2002"/>
        <p:guide pos="2365"/>
        <p:guide pos="1791"/>
        <p:guide orient="horz" pos="5157"/>
        <p:guide orient="horz" pos="1855"/>
        <p:guide pos="3110"/>
        <p:guide pos="3809"/>
        <p:guide pos="4189"/>
        <p:guide pos="1835"/>
        <p:guide orient="horz" pos="2694"/>
        <p:guide pos="2006"/>
        <p:guide pos="152"/>
        <p:guide pos="2210"/>
        <p:guide pos="2900"/>
        <p:guide pos="3062"/>
        <p:guide pos="1247"/>
        <p:guide orient="horz" pos="2877"/>
        <p:guide orient="horz" pos="1386"/>
        <p:guide pos="1844"/>
        <p:guide pos="1962"/>
        <p:guide pos="3801"/>
        <p:guide pos="2777"/>
        <p:guide pos="3741"/>
        <p:guide pos="1902"/>
        <p:guide pos="185"/>
        <p:guide pos="2328"/>
        <p:guide pos="4230"/>
        <p:guide pos="1007"/>
        <p:guide orient="horz" pos="499"/>
        <p:guide orient="horz" pos="3876"/>
        <p:guide orient="horz" pos="1498"/>
        <p:guide pos="2136"/>
        <p:guide pos="1252"/>
        <p:guide pos="2007"/>
        <p:guide pos="2945"/>
        <p:guide pos="1127"/>
        <p:guide pos="2001"/>
        <p:guide pos="3000"/>
        <p:guide pos="3711"/>
        <p:guide pos="2867"/>
        <p:guide pos="364"/>
        <p:guide orient="horz" pos="2544"/>
        <p:guide orient="horz" pos="143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80" d="100"/>
        <a:sy n="180" d="100"/>
      </p:scale>
      <p:origin x="0" y="0"/>
    </p:cViewPr>
  </p:sorterViewPr>
  <p:notesViewPr>
    <p:cSldViewPr snapToGrid="0" snapToObjects="1">
      <p:cViewPr varScale="1">
        <p:scale>
          <a:sx n="82" d="100"/>
          <a:sy n="82" d="100"/>
        </p:scale>
        <p:origin x="-3979" y="-91"/>
      </p:cViewPr>
      <p:guideLst>
        <p:guide orient="horz" pos="3234"/>
        <p:guide pos="2244"/>
        <p:guide orient="horz" pos="3254"/>
        <p:guide pos="2265"/>
        <p:guide orient="horz" pos="3137"/>
        <p:guide orient="horz" pos="3156"/>
        <p:guide pos="2149"/>
        <p:guide pos="216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H:\&#9733;in%20vitro%20DC&#12539;Macrophage&#23455;&#39443;\DC&#12539;BMM(2&#22238;&#30446;)&#23455;&#39443;Sample&#12398;&#65361;PCR\20200106%20qPCR%20Macrophage%20result\20200106%20qPCR%20Result%20kawahara%20&#916;lpr%20Mq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2700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ysClr val="window" lastClr="FFFFFF"/>
              </a:solidFill>
              <a:ln w="1270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7F7-4E0B-B1BA-F1D34994BDED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 w="1270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7F7-4E0B-B1BA-F1D34994BDED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 w="1270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7F7-4E0B-B1BA-F1D34994BDED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 w="1270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7F7-4E0B-B1BA-F1D34994BDED}"/>
              </c:ext>
            </c:extLst>
          </c:dPt>
          <c:dPt>
            <c:idx val="4"/>
            <c:invertIfNegative val="0"/>
            <c:bubble3D val="0"/>
            <c:spPr>
              <a:solidFill>
                <a:srgbClr val="FFFF00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7F7-4E0B-B1BA-F1D34994BDED}"/>
              </c:ext>
            </c:extLst>
          </c:dPt>
          <c:dPt>
            <c:idx val="5"/>
            <c:invertIfNegative val="0"/>
            <c:bubble3D val="0"/>
            <c:spPr>
              <a:solidFill>
                <a:srgbClr val="FFFF00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7F7-4E0B-B1BA-F1D34994BDED}"/>
              </c:ext>
            </c:extLst>
          </c:dPt>
          <c:dPt>
            <c:idx val="6"/>
            <c:invertIfNegative val="0"/>
            <c:bubble3D val="0"/>
            <c:spPr>
              <a:solidFill>
                <a:srgbClr val="FFC000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37F7-4E0B-B1BA-F1D34994BDED}"/>
              </c:ext>
            </c:extLst>
          </c:dPt>
          <c:dPt>
            <c:idx val="7"/>
            <c:invertIfNegative val="0"/>
            <c:bubble3D val="0"/>
            <c:spPr>
              <a:solidFill>
                <a:srgbClr val="FFC000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37F7-4E0B-B1BA-F1D34994BDED}"/>
              </c:ext>
            </c:extLst>
          </c:dPt>
          <c:dPt>
            <c:idx val="8"/>
            <c:invertIfNegative val="0"/>
            <c:bubble3D val="0"/>
            <c:spPr>
              <a:solidFill>
                <a:srgbClr val="92D050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37F7-4E0B-B1BA-F1D34994BDED}"/>
              </c:ext>
            </c:extLst>
          </c:dPt>
          <c:dPt>
            <c:idx val="9"/>
            <c:invertIfNegative val="0"/>
            <c:bubble3D val="0"/>
            <c:spPr>
              <a:solidFill>
                <a:srgbClr val="92D050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37F7-4E0B-B1BA-F1D34994BDED}"/>
              </c:ext>
            </c:extLst>
          </c:dPt>
          <c:dPt>
            <c:idx val="10"/>
            <c:invertIfNegative val="0"/>
            <c:bubble3D val="0"/>
            <c:spPr>
              <a:solidFill>
                <a:srgbClr val="00B0F0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37F7-4E0B-B1BA-F1D34994BDED}"/>
              </c:ext>
            </c:extLst>
          </c:dPt>
          <c:dPt>
            <c:idx val="11"/>
            <c:invertIfNegative val="0"/>
            <c:bubble3D val="0"/>
            <c:spPr>
              <a:solidFill>
                <a:srgbClr val="00B0F0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37F7-4E0B-B1BA-F1D34994BDED}"/>
              </c:ext>
            </c:extLst>
          </c:dPt>
          <c:dPt>
            <c:idx val="12"/>
            <c:invertIfNegative val="0"/>
            <c:bubble3D val="0"/>
            <c:spPr>
              <a:solidFill>
                <a:srgbClr val="00B0F0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37F7-4E0B-B1BA-F1D34994BDED}"/>
              </c:ext>
            </c:extLst>
          </c:dPt>
          <c:dPt>
            <c:idx val="13"/>
            <c:invertIfNegative val="0"/>
            <c:bubble3D val="0"/>
            <c:spPr>
              <a:solidFill>
                <a:srgbClr val="00B0F0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37F7-4E0B-B1BA-F1D34994BDED}"/>
              </c:ext>
            </c:extLst>
          </c:dPt>
          <c:dPt>
            <c:idx val="14"/>
            <c:invertIfNegative val="0"/>
            <c:bubble3D val="0"/>
            <c:spPr>
              <a:solidFill>
                <a:srgbClr val="00B0F0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37F7-4E0B-B1BA-F1D34994BDED}"/>
              </c:ext>
            </c:extLst>
          </c:dPt>
          <c:dPt>
            <c:idx val="15"/>
            <c:invertIfNegative val="0"/>
            <c:bubble3D val="0"/>
            <c:spPr>
              <a:solidFill>
                <a:srgbClr val="00B0F0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37F7-4E0B-B1BA-F1D34994BDED}"/>
              </c:ext>
            </c:extLst>
          </c:dPt>
          <c:dPt>
            <c:idx val="16"/>
            <c:invertIfNegative val="0"/>
            <c:bubble3D val="0"/>
            <c:spPr>
              <a:solidFill>
                <a:srgbClr val="00B0F0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37F7-4E0B-B1BA-F1D34994BDED}"/>
              </c:ext>
            </c:extLst>
          </c:dPt>
          <c:dPt>
            <c:idx val="17"/>
            <c:invertIfNegative val="0"/>
            <c:bubble3D val="0"/>
            <c:spPr>
              <a:solidFill>
                <a:srgbClr val="00B0F0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37F7-4E0B-B1BA-F1D34994BDED}"/>
              </c:ext>
            </c:extLst>
          </c:dPt>
          <c:dPt>
            <c:idx val="18"/>
            <c:invertIfNegative val="0"/>
            <c:bubble3D val="0"/>
            <c:spPr>
              <a:solidFill>
                <a:srgbClr val="00B0F0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37F7-4E0B-B1BA-F1D34994BDED}"/>
              </c:ext>
            </c:extLst>
          </c:dPt>
          <c:dPt>
            <c:idx val="19"/>
            <c:invertIfNegative val="0"/>
            <c:bubble3D val="0"/>
            <c:spPr>
              <a:solidFill>
                <a:srgbClr val="00B0F0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37F7-4E0B-B1BA-F1D34994BDED}"/>
              </c:ext>
            </c:extLst>
          </c:dPt>
          <c:dPt>
            <c:idx val="20"/>
            <c:invertIfNegative val="0"/>
            <c:bubble3D val="0"/>
            <c:spPr>
              <a:solidFill>
                <a:srgbClr val="FFFF00"/>
              </a:solidFill>
              <a:ln w="12700">
                <a:solidFill>
                  <a:srgbClr val="0070C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9-37F7-4E0B-B1BA-F1D34994BDED}"/>
              </c:ext>
            </c:extLst>
          </c:dPt>
          <c:dPt>
            <c:idx val="21"/>
            <c:invertIfNegative val="0"/>
            <c:bubble3D val="0"/>
            <c:spPr>
              <a:solidFill>
                <a:srgbClr val="FFFF00"/>
              </a:solidFill>
              <a:ln w="12700">
                <a:solidFill>
                  <a:srgbClr val="0070C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B-37F7-4E0B-B1BA-F1D34994BDED}"/>
              </c:ext>
            </c:extLst>
          </c:dPt>
          <c:dPt>
            <c:idx val="22"/>
            <c:invertIfNegative val="0"/>
            <c:bubble3D val="0"/>
            <c:spPr>
              <a:solidFill>
                <a:srgbClr val="FFFF00"/>
              </a:solidFill>
              <a:ln w="12700">
                <a:solidFill>
                  <a:srgbClr val="0070C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D-37F7-4E0B-B1BA-F1D34994BDED}"/>
              </c:ext>
            </c:extLst>
          </c:dPt>
          <c:dPt>
            <c:idx val="23"/>
            <c:invertIfNegative val="0"/>
            <c:bubble3D val="0"/>
            <c:spPr>
              <a:solidFill>
                <a:srgbClr val="FFFF00"/>
              </a:solidFill>
              <a:ln w="12700">
                <a:solidFill>
                  <a:srgbClr val="0070C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F-37F7-4E0B-B1BA-F1D34994BDED}"/>
              </c:ext>
            </c:extLst>
          </c:dPt>
          <c:dPt>
            <c:idx val="24"/>
            <c:invertIfNegative val="0"/>
            <c:bubble3D val="0"/>
            <c:spPr>
              <a:solidFill>
                <a:srgbClr val="FFFF00"/>
              </a:solidFill>
              <a:ln w="12700">
                <a:solidFill>
                  <a:srgbClr val="0070C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1-37F7-4E0B-B1BA-F1D34994BDED}"/>
              </c:ext>
            </c:extLst>
          </c:dPt>
          <c:dPt>
            <c:idx val="25"/>
            <c:invertIfNegative val="0"/>
            <c:bubble3D val="0"/>
            <c:spPr>
              <a:solidFill>
                <a:srgbClr val="FFFF00"/>
              </a:solidFill>
              <a:ln w="12700">
                <a:solidFill>
                  <a:srgbClr val="0070C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3-37F7-4E0B-B1BA-F1D34994BDED}"/>
              </c:ext>
            </c:extLst>
          </c:dPt>
          <c:dPt>
            <c:idx val="26"/>
            <c:invertIfNegative val="0"/>
            <c:bubble3D val="0"/>
            <c:spPr>
              <a:solidFill>
                <a:srgbClr val="FFFF00"/>
              </a:solidFill>
              <a:ln w="12700">
                <a:solidFill>
                  <a:srgbClr val="0070C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5-37F7-4E0B-B1BA-F1D34994BDED}"/>
              </c:ext>
            </c:extLst>
          </c:dPt>
          <c:dPt>
            <c:idx val="27"/>
            <c:invertIfNegative val="0"/>
            <c:bubble3D val="0"/>
            <c:spPr>
              <a:solidFill>
                <a:srgbClr val="FFFF00"/>
              </a:solidFill>
              <a:ln w="12700">
                <a:solidFill>
                  <a:srgbClr val="0070C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7-37F7-4E0B-B1BA-F1D34994BDED}"/>
              </c:ext>
            </c:extLst>
          </c:dPt>
          <c:dPt>
            <c:idx val="28"/>
            <c:invertIfNegative val="0"/>
            <c:bubble3D val="0"/>
            <c:spPr>
              <a:solidFill>
                <a:srgbClr val="FFFF00"/>
              </a:solidFill>
              <a:ln w="12700">
                <a:solidFill>
                  <a:srgbClr val="0070C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9-37F7-4E0B-B1BA-F1D34994BDED}"/>
              </c:ext>
            </c:extLst>
          </c:dPt>
          <c:dPt>
            <c:idx val="29"/>
            <c:invertIfNegative val="0"/>
            <c:bubble3D val="0"/>
            <c:spPr>
              <a:solidFill>
                <a:srgbClr val="FFFF00"/>
              </a:solidFill>
              <a:ln w="12700">
                <a:solidFill>
                  <a:srgbClr val="0070C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B-37F7-4E0B-B1BA-F1D34994BDED}"/>
              </c:ext>
            </c:extLst>
          </c:dPt>
          <c:dPt>
            <c:idx val="30"/>
            <c:invertIfNegative val="0"/>
            <c:bubble3D val="0"/>
            <c:spPr>
              <a:solidFill>
                <a:srgbClr val="FFC000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D-37F7-4E0B-B1BA-F1D34994BDED}"/>
              </c:ext>
            </c:extLst>
          </c:dPt>
          <c:dPt>
            <c:idx val="31"/>
            <c:invertIfNegative val="0"/>
            <c:bubble3D val="0"/>
            <c:spPr>
              <a:solidFill>
                <a:srgbClr val="FFC000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F-37F7-4E0B-B1BA-F1D34994BDED}"/>
              </c:ext>
            </c:extLst>
          </c:dPt>
          <c:dPt>
            <c:idx val="32"/>
            <c:invertIfNegative val="0"/>
            <c:bubble3D val="0"/>
            <c:spPr>
              <a:solidFill>
                <a:srgbClr val="FFC000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1-37F7-4E0B-B1BA-F1D34994BDED}"/>
              </c:ext>
            </c:extLst>
          </c:dPt>
          <c:dPt>
            <c:idx val="33"/>
            <c:invertIfNegative val="0"/>
            <c:bubble3D val="0"/>
            <c:spPr>
              <a:solidFill>
                <a:srgbClr val="FFC000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3-37F7-4E0B-B1BA-F1D34994BDED}"/>
              </c:ext>
            </c:extLst>
          </c:dPt>
          <c:dPt>
            <c:idx val="34"/>
            <c:invertIfNegative val="0"/>
            <c:bubble3D val="0"/>
            <c:spPr>
              <a:solidFill>
                <a:srgbClr val="FFC000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5-37F7-4E0B-B1BA-F1D34994BDED}"/>
              </c:ext>
            </c:extLst>
          </c:dPt>
          <c:dPt>
            <c:idx val="35"/>
            <c:invertIfNegative val="0"/>
            <c:bubble3D val="0"/>
            <c:spPr>
              <a:solidFill>
                <a:srgbClr val="FFC000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7-37F7-4E0B-B1BA-F1D34994BDED}"/>
              </c:ext>
            </c:extLst>
          </c:dPt>
          <c:dPt>
            <c:idx val="36"/>
            <c:invertIfNegative val="0"/>
            <c:bubble3D val="0"/>
            <c:spPr>
              <a:solidFill>
                <a:srgbClr val="FFC000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9-37F7-4E0B-B1BA-F1D34994BDED}"/>
              </c:ext>
            </c:extLst>
          </c:dPt>
          <c:dPt>
            <c:idx val="37"/>
            <c:invertIfNegative val="0"/>
            <c:bubble3D val="0"/>
            <c:spPr>
              <a:solidFill>
                <a:srgbClr val="FFC000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B-37F7-4E0B-B1BA-F1D34994BDED}"/>
              </c:ext>
            </c:extLst>
          </c:dPt>
          <c:dPt>
            <c:idx val="38"/>
            <c:invertIfNegative val="0"/>
            <c:bubble3D val="0"/>
            <c:spPr>
              <a:solidFill>
                <a:srgbClr val="FFC000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D-37F7-4E0B-B1BA-F1D34994BDED}"/>
              </c:ext>
            </c:extLst>
          </c:dPt>
          <c:dPt>
            <c:idx val="39"/>
            <c:invertIfNegative val="0"/>
            <c:bubble3D val="0"/>
            <c:spPr>
              <a:solidFill>
                <a:srgbClr val="FFC000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F-37F7-4E0B-B1BA-F1D34994BDED}"/>
              </c:ext>
            </c:extLst>
          </c:dPt>
          <c:errBars>
            <c:errBarType val="plus"/>
            <c:errValType val="cust"/>
            <c:noEndCap val="0"/>
            <c:plus>
              <c:numRef>
                <c:f>'☆CD86 無刺激 (2)'!$C$37:$F$37</c:f>
                <c:numCache>
                  <c:formatCode>General</c:formatCode>
                  <c:ptCount val="4"/>
                  <c:pt idx="0">
                    <c:v>0.38303998488974877</c:v>
                  </c:pt>
                  <c:pt idx="1">
                    <c:v>0.19081349399256542</c:v>
                  </c:pt>
                  <c:pt idx="2">
                    <c:v>0.11191128158056252</c:v>
                  </c:pt>
                  <c:pt idx="3">
                    <c:v>6.8617086227679147E-2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'☆CD86 無刺激 (2)'!$C$2:$F$2</c:f>
              <c:strCache>
                <c:ptCount val="4"/>
                <c:pt idx="0">
                  <c:v>WT (-)①</c:v>
                </c:pt>
                <c:pt idx="1">
                  <c:v>Δ (-)①</c:v>
                </c:pt>
                <c:pt idx="2">
                  <c:v>lpr (-)①</c:v>
                </c:pt>
                <c:pt idx="3">
                  <c:v>Δlpr (-)①</c:v>
                </c:pt>
              </c:strCache>
            </c:strRef>
          </c:cat>
          <c:val>
            <c:numRef>
              <c:f>'☆CD86 無刺激 (2)'!$C$30:$F$30</c:f>
              <c:numCache>
                <c:formatCode>0.00</c:formatCode>
                <c:ptCount val="4"/>
                <c:pt idx="0">
                  <c:v>1</c:v>
                </c:pt>
                <c:pt idx="1">
                  <c:v>1.6608921434556023</c:v>
                </c:pt>
                <c:pt idx="2">
                  <c:v>1.3501880028939734</c:v>
                </c:pt>
                <c:pt idx="3">
                  <c:v>1.5302801123396141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4A-44B0-95D1-B3BE063948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7"/>
        <c:overlap val="-27"/>
        <c:axId val="365648896"/>
        <c:axId val="365658880"/>
      </c:barChart>
      <c:catAx>
        <c:axId val="365648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 w="12700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65658880"/>
        <c:crosses val="autoZero"/>
        <c:auto val="1"/>
        <c:lblAlgn val="ctr"/>
        <c:lblOffset val="100"/>
        <c:noMultiLvlLbl val="0"/>
      </c:catAx>
      <c:valAx>
        <c:axId val="365658880"/>
        <c:scaling>
          <c:orientation val="minMax"/>
          <c:max val="2"/>
        </c:scaling>
        <c:delete val="0"/>
        <c:axPos val="l"/>
        <c:numFmt formatCode="0.00" sourceLinked="1"/>
        <c:majorTickMark val="out"/>
        <c:minorTickMark val="none"/>
        <c:tickLblPos val="none"/>
        <c:spPr>
          <a:noFill/>
          <a:ln w="12700"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pPr>
            <a:endParaRPr lang="ja-JP"/>
          </a:p>
        </c:txPr>
        <c:crossAx val="365648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ysClr val="window" lastClr="FFFFFF"/>
            </a:solidFill>
            <a:ln w="9525">
              <a:solidFill>
                <a:schemeClr val="accent3">
                  <a:lumMod val="40000"/>
                  <a:lumOff val="60000"/>
                </a:scheme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ysClr val="window" lastClr="FFFFFF"/>
              </a:solidFill>
              <a:ln w="952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FF1-49D0-B08D-280685E144A6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 w="952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FF1-49D0-B08D-280685E144A6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 w="952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FF1-49D0-B08D-280685E144A6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 w="952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FF1-49D0-B08D-280685E144A6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2FF1-49D0-B08D-280685E144A6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2FF1-49D0-B08D-280685E144A6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D-2FF1-49D0-B08D-280685E144A6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F-2FF1-49D0-B08D-280685E144A6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1-2FF1-49D0-B08D-280685E144A6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3-2FF1-49D0-B08D-280685E144A6}"/>
              </c:ext>
            </c:extLst>
          </c:dPt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5-2FF1-49D0-B08D-280685E144A6}"/>
              </c:ext>
            </c:extLst>
          </c:dPt>
          <c:dPt>
            <c:idx val="1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7-2FF1-49D0-B08D-280685E144A6}"/>
              </c:ext>
            </c:extLst>
          </c:dPt>
          <c:dPt>
            <c:idx val="1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9-2FF1-49D0-B08D-280685E144A6}"/>
              </c:ext>
            </c:extLst>
          </c:dPt>
          <c:dPt>
            <c:idx val="1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B-2FF1-49D0-B08D-280685E144A6}"/>
              </c:ext>
            </c:extLst>
          </c:dPt>
          <c:dPt>
            <c:idx val="1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D-2FF1-49D0-B08D-280685E144A6}"/>
              </c:ext>
            </c:extLst>
          </c:dPt>
          <c:dPt>
            <c:idx val="1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F-2FF1-49D0-B08D-280685E144A6}"/>
              </c:ext>
            </c:extLst>
          </c:dPt>
          <c:dPt>
            <c:idx val="1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21-2FF1-49D0-B08D-280685E144A6}"/>
              </c:ext>
            </c:extLst>
          </c:dPt>
          <c:dPt>
            <c:idx val="1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23-2FF1-49D0-B08D-280685E144A6}"/>
              </c:ext>
            </c:extLst>
          </c:dPt>
          <c:dPt>
            <c:idx val="1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25-2FF1-49D0-B08D-280685E144A6}"/>
              </c:ext>
            </c:extLst>
          </c:dPt>
          <c:dPt>
            <c:idx val="1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27-2FF1-49D0-B08D-280685E144A6}"/>
              </c:ext>
            </c:extLst>
          </c:dPt>
          <c:dPt>
            <c:idx val="20"/>
            <c:invertIfNegative val="0"/>
            <c:bubble3D val="0"/>
            <c:spPr>
              <a:solidFill>
                <a:sysClr val="window" lastClr="FFFFFF"/>
              </a:solidFill>
              <a:ln w="9525">
                <a:solidFill>
                  <a:srgbClr val="0070C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9-2FF1-49D0-B08D-280685E144A6}"/>
              </c:ext>
            </c:extLst>
          </c:dPt>
          <c:dPt>
            <c:idx val="21"/>
            <c:invertIfNegative val="0"/>
            <c:bubble3D val="0"/>
            <c:spPr>
              <a:solidFill>
                <a:sysClr val="window" lastClr="FFFFFF"/>
              </a:solidFill>
              <a:ln w="9525">
                <a:solidFill>
                  <a:srgbClr val="0070C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B-2FF1-49D0-B08D-280685E144A6}"/>
              </c:ext>
            </c:extLst>
          </c:dPt>
          <c:dPt>
            <c:idx val="22"/>
            <c:invertIfNegative val="0"/>
            <c:bubble3D val="0"/>
            <c:spPr>
              <a:solidFill>
                <a:sysClr val="window" lastClr="FFFFFF"/>
              </a:solidFill>
              <a:ln w="9525">
                <a:solidFill>
                  <a:srgbClr val="0070C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D-2FF1-49D0-B08D-280685E144A6}"/>
              </c:ext>
            </c:extLst>
          </c:dPt>
          <c:dPt>
            <c:idx val="23"/>
            <c:invertIfNegative val="0"/>
            <c:bubble3D val="0"/>
            <c:spPr>
              <a:solidFill>
                <a:sysClr val="window" lastClr="FFFFFF"/>
              </a:solidFill>
              <a:ln w="9525">
                <a:solidFill>
                  <a:srgbClr val="0070C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F-2FF1-49D0-B08D-280685E144A6}"/>
              </c:ext>
            </c:extLst>
          </c:dPt>
          <c:dPt>
            <c:idx val="24"/>
            <c:invertIfNegative val="0"/>
            <c:bubble3D val="0"/>
            <c:spPr>
              <a:solidFill>
                <a:sysClr val="window" lastClr="FFFFFF"/>
              </a:solidFill>
              <a:ln w="9525">
                <a:solidFill>
                  <a:srgbClr val="0070C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1-2FF1-49D0-B08D-280685E144A6}"/>
              </c:ext>
            </c:extLst>
          </c:dPt>
          <c:dPt>
            <c:idx val="25"/>
            <c:invertIfNegative val="0"/>
            <c:bubble3D val="0"/>
            <c:spPr>
              <a:solidFill>
                <a:sysClr val="window" lastClr="FFFFFF"/>
              </a:solidFill>
              <a:ln w="9525">
                <a:solidFill>
                  <a:srgbClr val="0070C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3-2FF1-49D0-B08D-280685E144A6}"/>
              </c:ext>
            </c:extLst>
          </c:dPt>
          <c:dPt>
            <c:idx val="26"/>
            <c:invertIfNegative val="0"/>
            <c:bubble3D val="0"/>
            <c:spPr>
              <a:solidFill>
                <a:sysClr val="window" lastClr="FFFFFF"/>
              </a:solidFill>
              <a:ln w="9525">
                <a:solidFill>
                  <a:srgbClr val="0070C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5-2FF1-49D0-B08D-280685E144A6}"/>
              </c:ext>
            </c:extLst>
          </c:dPt>
          <c:dPt>
            <c:idx val="27"/>
            <c:invertIfNegative val="0"/>
            <c:bubble3D val="0"/>
            <c:spPr>
              <a:solidFill>
                <a:sysClr val="window" lastClr="FFFFFF"/>
              </a:solidFill>
              <a:ln w="9525">
                <a:solidFill>
                  <a:srgbClr val="0070C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7-2FF1-49D0-B08D-280685E144A6}"/>
              </c:ext>
            </c:extLst>
          </c:dPt>
          <c:dPt>
            <c:idx val="28"/>
            <c:invertIfNegative val="0"/>
            <c:bubble3D val="0"/>
            <c:spPr>
              <a:solidFill>
                <a:sysClr val="window" lastClr="FFFFFF"/>
              </a:solidFill>
              <a:ln w="9525">
                <a:solidFill>
                  <a:srgbClr val="0070C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9-2FF1-49D0-B08D-280685E144A6}"/>
              </c:ext>
            </c:extLst>
          </c:dPt>
          <c:dPt>
            <c:idx val="29"/>
            <c:invertIfNegative val="0"/>
            <c:bubble3D val="0"/>
            <c:spPr>
              <a:solidFill>
                <a:sysClr val="window" lastClr="FFFFFF"/>
              </a:solidFill>
              <a:ln w="9525">
                <a:solidFill>
                  <a:srgbClr val="0070C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B-2FF1-49D0-B08D-280685E144A6}"/>
              </c:ext>
            </c:extLst>
          </c:dPt>
          <c:dPt>
            <c:idx val="3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3D-2FF1-49D0-B08D-280685E144A6}"/>
              </c:ext>
            </c:extLst>
          </c:dPt>
          <c:dPt>
            <c:idx val="3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3F-2FF1-49D0-B08D-280685E144A6}"/>
              </c:ext>
            </c:extLst>
          </c:dPt>
          <c:dPt>
            <c:idx val="3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41-2FF1-49D0-B08D-280685E144A6}"/>
              </c:ext>
            </c:extLst>
          </c:dPt>
          <c:dPt>
            <c:idx val="3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43-2FF1-49D0-B08D-280685E144A6}"/>
              </c:ext>
            </c:extLst>
          </c:dPt>
          <c:dPt>
            <c:idx val="3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45-2FF1-49D0-B08D-280685E144A6}"/>
              </c:ext>
            </c:extLst>
          </c:dPt>
          <c:dPt>
            <c:idx val="3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47-2FF1-49D0-B08D-280685E144A6}"/>
              </c:ext>
            </c:extLst>
          </c:dPt>
          <c:dPt>
            <c:idx val="3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49-2FF1-49D0-B08D-280685E144A6}"/>
              </c:ext>
            </c:extLst>
          </c:dPt>
          <c:dPt>
            <c:idx val="3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4B-2FF1-49D0-B08D-280685E144A6}"/>
              </c:ext>
            </c:extLst>
          </c:dPt>
          <c:dPt>
            <c:idx val="3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4D-2FF1-49D0-B08D-280685E144A6}"/>
              </c:ext>
            </c:extLst>
          </c:dPt>
          <c:dPt>
            <c:idx val="3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4F-2FF1-49D0-B08D-280685E144A6}"/>
              </c:ext>
            </c:extLst>
          </c:dPt>
          <c:errBars>
            <c:errBarType val="plus"/>
            <c:errValType val="cust"/>
            <c:noEndCap val="0"/>
            <c:plus>
              <c:numRef>
                <c:f>'☆CD80 無刺激'!$C$37:$F$37</c:f>
                <c:numCache>
                  <c:formatCode>General</c:formatCode>
                  <c:ptCount val="4"/>
                  <c:pt idx="0">
                    <c:v>0.36325698665790607</c:v>
                  </c:pt>
                  <c:pt idx="1">
                    <c:v>0.1266213970265474</c:v>
                  </c:pt>
                  <c:pt idx="2">
                    <c:v>1.0190857075978874</c:v>
                  </c:pt>
                  <c:pt idx="3">
                    <c:v>7.0757166456923537E-2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'☆CD80 無刺激'!$C$2:$F$2</c:f>
              <c:strCache>
                <c:ptCount val="4"/>
                <c:pt idx="0">
                  <c:v>WT (-)①</c:v>
                </c:pt>
                <c:pt idx="1">
                  <c:v>Δ (-)①</c:v>
                </c:pt>
                <c:pt idx="2">
                  <c:v>lpr (-)①</c:v>
                </c:pt>
                <c:pt idx="3">
                  <c:v>Δlpr (-)①</c:v>
                </c:pt>
              </c:strCache>
            </c:strRef>
          </c:cat>
          <c:val>
            <c:numRef>
              <c:f>'☆CD80 無刺激'!$C$30:$F$30</c:f>
              <c:numCache>
                <c:formatCode>0.00</c:formatCode>
                <c:ptCount val="4"/>
                <c:pt idx="0">
                  <c:v>1</c:v>
                </c:pt>
                <c:pt idx="1">
                  <c:v>0.88249860857208928</c:v>
                </c:pt>
                <c:pt idx="2">
                  <c:v>0.88941186586348364</c:v>
                </c:pt>
                <c:pt idx="3">
                  <c:v>1.1231622091377009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C2-484A-87A6-23E31D4DEC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7"/>
        <c:overlap val="-27"/>
        <c:axId val="366258432"/>
        <c:axId val="366260224"/>
      </c:barChart>
      <c:catAx>
        <c:axId val="366258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solidFill>
            <a:schemeClr val="tx1"/>
          </a:solidFill>
          <a:ln w="12700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66260224"/>
        <c:crosses val="autoZero"/>
        <c:auto val="1"/>
        <c:lblAlgn val="ctr"/>
        <c:lblOffset val="100"/>
        <c:noMultiLvlLbl val="0"/>
      </c:catAx>
      <c:valAx>
        <c:axId val="366260224"/>
        <c:scaling>
          <c:orientation val="minMax"/>
          <c:max val="2"/>
        </c:scaling>
        <c:delete val="0"/>
        <c:axPos val="l"/>
        <c:numFmt formatCode="0.00" sourceLinked="1"/>
        <c:majorTickMark val="out"/>
        <c:minorTickMark val="none"/>
        <c:tickLblPos val="none"/>
        <c:spPr>
          <a:noFill/>
          <a:ln w="12700"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ysClr val="windowText" lastClr="000000"/>
                </a:solidFill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pPr>
            <a:endParaRPr lang="ja-JP"/>
          </a:p>
        </c:txPr>
        <c:crossAx val="366258432"/>
        <c:crosses val="autoZero"/>
        <c:crossBetween val="between"/>
      </c:valAx>
      <c:spPr>
        <a:ln w="3175"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2086570472955745E-2"/>
          <c:y val="3.6086737095672901E-2"/>
          <c:w val="0.93718209484983062"/>
          <c:h val="0.82185496104325539"/>
        </c:manualLayout>
      </c:layout>
      <c:barChart>
        <c:barDir val="col"/>
        <c:grouping val="clustered"/>
        <c:varyColors val="0"/>
        <c:ser>
          <c:idx val="0"/>
          <c:order val="0"/>
          <c:spPr>
            <a:ln w="12700">
              <a:solidFill>
                <a:sysClr val="windowText" lastClr="000000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31A5-4D06-9C53-37C3FE7E105C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31A5-4D06-9C53-37C3FE7E105C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31A5-4D06-9C53-37C3FE7E105C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31A5-4D06-9C53-37C3FE7E105C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/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31A5-4D06-9C53-37C3FE7E105C}"/>
              </c:ext>
            </c:extLst>
          </c:dPt>
          <c:dPt>
            <c:idx val="6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31A5-4D06-9C53-37C3FE7E105C}"/>
              </c:ext>
            </c:extLst>
          </c:dPt>
          <c:dPt>
            <c:idx val="7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D-31A5-4D06-9C53-37C3FE7E105C}"/>
              </c:ext>
            </c:extLst>
          </c:dPt>
          <c:dPt>
            <c:idx val="8"/>
            <c:invertIfNegative val="0"/>
            <c:bubble3D val="0"/>
            <c:spPr>
              <a:solidFill>
                <a:schemeClr val="tx1"/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F-31A5-4D06-9C53-37C3FE7E105C}"/>
              </c:ext>
            </c:extLst>
          </c:dPt>
          <c:dPt>
            <c:idx val="10"/>
            <c:invertIfNegative val="0"/>
            <c:bubble3D val="0"/>
            <c:spPr>
              <a:solidFill>
                <a:schemeClr val="bg1"/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1-31A5-4D06-9C53-37C3FE7E105C}"/>
              </c:ext>
            </c:extLst>
          </c:dPt>
          <c:dPt>
            <c:idx val="11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3-31A5-4D06-9C53-37C3FE7E105C}"/>
              </c:ext>
            </c:extLst>
          </c:dPt>
          <c:dPt>
            <c:idx val="12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5-31A5-4D06-9C53-37C3FE7E105C}"/>
              </c:ext>
            </c:extLst>
          </c:dPt>
          <c:dPt>
            <c:idx val="13"/>
            <c:invertIfNegative val="0"/>
            <c:bubble3D val="0"/>
            <c:spPr>
              <a:solidFill>
                <a:schemeClr val="tx1"/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7-31A5-4D06-9C53-37C3FE7E105C}"/>
              </c:ext>
            </c:extLst>
          </c:dPt>
          <c:dPt>
            <c:idx val="15"/>
            <c:invertIfNegative val="0"/>
            <c:bubble3D val="0"/>
            <c:spPr>
              <a:solidFill>
                <a:schemeClr val="bg1"/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9-31A5-4D06-9C53-37C3FE7E105C}"/>
              </c:ext>
            </c:extLst>
          </c:dPt>
          <c:dPt>
            <c:idx val="16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B-31A5-4D06-9C53-37C3FE7E105C}"/>
              </c:ext>
            </c:extLst>
          </c:dPt>
          <c:dPt>
            <c:idx val="17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D-31A5-4D06-9C53-37C3FE7E105C}"/>
              </c:ext>
            </c:extLst>
          </c:dPt>
          <c:dPt>
            <c:idx val="18"/>
            <c:invertIfNegative val="0"/>
            <c:bubble3D val="0"/>
            <c:spPr>
              <a:solidFill>
                <a:schemeClr val="tx1"/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F-31A5-4D06-9C53-37C3FE7E105C}"/>
              </c:ext>
            </c:extLst>
          </c:dPt>
          <c:dPt>
            <c:idx val="20"/>
            <c:invertIfNegative val="0"/>
            <c:bubble3D val="0"/>
            <c:spPr>
              <a:solidFill>
                <a:schemeClr val="bg1"/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21-31A5-4D06-9C53-37C3FE7E105C}"/>
              </c:ext>
            </c:extLst>
          </c:dPt>
          <c:dPt>
            <c:idx val="21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23-31A5-4D06-9C53-37C3FE7E105C}"/>
              </c:ext>
            </c:extLst>
          </c:dPt>
          <c:dPt>
            <c:idx val="22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25-31A5-4D06-9C53-37C3FE7E105C}"/>
              </c:ext>
            </c:extLst>
          </c:dPt>
          <c:dPt>
            <c:idx val="23"/>
            <c:invertIfNegative val="0"/>
            <c:bubble3D val="0"/>
            <c:spPr>
              <a:solidFill>
                <a:schemeClr val="tx1"/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27-31A5-4D06-9C53-37C3FE7E105C}"/>
              </c:ext>
            </c:extLst>
          </c:dPt>
          <c:dPt>
            <c:idx val="25"/>
            <c:invertIfNegative val="0"/>
            <c:bubble3D val="0"/>
            <c:spPr>
              <a:solidFill>
                <a:schemeClr val="bg1"/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29-31A5-4D06-9C53-37C3FE7E105C}"/>
              </c:ext>
            </c:extLst>
          </c:dPt>
          <c:dPt>
            <c:idx val="26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2B-31A5-4D06-9C53-37C3FE7E105C}"/>
              </c:ext>
            </c:extLst>
          </c:dPt>
          <c:dPt>
            <c:idx val="27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2D-31A5-4D06-9C53-37C3FE7E105C}"/>
              </c:ext>
            </c:extLst>
          </c:dPt>
          <c:dPt>
            <c:idx val="28"/>
            <c:invertIfNegative val="0"/>
            <c:bubble3D val="0"/>
            <c:spPr>
              <a:solidFill>
                <a:schemeClr val="tx1"/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2F-31A5-4D06-9C53-37C3FE7E105C}"/>
              </c:ext>
            </c:extLst>
          </c:dPt>
          <c:dPt>
            <c:idx val="30"/>
            <c:invertIfNegative val="0"/>
            <c:bubble3D val="0"/>
            <c:spPr>
              <a:solidFill>
                <a:schemeClr val="bg1"/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31-31A5-4D06-9C53-37C3FE7E105C}"/>
              </c:ext>
            </c:extLst>
          </c:dPt>
          <c:dPt>
            <c:idx val="31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33-31A5-4D06-9C53-37C3FE7E105C}"/>
              </c:ext>
            </c:extLst>
          </c:dPt>
          <c:dPt>
            <c:idx val="32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35-31A5-4D06-9C53-37C3FE7E105C}"/>
              </c:ext>
            </c:extLst>
          </c:dPt>
          <c:dPt>
            <c:idx val="33"/>
            <c:invertIfNegative val="0"/>
            <c:bubble3D val="0"/>
            <c:spPr>
              <a:solidFill>
                <a:schemeClr val="tx1"/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37-31A5-4D06-9C53-37C3FE7E105C}"/>
              </c:ext>
            </c:extLst>
          </c:dPt>
          <c:dPt>
            <c:idx val="35"/>
            <c:invertIfNegative val="0"/>
            <c:bubble3D val="0"/>
            <c:spPr>
              <a:solidFill>
                <a:schemeClr val="bg1"/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39-31A5-4D06-9C53-37C3FE7E105C}"/>
              </c:ext>
            </c:extLst>
          </c:dPt>
          <c:dPt>
            <c:idx val="36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3B-31A5-4D06-9C53-37C3FE7E105C}"/>
              </c:ext>
            </c:extLst>
          </c:dPt>
          <c:dPt>
            <c:idx val="37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3D-31A5-4D06-9C53-37C3FE7E105C}"/>
              </c:ext>
            </c:extLst>
          </c:dPt>
          <c:dPt>
            <c:idx val="38"/>
            <c:invertIfNegative val="0"/>
            <c:bubble3D val="0"/>
            <c:spPr>
              <a:solidFill>
                <a:schemeClr val="tx1"/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3F-31A5-4D06-9C53-37C3FE7E105C}"/>
              </c:ext>
            </c:extLst>
          </c:dPt>
          <c:dPt>
            <c:idx val="40"/>
            <c:invertIfNegative val="0"/>
            <c:bubble3D val="0"/>
            <c:spPr>
              <a:solidFill>
                <a:schemeClr val="bg1"/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41-31A5-4D06-9C53-37C3FE7E105C}"/>
              </c:ext>
            </c:extLst>
          </c:dPt>
          <c:dPt>
            <c:idx val="41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43-31A5-4D06-9C53-37C3FE7E105C}"/>
              </c:ext>
            </c:extLst>
          </c:dPt>
          <c:dPt>
            <c:idx val="42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45-31A5-4D06-9C53-37C3FE7E105C}"/>
              </c:ext>
            </c:extLst>
          </c:dPt>
          <c:dPt>
            <c:idx val="43"/>
            <c:invertIfNegative val="0"/>
            <c:bubble3D val="0"/>
            <c:spPr>
              <a:solidFill>
                <a:schemeClr val="tx1"/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47-31A5-4D06-9C53-37C3FE7E105C}"/>
              </c:ext>
            </c:extLst>
          </c:dPt>
          <c:errBars>
            <c:errBarType val="plus"/>
            <c:errValType val="cust"/>
            <c:noEndCap val="0"/>
            <c:plus>
              <c:numRef>
                <c:f>'☆TNF 無刺激 (3)'!$C$37:$AT$37</c:f>
                <c:numCache>
                  <c:formatCode>General</c:formatCode>
                  <c:ptCount val="44"/>
                  <c:pt idx="0">
                    <c:v>0.15761803494693694</c:v>
                  </c:pt>
                  <c:pt idx="1">
                    <c:v>0.12090391447634663</c:v>
                  </c:pt>
                  <c:pt idx="2">
                    <c:v>0.11803595328406424</c:v>
                  </c:pt>
                  <c:pt idx="3">
                    <c:v>5.879245667580868E-2</c:v>
                  </c:pt>
                  <c:pt idx="5">
                    <c:v>11.338328531162176</c:v>
                  </c:pt>
                  <c:pt idx="6">
                    <c:v>30.878408398217644</c:v>
                  </c:pt>
                  <c:pt idx="7">
                    <c:v>4.8257383880531961</c:v>
                  </c:pt>
                  <c:pt idx="8">
                    <c:v>7.2225678813903045</c:v>
                  </c:pt>
                  <c:pt idx="10">
                    <c:v>32.621659667897489</c:v>
                  </c:pt>
                  <c:pt idx="11">
                    <c:v>10.65410729165076</c:v>
                  </c:pt>
                  <c:pt idx="12">
                    <c:v>4.5155998328895635</c:v>
                  </c:pt>
                  <c:pt idx="13">
                    <c:v>24.884997105982421</c:v>
                  </c:pt>
                  <c:pt idx="15">
                    <c:v>0.2408949923910777</c:v>
                  </c:pt>
                  <c:pt idx="16">
                    <c:v>0.28426746823431492</c:v>
                  </c:pt>
                  <c:pt idx="17">
                    <c:v>0.20803210123786897</c:v>
                  </c:pt>
                  <c:pt idx="18">
                    <c:v>0.24369364858914544</c:v>
                  </c:pt>
                  <c:pt idx="20">
                    <c:v>2.8290063726908352</c:v>
                  </c:pt>
                  <c:pt idx="21">
                    <c:v>0.17847042738897567</c:v>
                  </c:pt>
                  <c:pt idx="22">
                    <c:v>1.2701096891796304</c:v>
                  </c:pt>
                  <c:pt idx="23">
                    <c:v>1.9522578217899342</c:v>
                  </c:pt>
                  <c:pt idx="25">
                    <c:v>0.96178124932661824</c:v>
                  </c:pt>
                  <c:pt idx="26">
                    <c:v>0.65326144040539535</c:v>
                  </c:pt>
                  <c:pt idx="27">
                    <c:v>1.1514068706908889</c:v>
                  </c:pt>
                  <c:pt idx="28">
                    <c:v>2.1719255030599571</c:v>
                  </c:pt>
                  <c:pt idx="30">
                    <c:v>6.888170236893945</c:v>
                  </c:pt>
                  <c:pt idx="31">
                    <c:v>3.009334612351811</c:v>
                  </c:pt>
                  <c:pt idx="32">
                    <c:v>1.3014089527388286</c:v>
                  </c:pt>
                  <c:pt idx="33">
                    <c:v>0.62493885822479456</c:v>
                  </c:pt>
                  <c:pt idx="35">
                    <c:v>0.77706731042027144</c:v>
                  </c:pt>
                  <c:pt idx="36">
                    <c:v>0.74842256462523871</c:v>
                  </c:pt>
                  <c:pt idx="37">
                    <c:v>0.75439070976548983</c:v>
                  </c:pt>
                  <c:pt idx="38">
                    <c:v>1.2897037235508719</c:v>
                  </c:pt>
                  <c:pt idx="40">
                    <c:v>2.6879277799662233</c:v>
                  </c:pt>
                  <c:pt idx="41">
                    <c:v>4.3060796834393003</c:v>
                  </c:pt>
                  <c:pt idx="42">
                    <c:v>1.5763860479060554</c:v>
                  </c:pt>
                  <c:pt idx="43">
                    <c:v>5.4308185187052125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'☆TNF 無刺激 (3)'!$C$2:$AT$2</c:f>
              <c:strCache>
                <c:ptCount val="44"/>
                <c:pt idx="0">
                  <c:v>WT (-)①</c:v>
                </c:pt>
                <c:pt idx="1">
                  <c:v>Δ (-)①</c:v>
                </c:pt>
                <c:pt idx="2">
                  <c:v>lpr (-)①</c:v>
                </c:pt>
                <c:pt idx="3">
                  <c:v>Δlpr (-)①</c:v>
                </c:pt>
                <c:pt idx="5">
                  <c:v>WT (LPS10)</c:v>
                </c:pt>
                <c:pt idx="6">
                  <c:v>Δ (LPS10)</c:v>
                </c:pt>
                <c:pt idx="7">
                  <c:v>lpr(LPS10)</c:v>
                </c:pt>
                <c:pt idx="8">
                  <c:v>Δlpr (LPS10)</c:v>
                </c:pt>
                <c:pt idx="10">
                  <c:v>WT (LPS100)</c:v>
                </c:pt>
                <c:pt idx="11">
                  <c:v>Δ (LPS100)</c:v>
                </c:pt>
                <c:pt idx="12">
                  <c:v>lpr (LPS100)</c:v>
                </c:pt>
                <c:pt idx="13">
                  <c:v>Δlpr(LPS100)</c:v>
                </c:pt>
                <c:pt idx="15">
                  <c:v>WT (PolyI:C100)</c:v>
                </c:pt>
                <c:pt idx="16">
                  <c:v>Δ (PolyI:C100)</c:v>
                </c:pt>
                <c:pt idx="17">
                  <c:v>lpr (PolyI:C100)</c:v>
                </c:pt>
                <c:pt idx="18">
                  <c:v>Δlpr (PolyI:C100)</c:v>
                </c:pt>
                <c:pt idx="20">
                  <c:v>WT (PolyI:C1000)</c:v>
                </c:pt>
                <c:pt idx="21">
                  <c:v>Δ (PolyI:C1000)</c:v>
                </c:pt>
                <c:pt idx="22">
                  <c:v>lpr(PolyI:C1000)</c:v>
                </c:pt>
                <c:pt idx="23">
                  <c:v>Δlpr (PolyI:C1000)</c:v>
                </c:pt>
                <c:pt idx="25">
                  <c:v>WT (ssRNA0.1)</c:v>
                </c:pt>
                <c:pt idx="26">
                  <c:v>Δ (ssRNA0.1)</c:v>
                </c:pt>
                <c:pt idx="27">
                  <c:v>lpr (ssRNA0.1)</c:v>
                </c:pt>
                <c:pt idx="28">
                  <c:v>Δ lpr(ssRNA0.1)</c:v>
                </c:pt>
                <c:pt idx="30">
                  <c:v>WT (ssRNA1)</c:v>
                </c:pt>
                <c:pt idx="31">
                  <c:v>Δ(ssRNA1)</c:v>
                </c:pt>
                <c:pt idx="32">
                  <c:v>lpr(ssRNA1)</c:v>
                </c:pt>
                <c:pt idx="33">
                  <c:v>Δlpr(ssRNA1)</c:v>
                </c:pt>
                <c:pt idx="35">
                  <c:v>WT (ODN0.1)</c:v>
                </c:pt>
                <c:pt idx="36">
                  <c:v>Δ (ODN0.1)</c:v>
                </c:pt>
                <c:pt idx="37">
                  <c:v>lpr (ODN0.1)</c:v>
                </c:pt>
                <c:pt idx="38">
                  <c:v>Δlpr (ODN0.1)</c:v>
                </c:pt>
                <c:pt idx="40">
                  <c:v>WT (ODN1)</c:v>
                </c:pt>
                <c:pt idx="41">
                  <c:v>Δ (ODN1)</c:v>
                </c:pt>
                <c:pt idx="42">
                  <c:v>lpr (ODN1)</c:v>
                </c:pt>
                <c:pt idx="43">
                  <c:v>Δlpr(ODN1)</c:v>
                </c:pt>
              </c:strCache>
            </c:strRef>
          </c:cat>
          <c:val>
            <c:numRef>
              <c:f>'☆TNF 無刺激 (3)'!$C$30:$AT$30</c:f>
              <c:numCache>
                <c:formatCode>0.00</c:formatCode>
                <c:ptCount val="44"/>
                <c:pt idx="0">
                  <c:v>1</c:v>
                </c:pt>
                <c:pt idx="1">
                  <c:v>1.0766805527949568</c:v>
                </c:pt>
                <c:pt idx="2">
                  <c:v>1.4940568832310257</c:v>
                </c:pt>
                <c:pt idx="3">
                  <c:v>1.1284034857329599</c:v>
                </c:pt>
                <c:pt idx="5">
                  <c:v>47.682436343650899</c:v>
                </c:pt>
                <c:pt idx="6">
                  <c:v>40.181320282105375</c:v>
                </c:pt>
                <c:pt idx="7">
                  <c:v>68.441608347718912</c:v>
                </c:pt>
                <c:pt idx="8">
                  <c:v>65.530118133545926</c:v>
                </c:pt>
                <c:pt idx="10">
                  <c:v>68.891751195611278</c:v>
                </c:pt>
                <c:pt idx="11">
                  <c:v>54.658001359256829</c:v>
                </c:pt>
                <c:pt idx="12">
                  <c:v>57.245876957168683</c:v>
                </c:pt>
                <c:pt idx="13">
                  <c:v>73.377876744902224</c:v>
                </c:pt>
                <c:pt idx="15">
                  <c:v>1.4947246678543513</c:v>
                </c:pt>
                <c:pt idx="16">
                  <c:v>1.37371450005635</c:v>
                </c:pt>
                <c:pt idx="17">
                  <c:v>1.8097592217448129</c:v>
                </c:pt>
                <c:pt idx="18">
                  <c:v>1.349315842715519</c:v>
                </c:pt>
                <c:pt idx="20">
                  <c:v>6.9022167718339871</c:v>
                </c:pt>
                <c:pt idx="21">
                  <c:v>4.7871838322915732</c:v>
                </c:pt>
                <c:pt idx="22">
                  <c:v>9.0795753019884717</c:v>
                </c:pt>
                <c:pt idx="23">
                  <c:v>7.9477065036684289</c:v>
                </c:pt>
                <c:pt idx="25">
                  <c:v>7.0995440004479384</c:v>
                </c:pt>
                <c:pt idx="26">
                  <c:v>6.1257045828475629</c:v>
                </c:pt>
                <c:pt idx="27">
                  <c:v>7.3692285364048873</c:v>
                </c:pt>
                <c:pt idx="28">
                  <c:v>4.612372994086293</c:v>
                </c:pt>
                <c:pt idx="30">
                  <c:v>28.638022338640706</c:v>
                </c:pt>
                <c:pt idx="31">
                  <c:v>20.300185174614391</c:v>
                </c:pt>
                <c:pt idx="32">
                  <c:v>18.88410436587867</c:v>
                </c:pt>
                <c:pt idx="33">
                  <c:v>16.533807258441016</c:v>
                </c:pt>
                <c:pt idx="35">
                  <c:v>12.196840999222358</c:v>
                </c:pt>
                <c:pt idx="36">
                  <c:v>13.173809402485624</c:v>
                </c:pt>
                <c:pt idx="37">
                  <c:v>13.385184825346604</c:v>
                </c:pt>
                <c:pt idx="38">
                  <c:v>12.251449658915242</c:v>
                </c:pt>
                <c:pt idx="40">
                  <c:v>17.105957597244416</c:v>
                </c:pt>
                <c:pt idx="41">
                  <c:v>18.404191537035743</c:v>
                </c:pt>
                <c:pt idx="42">
                  <c:v>22.218287643536641</c:v>
                </c:pt>
                <c:pt idx="43">
                  <c:v>20.806776835048336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8-31A5-4D06-9C53-37C3FE7E10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"/>
        <c:axId val="182181248"/>
        <c:axId val="181867648"/>
      </c:barChart>
      <c:catAx>
        <c:axId val="182181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one"/>
        <c:spPr>
          <a:ln w="12700">
            <a:solidFill>
              <a:sysClr val="windowText" lastClr="000000"/>
            </a:solidFill>
          </a:ln>
        </c:spPr>
        <c:crossAx val="181867648"/>
        <c:crosses val="autoZero"/>
        <c:auto val="1"/>
        <c:lblAlgn val="ctr"/>
        <c:lblOffset val="100"/>
        <c:noMultiLvlLbl val="0"/>
      </c:catAx>
      <c:valAx>
        <c:axId val="181867648"/>
        <c:scaling>
          <c:orientation val="minMax"/>
        </c:scaling>
        <c:delete val="0"/>
        <c:axPos val="l"/>
        <c:numFmt formatCode="#,##0_);[Red]\(#,##0\)" sourceLinked="0"/>
        <c:majorTickMark val="out"/>
        <c:minorTickMark val="none"/>
        <c:tickLblPos val="nextTo"/>
        <c:spPr>
          <a:ln w="12700">
            <a:solidFill>
              <a:sysClr val="windowText" lastClr="000000"/>
            </a:solidFill>
          </a:ln>
        </c:spPr>
        <c:txPr>
          <a:bodyPr/>
          <a:lstStyle/>
          <a:p>
            <a:pPr>
              <a:defRPr sz="800" b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pPr>
            <a:endParaRPr lang="ja-JP"/>
          </a:p>
        </c:txPr>
        <c:crossAx val="18218124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84871" cy="502834"/>
          </a:xfrm>
          <a:prstGeom prst="rect">
            <a:avLst/>
          </a:prstGeom>
        </p:spPr>
        <p:txBody>
          <a:bodyPr vert="horz" lIns="93071" tIns="46536" rIns="93071" bIns="4653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01700" y="2"/>
            <a:ext cx="2984871" cy="502834"/>
          </a:xfrm>
          <a:prstGeom prst="rect">
            <a:avLst/>
          </a:prstGeom>
        </p:spPr>
        <p:txBody>
          <a:bodyPr vert="horz" lIns="93071" tIns="46536" rIns="93071" bIns="46536" rtlCol="0"/>
          <a:lstStyle>
            <a:lvl1pPr algn="r">
              <a:defRPr sz="1200"/>
            </a:lvl1pPr>
          </a:lstStyle>
          <a:p>
            <a:fld id="{8397B658-BFB4-1C42-B080-8A706080FC06}" type="datetimeFigureOut">
              <a:rPr kumimoji="1" lang="ja-JP" altLang="en-US" smtClean="0"/>
              <a:t>2020/9/8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74875" y="1250950"/>
            <a:ext cx="2538413" cy="3384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071" tIns="46536" rIns="93071" bIns="4653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8817" y="4823036"/>
            <a:ext cx="5510530" cy="3946119"/>
          </a:xfrm>
          <a:prstGeom prst="rect">
            <a:avLst/>
          </a:prstGeom>
        </p:spPr>
        <p:txBody>
          <a:bodyPr vert="horz" lIns="93071" tIns="46536" rIns="93071" bIns="4653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519057"/>
            <a:ext cx="2984871" cy="502833"/>
          </a:xfrm>
          <a:prstGeom prst="rect">
            <a:avLst/>
          </a:prstGeom>
        </p:spPr>
        <p:txBody>
          <a:bodyPr vert="horz" lIns="93071" tIns="46536" rIns="93071" bIns="4653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01700" y="9519057"/>
            <a:ext cx="2984871" cy="502833"/>
          </a:xfrm>
          <a:prstGeom prst="rect">
            <a:avLst/>
          </a:prstGeom>
        </p:spPr>
        <p:txBody>
          <a:bodyPr vert="horz" lIns="93071" tIns="46536" rIns="93071" bIns="46536" rtlCol="0" anchor="b"/>
          <a:lstStyle>
            <a:lvl1pPr algn="r">
              <a:defRPr sz="1200"/>
            </a:lvl1pPr>
          </a:lstStyle>
          <a:p>
            <a:fld id="{028ED7A6-50CD-8145-806F-ED0EC9BA96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3631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0954">
              <a:defRPr/>
            </a:pPr>
            <a:endParaRPr kumimoji="1" lang="en-US" altLang="ja-JP" b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ED7A6-50CD-8145-806F-ED0EC9BA963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3789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466">
              <a:defRPr/>
            </a:pPr>
            <a:r>
              <a:rPr lang="en-US" altLang="ja-JP" b="1" dirty="0"/>
              <a:t>Supplementary Figure 2.</a:t>
            </a:r>
            <a:r>
              <a:rPr lang="en-US" altLang="ja-JP" dirty="0"/>
              <a:t> SH3BP2 deficiency does not affect the </a:t>
            </a:r>
            <a:r>
              <a:rPr lang="en-US" altLang="ja-JP" i="1" dirty="0"/>
              <a:t>in vitro</a:t>
            </a:r>
            <a:r>
              <a:rPr lang="en-US" altLang="ja-JP" dirty="0"/>
              <a:t> activation and proliferation of CD4</a:t>
            </a:r>
            <a:r>
              <a:rPr lang="en-US" altLang="ja-JP" baseline="30000" dirty="0"/>
              <a:t>+</a:t>
            </a:r>
            <a:r>
              <a:rPr lang="en-US" altLang="ja-JP" dirty="0"/>
              <a:t> T cells. </a:t>
            </a:r>
            <a:r>
              <a:rPr lang="en-US" altLang="ja-JP" b="1" dirty="0"/>
              <a:t>A</a:t>
            </a:r>
            <a:r>
              <a:rPr lang="en-US" altLang="ja-JP" dirty="0"/>
              <a:t>, Flow cytometry analyses for cell surface protein expression on CD4</a:t>
            </a:r>
            <a:r>
              <a:rPr lang="en-US" altLang="ja-JP" baseline="30000" dirty="0"/>
              <a:t>+</a:t>
            </a:r>
            <a:r>
              <a:rPr lang="en-US" altLang="ja-JP" dirty="0"/>
              <a:t> T cells. Isolated CD4</a:t>
            </a:r>
            <a:r>
              <a:rPr lang="en-US" altLang="ja-JP" baseline="30000" dirty="0"/>
              <a:t>+</a:t>
            </a:r>
            <a:r>
              <a:rPr lang="en-US" altLang="ja-JP" dirty="0"/>
              <a:t> T cells were stimulated with immobilized anti-CD3/anti-CD28 at indicated concentrations for 24 h. </a:t>
            </a:r>
            <a:r>
              <a:rPr lang="en-US" altLang="ja-JP" b="1" dirty="0"/>
              <a:t>B</a:t>
            </a:r>
            <a:r>
              <a:rPr lang="en-US" altLang="ja-JP" dirty="0"/>
              <a:t>, In vitro proliferation of CD4</a:t>
            </a:r>
            <a:r>
              <a:rPr lang="en-US" altLang="ja-JP" baseline="30000" dirty="0"/>
              <a:t>+</a:t>
            </a:r>
            <a:r>
              <a:rPr lang="en-US" altLang="ja-JP" dirty="0"/>
              <a:t> T cells was measured by CFSE dilution at 72 h upon in vitro stimulation (anti-CD3 and anti-CD28 antibodies). Representative flow cytometry histograms are shown. CFSE, </a:t>
            </a:r>
            <a:r>
              <a:rPr lang="en-US" altLang="ja-JP" dirty="0" err="1"/>
              <a:t>carboxyfluorescein</a:t>
            </a:r>
            <a:r>
              <a:rPr lang="en-US" altLang="ja-JP" dirty="0"/>
              <a:t> </a:t>
            </a:r>
            <a:r>
              <a:rPr lang="en-US" altLang="ja-JP" dirty="0" err="1"/>
              <a:t>succinimidyl</a:t>
            </a:r>
            <a:r>
              <a:rPr lang="en-US" altLang="ja-JP" dirty="0"/>
              <a:t> ester.</a:t>
            </a:r>
            <a:endParaRPr lang="ja-JP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ED7A6-50CD-8145-806F-ED0EC9BA963A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986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2BCE1-9470-E745-B97A-4C22B07769E2}" type="datetimeFigureOut">
              <a:rPr kumimoji="1" lang="ja-JP" altLang="en-US" smtClean="0"/>
              <a:t>2020/9/8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7C7F-6B50-6C4F-94BE-83A1DB1089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2BCE1-9470-E745-B97A-4C22B07769E2}" type="datetimeFigureOut">
              <a:rPr kumimoji="1" lang="ja-JP" altLang="en-US" smtClean="0"/>
              <a:t>2020/9/8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7C7F-6B50-6C4F-94BE-83A1DB1089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2BCE1-9470-E745-B97A-4C22B07769E2}" type="datetimeFigureOut">
              <a:rPr kumimoji="1" lang="ja-JP" altLang="en-US" smtClean="0"/>
              <a:t>2020/9/8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7C7F-6B50-6C4F-94BE-83A1DB1089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2BCE1-9470-E745-B97A-4C22B07769E2}" type="datetimeFigureOut">
              <a:rPr kumimoji="1" lang="ja-JP" altLang="en-US" smtClean="0"/>
              <a:t>2020/9/8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7C7F-6B50-6C4F-94BE-83A1DB1089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2BCE1-9470-E745-B97A-4C22B07769E2}" type="datetimeFigureOut">
              <a:rPr kumimoji="1" lang="ja-JP" altLang="en-US" smtClean="0"/>
              <a:t>2020/9/8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7C7F-6B50-6C4F-94BE-83A1DB1089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2BCE1-9470-E745-B97A-4C22B07769E2}" type="datetimeFigureOut">
              <a:rPr kumimoji="1" lang="ja-JP" altLang="en-US" smtClean="0"/>
              <a:t>2020/9/8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7C7F-6B50-6C4F-94BE-83A1DB1089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2BCE1-9470-E745-B97A-4C22B07769E2}" type="datetimeFigureOut">
              <a:rPr kumimoji="1" lang="ja-JP" altLang="en-US" smtClean="0"/>
              <a:t>2020/9/8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7C7F-6B50-6C4F-94BE-83A1DB1089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2BCE1-9470-E745-B97A-4C22B07769E2}" type="datetimeFigureOut">
              <a:rPr kumimoji="1" lang="ja-JP" altLang="en-US" smtClean="0"/>
              <a:t>2020/9/8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7C7F-6B50-6C4F-94BE-83A1DB1089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プレースホルダーまでドラッグするかアイコンをクリックして図を追加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2BCE1-9470-E745-B97A-4C22B07769E2}" type="datetimeFigureOut">
              <a:rPr kumimoji="1" lang="ja-JP" altLang="en-US" smtClean="0"/>
              <a:t>2020/9/8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7C7F-6B50-6C4F-94BE-83A1DB1089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2BCE1-9470-E745-B97A-4C22B07769E2}" type="datetimeFigureOut">
              <a:rPr kumimoji="1" lang="ja-JP" altLang="en-US" smtClean="0"/>
              <a:t>2020/9/8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7C7F-6B50-6C4F-94BE-83A1DB1089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2BCE1-9470-E745-B97A-4C22B07769E2}" type="datetimeFigureOut">
              <a:rPr kumimoji="1" lang="ja-JP" altLang="en-US" smtClean="0"/>
              <a:t>2020/9/8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7C7F-6B50-6C4F-94BE-83A1DB1089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22BCE1-9470-E745-B97A-4C22B07769E2}" type="datetimeFigureOut">
              <a:rPr kumimoji="1" lang="ja-JP" altLang="en-US" smtClean="0"/>
              <a:t>2020/9/8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F7C7F-6B50-6C4F-94BE-83A1DB1089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2506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26" Type="http://schemas.openxmlformats.org/officeDocument/2006/relationships/image" Target="../media/image30.png"/><Relationship Id="rId3" Type="http://schemas.openxmlformats.org/officeDocument/2006/relationships/image" Target="../media/image7.png"/><Relationship Id="rId21" Type="http://schemas.openxmlformats.org/officeDocument/2006/relationships/image" Target="../media/image25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5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24" Type="http://schemas.openxmlformats.org/officeDocument/2006/relationships/image" Target="../media/image28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23" Type="http://schemas.openxmlformats.org/officeDocument/2006/relationships/image" Target="../media/image27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Relationship Id="rId22" Type="http://schemas.openxmlformats.org/officeDocument/2006/relationships/image" Target="../media/image26.png"/><Relationship Id="rId27" Type="http://schemas.openxmlformats.org/officeDocument/2006/relationships/image" Target="../media/image3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Picture 2" descr="C:\Users\Kyoko\Desktop\★Figure用\IgM subclass.e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30" y="626954"/>
            <a:ext cx="2218999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2" name="Picture 3" descr="C:\Users\Kyoko\Desktop\★Figure用\IgA subclass.em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8168" y="626953"/>
            <a:ext cx="2170965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3" name="Picture 4" descr="C:\Users\Kyoko\Desktop\★Figure用\IgG1 subclass.em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330" y="626953"/>
            <a:ext cx="2219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4" name="Picture 5" descr="C:\Users\Kyoko\Desktop\★Figure用\IgG2b subclass.em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30" y="2396592"/>
            <a:ext cx="2219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5" name="Picture 6" descr="C:\Users\Kyoko\Desktop\★Figure用\IgG2c subclass.em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199" y="2391769"/>
            <a:ext cx="2219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6" name="Picture 7" descr="C:\Users\Kyoko\Desktop\★Figure用\IgG3 subclass.em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169" y="2391769"/>
            <a:ext cx="2170965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57" name="表 456">
            <a:extLst>
              <a:ext uri="{FF2B5EF4-FFF2-40B4-BE49-F238E27FC236}">
                <a16:creationId xmlns:a16="http://schemas.microsoft.com/office/drawing/2014/main" id="{1C6C1BBF-1779-F14C-B34F-12166362EA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4954587"/>
              </p:ext>
            </p:extLst>
          </p:nvPr>
        </p:nvGraphicFramePr>
        <p:xfrm>
          <a:off x="32692" y="2023654"/>
          <a:ext cx="2309444" cy="3233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0720">
                  <a:extLst>
                    <a:ext uri="{9D8B030D-6E8A-4147-A177-3AD203B41FA5}">
                      <a16:colId xmlns:a16="http://schemas.microsoft.com/office/drawing/2014/main" val="2630950445"/>
                    </a:ext>
                  </a:extLst>
                </a:gridCol>
                <a:gridCol w="459681">
                  <a:extLst>
                    <a:ext uri="{9D8B030D-6E8A-4147-A177-3AD203B41FA5}">
                      <a16:colId xmlns:a16="http://schemas.microsoft.com/office/drawing/2014/main" val="1269104923"/>
                    </a:ext>
                  </a:extLst>
                </a:gridCol>
                <a:gridCol w="459681">
                  <a:extLst>
                    <a:ext uri="{9D8B030D-6E8A-4147-A177-3AD203B41FA5}">
                      <a16:colId xmlns:a16="http://schemas.microsoft.com/office/drawing/2014/main" val="3625477326"/>
                    </a:ext>
                  </a:extLst>
                </a:gridCol>
                <a:gridCol w="459681">
                  <a:extLst>
                    <a:ext uri="{9D8B030D-6E8A-4147-A177-3AD203B41FA5}">
                      <a16:colId xmlns:a16="http://schemas.microsoft.com/office/drawing/2014/main" val="2525493282"/>
                    </a:ext>
                  </a:extLst>
                </a:gridCol>
                <a:gridCol w="459681">
                  <a:extLst>
                    <a:ext uri="{9D8B030D-6E8A-4147-A177-3AD203B41FA5}">
                      <a16:colId xmlns:a16="http://schemas.microsoft.com/office/drawing/2014/main" val="2677637204"/>
                    </a:ext>
                  </a:extLst>
                </a:gridCol>
              </a:tblGrid>
              <a:tr h="158367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Sh3bp2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+/+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l-GR" altLang="ja-JP" sz="800" b="0" i="1" dirty="0">
                          <a:latin typeface="+mj-lt"/>
                          <a:cs typeface="Arial" panose="020B0604020202020204" pitchFamily="34" charset="0"/>
                        </a:rPr>
                        <a:t>Δ/Δ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+/+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l-GR" altLang="ja-JP" sz="800" b="0" i="1" dirty="0">
                          <a:latin typeface="+mj-lt"/>
                          <a:cs typeface="Arial" panose="020B0604020202020204" pitchFamily="34" charset="0"/>
                        </a:rPr>
                        <a:t>Δ/Δ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9502626"/>
                  </a:ext>
                </a:extLst>
              </a:tr>
              <a:tr h="165021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Fas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+/+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+/+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lpr/lpr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 err="1">
                          <a:latin typeface="+mj-lt"/>
                          <a:cs typeface="Arial" panose="020B0604020202020204" pitchFamily="34" charset="0"/>
                        </a:rPr>
                        <a:t>lpr</a:t>
                      </a:r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/</a:t>
                      </a:r>
                      <a:r>
                        <a:rPr kumimoji="1" lang="en-US" altLang="ja-JP" sz="800" b="0" i="1" dirty="0" err="1">
                          <a:latin typeface="+mj-lt"/>
                          <a:cs typeface="Arial" panose="020B0604020202020204" pitchFamily="34" charset="0"/>
                        </a:rPr>
                        <a:t>lpr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3325919"/>
                  </a:ext>
                </a:extLst>
              </a:tr>
            </a:tbl>
          </a:graphicData>
        </a:graphic>
      </p:graphicFrame>
      <p:graphicFrame>
        <p:nvGraphicFramePr>
          <p:cNvPr id="458" name="表 457">
            <a:extLst>
              <a:ext uri="{FF2B5EF4-FFF2-40B4-BE49-F238E27FC236}">
                <a16:creationId xmlns:a16="http://schemas.microsoft.com/office/drawing/2014/main" id="{1C6C1BBF-1779-F14C-B34F-12166362EA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6060036"/>
              </p:ext>
            </p:extLst>
          </p:nvPr>
        </p:nvGraphicFramePr>
        <p:xfrm>
          <a:off x="2232798" y="2023654"/>
          <a:ext cx="2309444" cy="3233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0720">
                  <a:extLst>
                    <a:ext uri="{9D8B030D-6E8A-4147-A177-3AD203B41FA5}">
                      <a16:colId xmlns:a16="http://schemas.microsoft.com/office/drawing/2014/main" val="2630950445"/>
                    </a:ext>
                  </a:extLst>
                </a:gridCol>
                <a:gridCol w="459681">
                  <a:extLst>
                    <a:ext uri="{9D8B030D-6E8A-4147-A177-3AD203B41FA5}">
                      <a16:colId xmlns:a16="http://schemas.microsoft.com/office/drawing/2014/main" val="1269104923"/>
                    </a:ext>
                  </a:extLst>
                </a:gridCol>
                <a:gridCol w="459681">
                  <a:extLst>
                    <a:ext uri="{9D8B030D-6E8A-4147-A177-3AD203B41FA5}">
                      <a16:colId xmlns:a16="http://schemas.microsoft.com/office/drawing/2014/main" val="3625477326"/>
                    </a:ext>
                  </a:extLst>
                </a:gridCol>
                <a:gridCol w="459681">
                  <a:extLst>
                    <a:ext uri="{9D8B030D-6E8A-4147-A177-3AD203B41FA5}">
                      <a16:colId xmlns:a16="http://schemas.microsoft.com/office/drawing/2014/main" val="2525493282"/>
                    </a:ext>
                  </a:extLst>
                </a:gridCol>
                <a:gridCol w="459681">
                  <a:extLst>
                    <a:ext uri="{9D8B030D-6E8A-4147-A177-3AD203B41FA5}">
                      <a16:colId xmlns:a16="http://schemas.microsoft.com/office/drawing/2014/main" val="2677637204"/>
                    </a:ext>
                  </a:extLst>
                </a:gridCol>
              </a:tblGrid>
              <a:tr h="158367">
                <a:tc>
                  <a:txBody>
                    <a:bodyPr/>
                    <a:lstStyle/>
                    <a:p>
                      <a:pPr algn="r"/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+/+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l-GR" altLang="ja-JP" sz="800" b="0" i="1" dirty="0">
                          <a:latin typeface="+mj-lt"/>
                          <a:cs typeface="Arial" panose="020B0604020202020204" pitchFamily="34" charset="0"/>
                        </a:rPr>
                        <a:t>Δ/Δ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+/+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l-GR" altLang="ja-JP" sz="800" b="0" i="1" dirty="0">
                          <a:latin typeface="+mj-lt"/>
                          <a:cs typeface="Arial" panose="020B0604020202020204" pitchFamily="34" charset="0"/>
                        </a:rPr>
                        <a:t>Δ/Δ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9502626"/>
                  </a:ext>
                </a:extLst>
              </a:tr>
              <a:tr h="165021">
                <a:tc>
                  <a:txBody>
                    <a:bodyPr/>
                    <a:lstStyle/>
                    <a:p>
                      <a:pPr algn="r"/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+/+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+/+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lpr/lpr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lpr/lpr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3325919"/>
                  </a:ext>
                </a:extLst>
              </a:tr>
            </a:tbl>
          </a:graphicData>
        </a:graphic>
      </p:graphicFrame>
      <p:graphicFrame>
        <p:nvGraphicFramePr>
          <p:cNvPr id="459" name="表 458">
            <a:extLst>
              <a:ext uri="{FF2B5EF4-FFF2-40B4-BE49-F238E27FC236}">
                <a16:creationId xmlns:a16="http://schemas.microsoft.com/office/drawing/2014/main" id="{1C6C1BBF-1779-F14C-B34F-12166362EA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5281347"/>
              </p:ext>
            </p:extLst>
          </p:nvPr>
        </p:nvGraphicFramePr>
        <p:xfrm>
          <a:off x="4482438" y="2023654"/>
          <a:ext cx="2309444" cy="3233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0720">
                  <a:extLst>
                    <a:ext uri="{9D8B030D-6E8A-4147-A177-3AD203B41FA5}">
                      <a16:colId xmlns:a16="http://schemas.microsoft.com/office/drawing/2014/main" val="2630950445"/>
                    </a:ext>
                  </a:extLst>
                </a:gridCol>
                <a:gridCol w="459681">
                  <a:extLst>
                    <a:ext uri="{9D8B030D-6E8A-4147-A177-3AD203B41FA5}">
                      <a16:colId xmlns:a16="http://schemas.microsoft.com/office/drawing/2014/main" val="1269104923"/>
                    </a:ext>
                  </a:extLst>
                </a:gridCol>
                <a:gridCol w="459681">
                  <a:extLst>
                    <a:ext uri="{9D8B030D-6E8A-4147-A177-3AD203B41FA5}">
                      <a16:colId xmlns:a16="http://schemas.microsoft.com/office/drawing/2014/main" val="3625477326"/>
                    </a:ext>
                  </a:extLst>
                </a:gridCol>
                <a:gridCol w="459681">
                  <a:extLst>
                    <a:ext uri="{9D8B030D-6E8A-4147-A177-3AD203B41FA5}">
                      <a16:colId xmlns:a16="http://schemas.microsoft.com/office/drawing/2014/main" val="2525493282"/>
                    </a:ext>
                  </a:extLst>
                </a:gridCol>
                <a:gridCol w="459681">
                  <a:extLst>
                    <a:ext uri="{9D8B030D-6E8A-4147-A177-3AD203B41FA5}">
                      <a16:colId xmlns:a16="http://schemas.microsoft.com/office/drawing/2014/main" val="2677637204"/>
                    </a:ext>
                  </a:extLst>
                </a:gridCol>
              </a:tblGrid>
              <a:tr h="158367">
                <a:tc>
                  <a:txBody>
                    <a:bodyPr/>
                    <a:lstStyle/>
                    <a:p>
                      <a:pPr algn="r"/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+/+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l-GR" altLang="ja-JP" sz="800" b="0" i="1" dirty="0">
                          <a:latin typeface="+mj-lt"/>
                          <a:cs typeface="Arial" panose="020B0604020202020204" pitchFamily="34" charset="0"/>
                        </a:rPr>
                        <a:t>Δ/Δ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+/+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l-GR" altLang="ja-JP" sz="800" b="0" i="1" dirty="0">
                          <a:latin typeface="+mj-lt"/>
                          <a:cs typeface="Arial" panose="020B0604020202020204" pitchFamily="34" charset="0"/>
                        </a:rPr>
                        <a:t>Δ/Δ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9502626"/>
                  </a:ext>
                </a:extLst>
              </a:tr>
              <a:tr h="165021">
                <a:tc>
                  <a:txBody>
                    <a:bodyPr/>
                    <a:lstStyle/>
                    <a:p>
                      <a:pPr algn="r"/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+/+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+/+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lpr/lpr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lpr/lpr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3325919"/>
                  </a:ext>
                </a:extLst>
              </a:tr>
            </a:tbl>
          </a:graphicData>
        </a:graphic>
      </p:graphicFrame>
      <p:graphicFrame>
        <p:nvGraphicFramePr>
          <p:cNvPr id="460" name="表 459">
            <a:extLst>
              <a:ext uri="{FF2B5EF4-FFF2-40B4-BE49-F238E27FC236}">
                <a16:creationId xmlns:a16="http://schemas.microsoft.com/office/drawing/2014/main" id="{1C6C1BBF-1779-F14C-B34F-12166362EA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1064246"/>
              </p:ext>
            </p:extLst>
          </p:nvPr>
        </p:nvGraphicFramePr>
        <p:xfrm>
          <a:off x="67852" y="3785122"/>
          <a:ext cx="2309444" cy="3233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0720">
                  <a:extLst>
                    <a:ext uri="{9D8B030D-6E8A-4147-A177-3AD203B41FA5}">
                      <a16:colId xmlns:a16="http://schemas.microsoft.com/office/drawing/2014/main" val="2630950445"/>
                    </a:ext>
                  </a:extLst>
                </a:gridCol>
                <a:gridCol w="459681">
                  <a:extLst>
                    <a:ext uri="{9D8B030D-6E8A-4147-A177-3AD203B41FA5}">
                      <a16:colId xmlns:a16="http://schemas.microsoft.com/office/drawing/2014/main" val="1269104923"/>
                    </a:ext>
                  </a:extLst>
                </a:gridCol>
                <a:gridCol w="459681">
                  <a:extLst>
                    <a:ext uri="{9D8B030D-6E8A-4147-A177-3AD203B41FA5}">
                      <a16:colId xmlns:a16="http://schemas.microsoft.com/office/drawing/2014/main" val="3625477326"/>
                    </a:ext>
                  </a:extLst>
                </a:gridCol>
                <a:gridCol w="459681">
                  <a:extLst>
                    <a:ext uri="{9D8B030D-6E8A-4147-A177-3AD203B41FA5}">
                      <a16:colId xmlns:a16="http://schemas.microsoft.com/office/drawing/2014/main" val="2525493282"/>
                    </a:ext>
                  </a:extLst>
                </a:gridCol>
                <a:gridCol w="459681">
                  <a:extLst>
                    <a:ext uri="{9D8B030D-6E8A-4147-A177-3AD203B41FA5}">
                      <a16:colId xmlns:a16="http://schemas.microsoft.com/office/drawing/2014/main" val="2677637204"/>
                    </a:ext>
                  </a:extLst>
                </a:gridCol>
              </a:tblGrid>
              <a:tr h="158367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Sh3bp2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+/+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l-GR" altLang="ja-JP" sz="800" b="0" i="1" dirty="0">
                          <a:latin typeface="+mj-lt"/>
                          <a:cs typeface="Arial" panose="020B0604020202020204" pitchFamily="34" charset="0"/>
                        </a:rPr>
                        <a:t>Δ/Δ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+/+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l-GR" altLang="ja-JP" sz="800" b="0" i="1" dirty="0">
                          <a:latin typeface="+mj-lt"/>
                          <a:cs typeface="Arial" panose="020B0604020202020204" pitchFamily="34" charset="0"/>
                        </a:rPr>
                        <a:t>Δ/Δ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9502626"/>
                  </a:ext>
                </a:extLst>
              </a:tr>
              <a:tr h="165021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Fas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+/+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+/+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lpr/lpr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lpr/lpr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3325919"/>
                  </a:ext>
                </a:extLst>
              </a:tr>
            </a:tbl>
          </a:graphicData>
        </a:graphic>
      </p:graphicFrame>
      <p:graphicFrame>
        <p:nvGraphicFramePr>
          <p:cNvPr id="461" name="表 460">
            <a:extLst>
              <a:ext uri="{FF2B5EF4-FFF2-40B4-BE49-F238E27FC236}">
                <a16:creationId xmlns:a16="http://schemas.microsoft.com/office/drawing/2014/main" id="{1C6C1BBF-1779-F14C-B34F-12166362EA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9136580"/>
              </p:ext>
            </p:extLst>
          </p:nvPr>
        </p:nvGraphicFramePr>
        <p:xfrm>
          <a:off x="2267958" y="3785122"/>
          <a:ext cx="2309444" cy="3233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0720">
                  <a:extLst>
                    <a:ext uri="{9D8B030D-6E8A-4147-A177-3AD203B41FA5}">
                      <a16:colId xmlns:a16="http://schemas.microsoft.com/office/drawing/2014/main" val="2630950445"/>
                    </a:ext>
                  </a:extLst>
                </a:gridCol>
                <a:gridCol w="459681">
                  <a:extLst>
                    <a:ext uri="{9D8B030D-6E8A-4147-A177-3AD203B41FA5}">
                      <a16:colId xmlns:a16="http://schemas.microsoft.com/office/drawing/2014/main" val="1269104923"/>
                    </a:ext>
                  </a:extLst>
                </a:gridCol>
                <a:gridCol w="459681">
                  <a:extLst>
                    <a:ext uri="{9D8B030D-6E8A-4147-A177-3AD203B41FA5}">
                      <a16:colId xmlns:a16="http://schemas.microsoft.com/office/drawing/2014/main" val="3625477326"/>
                    </a:ext>
                  </a:extLst>
                </a:gridCol>
                <a:gridCol w="459681">
                  <a:extLst>
                    <a:ext uri="{9D8B030D-6E8A-4147-A177-3AD203B41FA5}">
                      <a16:colId xmlns:a16="http://schemas.microsoft.com/office/drawing/2014/main" val="2525493282"/>
                    </a:ext>
                  </a:extLst>
                </a:gridCol>
                <a:gridCol w="459681">
                  <a:extLst>
                    <a:ext uri="{9D8B030D-6E8A-4147-A177-3AD203B41FA5}">
                      <a16:colId xmlns:a16="http://schemas.microsoft.com/office/drawing/2014/main" val="2677637204"/>
                    </a:ext>
                  </a:extLst>
                </a:gridCol>
              </a:tblGrid>
              <a:tr h="158367">
                <a:tc>
                  <a:txBody>
                    <a:bodyPr/>
                    <a:lstStyle/>
                    <a:p>
                      <a:pPr algn="r"/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+/+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l-GR" altLang="ja-JP" sz="800" b="0" i="1" dirty="0">
                          <a:latin typeface="+mj-lt"/>
                          <a:cs typeface="Arial" panose="020B0604020202020204" pitchFamily="34" charset="0"/>
                        </a:rPr>
                        <a:t>Δ/Δ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+/+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l-GR" altLang="ja-JP" sz="800" b="0" i="1" dirty="0">
                          <a:latin typeface="+mj-lt"/>
                          <a:cs typeface="Arial" panose="020B0604020202020204" pitchFamily="34" charset="0"/>
                        </a:rPr>
                        <a:t>Δ/Δ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9502626"/>
                  </a:ext>
                </a:extLst>
              </a:tr>
              <a:tr h="165021">
                <a:tc>
                  <a:txBody>
                    <a:bodyPr/>
                    <a:lstStyle/>
                    <a:p>
                      <a:pPr algn="r"/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+/+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+/+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lpr/lpr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lpr/lpr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3325919"/>
                  </a:ext>
                </a:extLst>
              </a:tr>
            </a:tbl>
          </a:graphicData>
        </a:graphic>
      </p:graphicFrame>
      <p:graphicFrame>
        <p:nvGraphicFramePr>
          <p:cNvPr id="462" name="表 461">
            <a:extLst>
              <a:ext uri="{FF2B5EF4-FFF2-40B4-BE49-F238E27FC236}">
                <a16:creationId xmlns:a16="http://schemas.microsoft.com/office/drawing/2014/main" id="{1C6C1BBF-1779-F14C-B34F-12166362EA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1483291"/>
              </p:ext>
            </p:extLst>
          </p:nvPr>
        </p:nvGraphicFramePr>
        <p:xfrm>
          <a:off x="4517598" y="3785122"/>
          <a:ext cx="2309444" cy="3233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0720">
                  <a:extLst>
                    <a:ext uri="{9D8B030D-6E8A-4147-A177-3AD203B41FA5}">
                      <a16:colId xmlns:a16="http://schemas.microsoft.com/office/drawing/2014/main" val="2630950445"/>
                    </a:ext>
                  </a:extLst>
                </a:gridCol>
                <a:gridCol w="459681">
                  <a:extLst>
                    <a:ext uri="{9D8B030D-6E8A-4147-A177-3AD203B41FA5}">
                      <a16:colId xmlns:a16="http://schemas.microsoft.com/office/drawing/2014/main" val="1269104923"/>
                    </a:ext>
                  </a:extLst>
                </a:gridCol>
                <a:gridCol w="459681">
                  <a:extLst>
                    <a:ext uri="{9D8B030D-6E8A-4147-A177-3AD203B41FA5}">
                      <a16:colId xmlns:a16="http://schemas.microsoft.com/office/drawing/2014/main" val="3625477326"/>
                    </a:ext>
                  </a:extLst>
                </a:gridCol>
                <a:gridCol w="459681">
                  <a:extLst>
                    <a:ext uri="{9D8B030D-6E8A-4147-A177-3AD203B41FA5}">
                      <a16:colId xmlns:a16="http://schemas.microsoft.com/office/drawing/2014/main" val="2525493282"/>
                    </a:ext>
                  </a:extLst>
                </a:gridCol>
                <a:gridCol w="459681">
                  <a:extLst>
                    <a:ext uri="{9D8B030D-6E8A-4147-A177-3AD203B41FA5}">
                      <a16:colId xmlns:a16="http://schemas.microsoft.com/office/drawing/2014/main" val="2677637204"/>
                    </a:ext>
                  </a:extLst>
                </a:gridCol>
              </a:tblGrid>
              <a:tr h="158367">
                <a:tc>
                  <a:txBody>
                    <a:bodyPr/>
                    <a:lstStyle/>
                    <a:p>
                      <a:pPr algn="r"/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+/+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l-GR" altLang="ja-JP" sz="800" b="0" i="1" dirty="0">
                          <a:latin typeface="+mj-lt"/>
                          <a:cs typeface="Arial" panose="020B0604020202020204" pitchFamily="34" charset="0"/>
                        </a:rPr>
                        <a:t>Δ/Δ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+/+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l-GR" altLang="ja-JP" sz="800" b="0" i="1" dirty="0">
                          <a:latin typeface="+mj-lt"/>
                          <a:cs typeface="Arial" panose="020B0604020202020204" pitchFamily="34" charset="0"/>
                        </a:rPr>
                        <a:t>Δ/Δ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9502626"/>
                  </a:ext>
                </a:extLst>
              </a:tr>
              <a:tr h="165021">
                <a:tc>
                  <a:txBody>
                    <a:bodyPr/>
                    <a:lstStyle/>
                    <a:p>
                      <a:pPr algn="r"/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+/+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+/+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lpr/lpr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lpr/lpr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3325919"/>
                  </a:ext>
                </a:extLst>
              </a:tr>
            </a:tbl>
          </a:graphicData>
        </a:graphic>
      </p:graphicFrame>
      <p:sp>
        <p:nvSpPr>
          <p:cNvPr id="481" name="テキスト ボックス 480"/>
          <p:cNvSpPr txBox="1"/>
          <p:nvPr/>
        </p:nvSpPr>
        <p:spPr>
          <a:xfrm rot="16200000">
            <a:off x="-211833" y="1239231"/>
            <a:ext cx="7741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ea typeface="Arial" charset="0"/>
                <a:cs typeface="Arial" charset="0"/>
              </a:rPr>
              <a:t>IgM (</a:t>
            </a:r>
            <a:r>
              <a:rPr lang="en-US" altLang="ja-JP" sz="800" dirty="0" err="1">
                <a:ea typeface="Arial" charset="0"/>
                <a:cs typeface="Arial" charset="0"/>
              </a:rPr>
              <a:t>μg</a:t>
            </a:r>
            <a:r>
              <a:rPr lang="en-US" altLang="ja-JP" sz="800" dirty="0">
                <a:ea typeface="Arial" charset="0"/>
                <a:cs typeface="Arial" charset="0"/>
              </a:rPr>
              <a:t>/ml)</a:t>
            </a:r>
            <a:endParaRPr kumimoji="1" lang="ja-JP" altLang="en-US" sz="800" dirty="0">
              <a:ea typeface="Arial" charset="0"/>
              <a:cs typeface="Arial" charset="0"/>
            </a:endParaRPr>
          </a:p>
        </p:txBody>
      </p:sp>
      <p:sp>
        <p:nvSpPr>
          <p:cNvPr id="492" name="テキスト ボックス 491"/>
          <p:cNvSpPr txBox="1"/>
          <p:nvPr/>
        </p:nvSpPr>
        <p:spPr>
          <a:xfrm rot="16200000">
            <a:off x="2010168" y="1239232"/>
            <a:ext cx="7741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ea typeface="Arial" charset="0"/>
                <a:cs typeface="Arial" charset="0"/>
              </a:rPr>
              <a:t>IgA (</a:t>
            </a:r>
            <a:r>
              <a:rPr lang="en-US" altLang="ja-JP" sz="800" dirty="0" err="1">
                <a:ea typeface="Arial" charset="0"/>
                <a:cs typeface="Arial" charset="0"/>
              </a:rPr>
              <a:t>μg</a:t>
            </a:r>
            <a:r>
              <a:rPr lang="en-US" altLang="ja-JP" sz="800" dirty="0">
                <a:ea typeface="Arial" charset="0"/>
                <a:cs typeface="Arial" charset="0"/>
              </a:rPr>
              <a:t>/ml)</a:t>
            </a:r>
            <a:endParaRPr kumimoji="1" lang="ja-JP" altLang="en-US" sz="800" dirty="0">
              <a:ea typeface="Arial" charset="0"/>
              <a:cs typeface="Arial" charset="0"/>
            </a:endParaRPr>
          </a:p>
        </p:txBody>
      </p:sp>
      <p:sp>
        <p:nvSpPr>
          <p:cNvPr id="493" name="テキスト ボックス 492"/>
          <p:cNvSpPr txBox="1"/>
          <p:nvPr/>
        </p:nvSpPr>
        <p:spPr>
          <a:xfrm rot="16200000">
            <a:off x="4213798" y="1239232"/>
            <a:ext cx="7741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ea typeface="Arial" charset="0"/>
                <a:cs typeface="Arial" charset="0"/>
              </a:rPr>
              <a:t>IgG1 (</a:t>
            </a:r>
            <a:r>
              <a:rPr lang="en-US" altLang="ja-JP" sz="800" dirty="0" err="1">
                <a:ea typeface="Arial" charset="0"/>
                <a:cs typeface="Arial" charset="0"/>
              </a:rPr>
              <a:t>μg</a:t>
            </a:r>
            <a:r>
              <a:rPr lang="en-US" altLang="ja-JP" sz="800" dirty="0">
                <a:ea typeface="Arial" charset="0"/>
                <a:cs typeface="Arial" charset="0"/>
              </a:rPr>
              <a:t>/ml)</a:t>
            </a:r>
            <a:endParaRPr kumimoji="1" lang="ja-JP" altLang="en-US" sz="800" dirty="0">
              <a:ea typeface="Arial" charset="0"/>
              <a:cs typeface="Arial" charset="0"/>
            </a:endParaRPr>
          </a:p>
        </p:txBody>
      </p:sp>
      <p:sp>
        <p:nvSpPr>
          <p:cNvPr id="494" name="テキスト ボックス 493"/>
          <p:cNvSpPr txBox="1"/>
          <p:nvPr/>
        </p:nvSpPr>
        <p:spPr>
          <a:xfrm rot="16200000">
            <a:off x="-274530" y="3037633"/>
            <a:ext cx="8995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ea typeface="Arial" charset="0"/>
                <a:cs typeface="Arial" charset="0"/>
              </a:rPr>
              <a:t>IgG2b (</a:t>
            </a:r>
            <a:r>
              <a:rPr lang="en-US" altLang="ja-JP" sz="800" dirty="0" err="1">
                <a:ea typeface="Arial" charset="0"/>
                <a:cs typeface="Arial" charset="0"/>
              </a:rPr>
              <a:t>μg</a:t>
            </a:r>
            <a:r>
              <a:rPr lang="en-US" altLang="ja-JP" sz="800" dirty="0">
                <a:ea typeface="Arial" charset="0"/>
                <a:cs typeface="Arial" charset="0"/>
              </a:rPr>
              <a:t>/ml)</a:t>
            </a:r>
            <a:endParaRPr kumimoji="1" lang="ja-JP" altLang="en-US" sz="800" dirty="0">
              <a:ea typeface="Arial" charset="0"/>
              <a:cs typeface="Arial" charset="0"/>
            </a:endParaRPr>
          </a:p>
        </p:txBody>
      </p:sp>
      <p:sp>
        <p:nvSpPr>
          <p:cNvPr id="497" name="テキスト ボックス 496"/>
          <p:cNvSpPr txBox="1"/>
          <p:nvPr/>
        </p:nvSpPr>
        <p:spPr>
          <a:xfrm rot="16200000">
            <a:off x="1958901" y="3037633"/>
            <a:ext cx="8995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ea typeface="Arial" charset="0"/>
                <a:cs typeface="Arial" charset="0"/>
              </a:rPr>
              <a:t>IgG2c (</a:t>
            </a:r>
            <a:r>
              <a:rPr lang="en-US" altLang="ja-JP" sz="800" dirty="0" err="1">
                <a:ea typeface="Arial" charset="0"/>
                <a:cs typeface="Arial" charset="0"/>
              </a:rPr>
              <a:t>μg</a:t>
            </a:r>
            <a:r>
              <a:rPr lang="en-US" altLang="ja-JP" sz="800" dirty="0">
                <a:ea typeface="Arial" charset="0"/>
                <a:cs typeface="Arial" charset="0"/>
              </a:rPr>
              <a:t>/ml)</a:t>
            </a:r>
            <a:endParaRPr kumimoji="1" lang="ja-JP" altLang="en-US" sz="800" dirty="0">
              <a:ea typeface="Arial" charset="0"/>
              <a:cs typeface="Arial" charset="0"/>
            </a:endParaRPr>
          </a:p>
        </p:txBody>
      </p:sp>
      <p:sp>
        <p:nvSpPr>
          <p:cNvPr id="498" name="テキスト ボックス 497"/>
          <p:cNvSpPr txBox="1"/>
          <p:nvPr/>
        </p:nvSpPr>
        <p:spPr>
          <a:xfrm rot="16200000">
            <a:off x="4162531" y="3037633"/>
            <a:ext cx="8995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ea typeface="Arial" charset="0"/>
                <a:cs typeface="Arial" charset="0"/>
              </a:rPr>
              <a:t>IgG3 (</a:t>
            </a:r>
            <a:r>
              <a:rPr lang="en-US" altLang="ja-JP" sz="800" dirty="0" err="1">
                <a:ea typeface="Arial" charset="0"/>
                <a:cs typeface="Arial" charset="0"/>
              </a:rPr>
              <a:t>μg</a:t>
            </a:r>
            <a:r>
              <a:rPr lang="en-US" altLang="ja-JP" sz="800" dirty="0">
                <a:ea typeface="Arial" charset="0"/>
                <a:cs typeface="Arial" charset="0"/>
              </a:rPr>
              <a:t>/ml)</a:t>
            </a:r>
            <a:endParaRPr kumimoji="1" lang="ja-JP" altLang="en-US" sz="800" dirty="0">
              <a:ea typeface="Arial" charset="0"/>
              <a:cs typeface="Arial" charset="0"/>
            </a:endParaRPr>
          </a:p>
        </p:txBody>
      </p:sp>
      <p:cxnSp>
        <p:nvCxnSpPr>
          <p:cNvPr id="502" name="直線コネクタ 501">
            <a:extLst>
              <a:ext uri="{FF2B5EF4-FFF2-40B4-BE49-F238E27FC236}">
                <a16:creationId xmlns:a16="http://schemas.microsoft.com/office/drawing/2014/main" id="{21D8A637-7A1E-4D10-8625-CCF0D15F3E33}"/>
              </a:ext>
            </a:extLst>
          </p:cNvPr>
          <p:cNvCxnSpPr>
            <a:cxnSpLocks/>
          </p:cNvCxnSpPr>
          <p:nvPr/>
        </p:nvCxnSpPr>
        <p:spPr>
          <a:xfrm>
            <a:off x="1675443" y="892228"/>
            <a:ext cx="432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3" name="テキスト ボックス 502">
            <a:extLst>
              <a:ext uri="{FF2B5EF4-FFF2-40B4-BE49-F238E27FC236}">
                <a16:creationId xmlns:a16="http://schemas.microsoft.com/office/drawing/2014/main" id="{FA1656CC-1671-4A05-8BD8-38D5245B2D67}"/>
              </a:ext>
            </a:extLst>
          </p:cNvPr>
          <p:cNvSpPr txBox="1"/>
          <p:nvPr/>
        </p:nvSpPr>
        <p:spPr>
          <a:xfrm>
            <a:off x="1757413" y="741655"/>
            <a:ext cx="246886" cy="144161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algn="ctr"/>
            <a:r>
              <a:rPr kumimoji="1" lang="ja-JP" altLang="en-US" sz="1000" dirty="0">
                <a:latin typeface="+mj-lt"/>
                <a:ea typeface="Arial" charset="0"/>
                <a:cs typeface="Arial" charset="0"/>
              </a:rPr>
              <a:t>*</a:t>
            </a:r>
          </a:p>
        </p:txBody>
      </p:sp>
      <p:cxnSp>
        <p:nvCxnSpPr>
          <p:cNvPr id="504" name="直線コネクタ 503">
            <a:extLst>
              <a:ext uri="{FF2B5EF4-FFF2-40B4-BE49-F238E27FC236}">
                <a16:creationId xmlns:a16="http://schemas.microsoft.com/office/drawing/2014/main" id="{21D8A637-7A1E-4D10-8625-CCF0D15F3E33}"/>
              </a:ext>
            </a:extLst>
          </p:cNvPr>
          <p:cNvCxnSpPr>
            <a:cxnSpLocks/>
          </p:cNvCxnSpPr>
          <p:nvPr/>
        </p:nvCxnSpPr>
        <p:spPr>
          <a:xfrm>
            <a:off x="3858654" y="808277"/>
            <a:ext cx="432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5" name="テキスト ボックス 504">
            <a:extLst>
              <a:ext uri="{FF2B5EF4-FFF2-40B4-BE49-F238E27FC236}">
                <a16:creationId xmlns:a16="http://schemas.microsoft.com/office/drawing/2014/main" id="{FA1656CC-1671-4A05-8BD8-38D5245B2D67}"/>
              </a:ext>
            </a:extLst>
          </p:cNvPr>
          <p:cNvSpPr txBox="1"/>
          <p:nvPr/>
        </p:nvSpPr>
        <p:spPr>
          <a:xfrm>
            <a:off x="3799224" y="650284"/>
            <a:ext cx="569242" cy="155844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algn="ctr"/>
            <a:r>
              <a:rPr kumimoji="1" lang="en-US" altLang="ja-JP" sz="800" dirty="0">
                <a:ea typeface="Arial" charset="0"/>
                <a:cs typeface="Arial" charset="0"/>
              </a:rPr>
              <a:t>n.s</a:t>
            </a:r>
            <a:r>
              <a:rPr kumimoji="1" lang="en-US" altLang="ja-JP" sz="1000" dirty="0">
                <a:ea typeface="Arial" charset="0"/>
                <a:cs typeface="Arial" charset="0"/>
              </a:rPr>
              <a:t>.</a:t>
            </a:r>
            <a:endParaRPr kumimoji="1" lang="ja-JP" altLang="en-US" sz="1000" dirty="0">
              <a:ea typeface="Arial" charset="0"/>
              <a:cs typeface="Arial" charset="0"/>
            </a:endParaRPr>
          </a:p>
        </p:txBody>
      </p:sp>
      <p:cxnSp>
        <p:nvCxnSpPr>
          <p:cNvPr id="506" name="直線コネクタ 505">
            <a:extLst>
              <a:ext uri="{FF2B5EF4-FFF2-40B4-BE49-F238E27FC236}">
                <a16:creationId xmlns:a16="http://schemas.microsoft.com/office/drawing/2014/main" id="{21D8A637-7A1E-4D10-8625-CCF0D15F3E33}"/>
              </a:ext>
            </a:extLst>
          </p:cNvPr>
          <p:cNvCxnSpPr>
            <a:cxnSpLocks/>
          </p:cNvCxnSpPr>
          <p:nvPr/>
        </p:nvCxnSpPr>
        <p:spPr>
          <a:xfrm>
            <a:off x="6079249" y="993757"/>
            <a:ext cx="432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7" name="テキスト ボックス 506">
            <a:extLst>
              <a:ext uri="{FF2B5EF4-FFF2-40B4-BE49-F238E27FC236}">
                <a16:creationId xmlns:a16="http://schemas.microsoft.com/office/drawing/2014/main" id="{FA1656CC-1671-4A05-8BD8-38D5245B2D67}"/>
              </a:ext>
            </a:extLst>
          </p:cNvPr>
          <p:cNvSpPr txBox="1"/>
          <p:nvPr/>
        </p:nvSpPr>
        <p:spPr>
          <a:xfrm>
            <a:off x="6019819" y="835764"/>
            <a:ext cx="569242" cy="155844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algn="ctr"/>
            <a:r>
              <a:rPr kumimoji="1" lang="en-US" altLang="ja-JP" sz="800" dirty="0">
                <a:ea typeface="Arial" charset="0"/>
                <a:cs typeface="Arial" charset="0"/>
              </a:rPr>
              <a:t>n.s</a:t>
            </a:r>
            <a:r>
              <a:rPr kumimoji="1" lang="en-US" altLang="ja-JP" sz="1000" dirty="0">
                <a:ea typeface="Arial" charset="0"/>
                <a:cs typeface="Arial" charset="0"/>
              </a:rPr>
              <a:t>.</a:t>
            </a:r>
            <a:endParaRPr kumimoji="1" lang="ja-JP" altLang="en-US" sz="1000" dirty="0">
              <a:ea typeface="Arial" charset="0"/>
              <a:cs typeface="Arial" charset="0"/>
            </a:endParaRPr>
          </a:p>
        </p:txBody>
      </p:sp>
      <p:cxnSp>
        <p:nvCxnSpPr>
          <p:cNvPr id="508" name="直線コネクタ 507">
            <a:extLst>
              <a:ext uri="{FF2B5EF4-FFF2-40B4-BE49-F238E27FC236}">
                <a16:creationId xmlns:a16="http://schemas.microsoft.com/office/drawing/2014/main" id="{21D8A637-7A1E-4D10-8625-CCF0D15F3E33}"/>
              </a:ext>
            </a:extLst>
          </p:cNvPr>
          <p:cNvCxnSpPr>
            <a:cxnSpLocks/>
          </p:cNvCxnSpPr>
          <p:nvPr/>
        </p:nvCxnSpPr>
        <p:spPr>
          <a:xfrm>
            <a:off x="1675443" y="2650036"/>
            <a:ext cx="432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9" name="テキスト ボックス 508">
            <a:extLst>
              <a:ext uri="{FF2B5EF4-FFF2-40B4-BE49-F238E27FC236}">
                <a16:creationId xmlns:a16="http://schemas.microsoft.com/office/drawing/2014/main" id="{FA1656CC-1671-4A05-8BD8-38D5245B2D67}"/>
              </a:ext>
            </a:extLst>
          </p:cNvPr>
          <p:cNvSpPr txBox="1"/>
          <p:nvPr/>
        </p:nvSpPr>
        <p:spPr>
          <a:xfrm>
            <a:off x="1763453" y="2499463"/>
            <a:ext cx="246886" cy="144161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algn="ctr"/>
            <a:r>
              <a:rPr kumimoji="1" lang="ja-JP" altLang="en-US" sz="1000" dirty="0">
                <a:latin typeface="+mj-lt"/>
                <a:ea typeface="Arial" charset="0"/>
                <a:cs typeface="Arial" charset="0"/>
              </a:rPr>
              <a:t>*</a:t>
            </a:r>
            <a:r>
              <a:rPr kumimoji="1" lang="en-US" altLang="ja-JP" sz="1000" dirty="0">
                <a:latin typeface="+mj-lt"/>
                <a:ea typeface="Arial" charset="0"/>
                <a:cs typeface="Arial" charset="0"/>
              </a:rPr>
              <a:t>*</a:t>
            </a:r>
            <a:endParaRPr kumimoji="1" lang="ja-JP" altLang="en-US" sz="1000" dirty="0">
              <a:latin typeface="+mj-lt"/>
              <a:ea typeface="Arial" charset="0"/>
              <a:cs typeface="Arial" charset="0"/>
            </a:endParaRPr>
          </a:p>
        </p:txBody>
      </p:sp>
      <p:cxnSp>
        <p:nvCxnSpPr>
          <p:cNvPr id="510" name="直線コネクタ 509">
            <a:extLst>
              <a:ext uri="{FF2B5EF4-FFF2-40B4-BE49-F238E27FC236}">
                <a16:creationId xmlns:a16="http://schemas.microsoft.com/office/drawing/2014/main" id="{21D8A637-7A1E-4D10-8625-CCF0D15F3E33}"/>
              </a:ext>
            </a:extLst>
          </p:cNvPr>
          <p:cNvCxnSpPr>
            <a:cxnSpLocks/>
          </p:cNvCxnSpPr>
          <p:nvPr/>
        </p:nvCxnSpPr>
        <p:spPr>
          <a:xfrm>
            <a:off x="3846495" y="2712968"/>
            <a:ext cx="432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1" name="テキスト ボックス 510">
            <a:extLst>
              <a:ext uri="{FF2B5EF4-FFF2-40B4-BE49-F238E27FC236}">
                <a16:creationId xmlns:a16="http://schemas.microsoft.com/office/drawing/2014/main" id="{FA1656CC-1671-4A05-8BD8-38D5245B2D67}"/>
              </a:ext>
            </a:extLst>
          </p:cNvPr>
          <p:cNvSpPr txBox="1"/>
          <p:nvPr/>
        </p:nvSpPr>
        <p:spPr>
          <a:xfrm>
            <a:off x="3787065" y="2554975"/>
            <a:ext cx="569242" cy="155844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algn="ctr"/>
            <a:r>
              <a:rPr kumimoji="1" lang="en-US" altLang="ja-JP" sz="800" dirty="0">
                <a:ea typeface="Arial" charset="0"/>
                <a:cs typeface="Arial" charset="0"/>
              </a:rPr>
              <a:t>n.s</a:t>
            </a:r>
            <a:r>
              <a:rPr kumimoji="1" lang="en-US" altLang="ja-JP" sz="1000" dirty="0">
                <a:ea typeface="Arial" charset="0"/>
                <a:cs typeface="Arial" charset="0"/>
              </a:rPr>
              <a:t>.</a:t>
            </a:r>
            <a:endParaRPr kumimoji="1" lang="ja-JP" altLang="en-US" sz="1000" dirty="0">
              <a:ea typeface="Arial" charset="0"/>
              <a:cs typeface="Arial" charset="0"/>
            </a:endParaRPr>
          </a:p>
        </p:txBody>
      </p:sp>
      <p:cxnSp>
        <p:nvCxnSpPr>
          <p:cNvPr id="512" name="直線コネクタ 511">
            <a:extLst>
              <a:ext uri="{FF2B5EF4-FFF2-40B4-BE49-F238E27FC236}">
                <a16:creationId xmlns:a16="http://schemas.microsoft.com/office/drawing/2014/main" id="{21D8A637-7A1E-4D10-8625-CCF0D15F3E33}"/>
              </a:ext>
            </a:extLst>
          </p:cNvPr>
          <p:cNvCxnSpPr>
            <a:cxnSpLocks/>
          </p:cNvCxnSpPr>
          <p:nvPr/>
        </p:nvCxnSpPr>
        <p:spPr>
          <a:xfrm>
            <a:off x="6079237" y="2683747"/>
            <a:ext cx="432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" name="テキスト ボックス 512">
            <a:extLst>
              <a:ext uri="{FF2B5EF4-FFF2-40B4-BE49-F238E27FC236}">
                <a16:creationId xmlns:a16="http://schemas.microsoft.com/office/drawing/2014/main" id="{FA1656CC-1671-4A05-8BD8-38D5245B2D67}"/>
              </a:ext>
            </a:extLst>
          </p:cNvPr>
          <p:cNvSpPr txBox="1"/>
          <p:nvPr/>
        </p:nvSpPr>
        <p:spPr>
          <a:xfrm>
            <a:off x="6019807" y="2525754"/>
            <a:ext cx="569242" cy="155844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algn="ctr"/>
            <a:r>
              <a:rPr kumimoji="1" lang="en-US" altLang="ja-JP" sz="800" dirty="0">
                <a:ea typeface="Arial" charset="0"/>
                <a:cs typeface="Arial" charset="0"/>
              </a:rPr>
              <a:t>n.s</a:t>
            </a:r>
            <a:r>
              <a:rPr kumimoji="1" lang="en-US" altLang="ja-JP" sz="1000" dirty="0">
                <a:ea typeface="Arial" charset="0"/>
                <a:cs typeface="Arial" charset="0"/>
              </a:rPr>
              <a:t>.</a:t>
            </a:r>
            <a:endParaRPr kumimoji="1" lang="ja-JP" altLang="en-US" sz="1000" dirty="0">
              <a:ea typeface="Arial" charset="0"/>
              <a:cs typeface="Arial" charset="0"/>
            </a:endParaRPr>
          </a:p>
        </p:txBody>
      </p:sp>
      <p:cxnSp>
        <p:nvCxnSpPr>
          <p:cNvPr id="63" name="直線コネクタ 62">
            <a:extLst>
              <a:ext uri="{FF2B5EF4-FFF2-40B4-BE49-F238E27FC236}">
                <a16:creationId xmlns:a16="http://schemas.microsoft.com/office/drawing/2014/main" id="{21D8A637-7A1E-4D10-8625-CCF0D15F3E33}"/>
              </a:ext>
            </a:extLst>
          </p:cNvPr>
          <p:cNvCxnSpPr>
            <a:cxnSpLocks/>
          </p:cNvCxnSpPr>
          <p:nvPr/>
        </p:nvCxnSpPr>
        <p:spPr>
          <a:xfrm>
            <a:off x="759326" y="892228"/>
            <a:ext cx="432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FA1656CC-1671-4A05-8BD8-38D5245B2D67}"/>
              </a:ext>
            </a:extLst>
          </p:cNvPr>
          <p:cNvSpPr txBox="1"/>
          <p:nvPr/>
        </p:nvSpPr>
        <p:spPr>
          <a:xfrm>
            <a:off x="690705" y="730624"/>
            <a:ext cx="569242" cy="155844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algn="ctr"/>
            <a:r>
              <a:rPr kumimoji="1" lang="en-US" altLang="ja-JP" sz="800" dirty="0">
                <a:ea typeface="Arial" charset="0"/>
                <a:cs typeface="Arial" charset="0"/>
              </a:rPr>
              <a:t>n.s</a:t>
            </a:r>
            <a:r>
              <a:rPr kumimoji="1" lang="en-US" altLang="ja-JP" sz="1000" dirty="0">
                <a:ea typeface="Arial" charset="0"/>
                <a:cs typeface="Arial" charset="0"/>
              </a:rPr>
              <a:t>.</a:t>
            </a:r>
            <a:endParaRPr kumimoji="1" lang="ja-JP" altLang="en-US" sz="1000" dirty="0">
              <a:ea typeface="Arial" charset="0"/>
              <a:cs typeface="Arial" charset="0"/>
            </a:endParaRPr>
          </a:p>
        </p:txBody>
      </p:sp>
      <p:cxnSp>
        <p:nvCxnSpPr>
          <p:cNvPr id="65" name="直線コネクタ 64">
            <a:extLst>
              <a:ext uri="{FF2B5EF4-FFF2-40B4-BE49-F238E27FC236}">
                <a16:creationId xmlns:a16="http://schemas.microsoft.com/office/drawing/2014/main" id="{21D8A637-7A1E-4D10-8625-CCF0D15F3E33}"/>
              </a:ext>
            </a:extLst>
          </p:cNvPr>
          <p:cNvCxnSpPr>
            <a:cxnSpLocks/>
          </p:cNvCxnSpPr>
          <p:nvPr/>
        </p:nvCxnSpPr>
        <p:spPr>
          <a:xfrm>
            <a:off x="5161021" y="993757"/>
            <a:ext cx="432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FA1656CC-1671-4A05-8BD8-38D5245B2D67}"/>
              </a:ext>
            </a:extLst>
          </p:cNvPr>
          <p:cNvSpPr txBox="1"/>
          <p:nvPr/>
        </p:nvSpPr>
        <p:spPr>
          <a:xfrm>
            <a:off x="5092400" y="835764"/>
            <a:ext cx="569242" cy="155844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algn="ctr"/>
            <a:r>
              <a:rPr kumimoji="1" lang="en-US" altLang="ja-JP" sz="800" dirty="0">
                <a:ea typeface="Arial" charset="0"/>
                <a:cs typeface="Arial" charset="0"/>
              </a:rPr>
              <a:t>n.s</a:t>
            </a:r>
            <a:r>
              <a:rPr kumimoji="1" lang="en-US" altLang="ja-JP" sz="1000" dirty="0">
                <a:ea typeface="Arial" charset="0"/>
                <a:cs typeface="Arial" charset="0"/>
              </a:rPr>
              <a:t>.</a:t>
            </a:r>
            <a:endParaRPr kumimoji="1" lang="ja-JP" altLang="en-US" sz="1000" dirty="0">
              <a:ea typeface="Arial" charset="0"/>
              <a:cs typeface="Arial" charset="0"/>
            </a:endParaRPr>
          </a:p>
        </p:txBody>
      </p:sp>
      <p:cxnSp>
        <p:nvCxnSpPr>
          <p:cNvPr id="67" name="直線コネクタ 66">
            <a:extLst>
              <a:ext uri="{FF2B5EF4-FFF2-40B4-BE49-F238E27FC236}">
                <a16:creationId xmlns:a16="http://schemas.microsoft.com/office/drawing/2014/main" id="{21D8A637-7A1E-4D10-8625-CCF0D15F3E33}"/>
              </a:ext>
            </a:extLst>
          </p:cNvPr>
          <p:cNvCxnSpPr>
            <a:cxnSpLocks/>
          </p:cNvCxnSpPr>
          <p:nvPr/>
        </p:nvCxnSpPr>
        <p:spPr>
          <a:xfrm>
            <a:off x="2955803" y="808277"/>
            <a:ext cx="432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FA1656CC-1671-4A05-8BD8-38D5245B2D67}"/>
              </a:ext>
            </a:extLst>
          </p:cNvPr>
          <p:cNvSpPr txBox="1"/>
          <p:nvPr/>
        </p:nvSpPr>
        <p:spPr>
          <a:xfrm>
            <a:off x="2887182" y="650284"/>
            <a:ext cx="569242" cy="155844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algn="ctr"/>
            <a:r>
              <a:rPr kumimoji="1" lang="en-US" altLang="ja-JP" sz="800" dirty="0">
                <a:ea typeface="Arial" charset="0"/>
                <a:cs typeface="Arial" charset="0"/>
              </a:rPr>
              <a:t>n.s</a:t>
            </a:r>
            <a:r>
              <a:rPr kumimoji="1" lang="en-US" altLang="ja-JP" sz="1000" dirty="0">
                <a:ea typeface="Arial" charset="0"/>
                <a:cs typeface="Arial" charset="0"/>
              </a:rPr>
              <a:t>.</a:t>
            </a:r>
            <a:endParaRPr kumimoji="1" lang="ja-JP" altLang="en-US" sz="1000" dirty="0">
              <a:ea typeface="Arial" charset="0"/>
              <a:cs typeface="Arial" charset="0"/>
            </a:endParaRPr>
          </a:p>
        </p:txBody>
      </p:sp>
      <p:cxnSp>
        <p:nvCxnSpPr>
          <p:cNvPr id="69" name="直線コネクタ 68">
            <a:extLst>
              <a:ext uri="{FF2B5EF4-FFF2-40B4-BE49-F238E27FC236}">
                <a16:creationId xmlns:a16="http://schemas.microsoft.com/office/drawing/2014/main" id="{21D8A637-7A1E-4D10-8625-CCF0D15F3E33}"/>
              </a:ext>
            </a:extLst>
          </p:cNvPr>
          <p:cNvCxnSpPr>
            <a:cxnSpLocks/>
          </p:cNvCxnSpPr>
          <p:nvPr/>
        </p:nvCxnSpPr>
        <p:spPr>
          <a:xfrm>
            <a:off x="773805" y="2650036"/>
            <a:ext cx="432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FA1656CC-1671-4A05-8BD8-38D5245B2D67}"/>
              </a:ext>
            </a:extLst>
          </p:cNvPr>
          <p:cNvSpPr txBox="1"/>
          <p:nvPr/>
        </p:nvSpPr>
        <p:spPr>
          <a:xfrm>
            <a:off x="705184" y="2487496"/>
            <a:ext cx="569242" cy="155844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algn="ctr"/>
            <a:r>
              <a:rPr kumimoji="1" lang="en-US" altLang="ja-JP" sz="800" dirty="0">
                <a:ea typeface="Arial" charset="0"/>
                <a:cs typeface="Arial" charset="0"/>
              </a:rPr>
              <a:t>n.s</a:t>
            </a:r>
            <a:r>
              <a:rPr kumimoji="1" lang="en-US" altLang="ja-JP" sz="1000" dirty="0">
                <a:ea typeface="Arial" charset="0"/>
                <a:cs typeface="Arial" charset="0"/>
              </a:rPr>
              <a:t>.</a:t>
            </a:r>
            <a:endParaRPr kumimoji="1" lang="ja-JP" altLang="en-US" sz="1000" dirty="0">
              <a:ea typeface="Arial" charset="0"/>
              <a:cs typeface="Arial" charset="0"/>
            </a:endParaRPr>
          </a:p>
        </p:txBody>
      </p:sp>
      <p:cxnSp>
        <p:nvCxnSpPr>
          <p:cNvPr id="71" name="直線コネクタ 70">
            <a:extLst>
              <a:ext uri="{FF2B5EF4-FFF2-40B4-BE49-F238E27FC236}">
                <a16:creationId xmlns:a16="http://schemas.microsoft.com/office/drawing/2014/main" id="{21D8A637-7A1E-4D10-8625-CCF0D15F3E33}"/>
              </a:ext>
            </a:extLst>
          </p:cNvPr>
          <p:cNvCxnSpPr>
            <a:cxnSpLocks/>
          </p:cNvCxnSpPr>
          <p:nvPr/>
        </p:nvCxnSpPr>
        <p:spPr>
          <a:xfrm>
            <a:off x="2982329" y="2712968"/>
            <a:ext cx="432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FA1656CC-1671-4A05-8BD8-38D5245B2D67}"/>
              </a:ext>
            </a:extLst>
          </p:cNvPr>
          <p:cNvSpPr txBox="1"/>
          <p:nvPr/>
        </p:nvSpPr>
        <p:spPr>
          <a:xfrm>
            <a:off x="2913063" y="2554975"/>
            <a:ext cx="569242" cy="155844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algn="ctr"/>
            <a:r>
              <a:rPr kumimoji="1" lang="en-US" altLang="ja-JP" sz="800" dirty="0">
                <a:ea typeface="Arial" charset="0"/>
                <a:cs typeface="Arial" charset="0"/>
              </a:rPr>
              <a:t>n.s</a:t>
            </a:r>
            <a:r>
              <a:rPr kumimoji="1" lang="en-US" altLang="ja-JP" sz="1000" dirty="0">
                <a:ea typeface="Arial" charset="0"/>
                <a:cs typeface="Arial" charset="0"/>
              </a:rPr>
              <a:t>.</a:t>
            </a:r>
            <a:endParaRPr kumimoji="1" lang="ja-JP" altLang="en-US" sz="1000" dirty="0">
              <a:ea typeface="Arial" charset="0"/>
              <a:cs typeface="Arial" charset="0"/>
            </a:endParaRPr>
          </a:p>
        </p:txBody>
      </p:sp>
      <p:cxnSp>
        <p:nvCxnSpPr>
          <p:cNvPr id="73" name="直線コネクタ 72">
            <a:extLst>
              <a:ext uri="{FF2B5EF4-FFF2-40B4-BE49-F238E27FC236}">
                <a16:creationId xmlns:a16="http://schemas.microsoft.com/office/drawing/2014/main" id="{21D8A637-7A1E-4D10-8625-CCF0D15F3E33}"/>
              </a:ext>
            </a:extLst>
          </p:cNvPr>
          <p:cNvCxnSpPr>
            <a:cxnSpLocks/>
          </p:cNvCxnSpPr>
          <p:nvPr/>
        </p:nvCxnSpPr>
        <p:spPr>
          <a:xfrm>
            <a:off x="5171318" y="2683747"/>
            <a:ext cx="432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FA1656CC-1671-4A05-8BD8-38D5245B2D67}"/>
              </a:ext>
            </a:extLst>
          </p:cNvPr>
          <p:cNvSpPr txBox="1"/>
          <p:nvPr/>
        </p:nvSpPr>
        <p:spPr>
          <a:xfrm>
            <a:off x="5102697" y="2525754"/>
            <a:ext cx="569242" cy="155844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algn="ctr"/>
            <a:r>
              <a:rPr kumimoji="1" lang="en-US" altLang="ja-JP" sz="800" dirty="0">
                <a:ea typeface="Arial" charset="0"/>
                <a:cs typeface="Arial" charset="0"/>
              </a:rPr>
              <a:t>n.s</a:t>
            </a:r>
            <a:r>
              <a:rPr kumimoji="1" lang="en-US" altLang="ja-JP" sz="1000" dirty="0">
                <a:ea typeface="Arial" charset="0"/>
                <a:cs typeface="Arial" charset="0"/>
              </a:rPr>
              <a:t>.</a:t>
            </a:r>
            <a:endParaRPr kumimoji="1" lang="ja-JP" altLang="en-US" sz="1000" dirty="0">
              <a:ea typeface="Arial" charset="0"/>
              <a:cs typeface="Arial" charset="0"/>
            </a:endParaRPr>
          </a:p>
        </p:txBody>
      </p:sp>
      <p:cxnSp>
        <p:nvCxnSpPr>
          <p:cNvPr id="79" name="直線コネクタ 78">
            <a:extLst>
              <a:ext uri="{FF2B5EF4-FFF2-40B4-BE49-F238E27FC236}">
                <a16:creationId xmlns:a16="http://schemas.microsoft.com/office/drawing/2014/main" id="{21D8A637-7A1E-4D10-8625-CCF0D15F3E33}"/>
              </a:ext>
            </a:extLst>
          </p:cNvPr>
          <p:cNvCxnSpPr>
            <a:cxnSpLocks/>
          </p:cNvCxnSpPr>
          <p:nvPr/>
        </p:nvCxnSpPr>
        <p:spPr>
          <a:xfrm>
            <a:off x="759326" y="731964"/>
            <a:ext cx="90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FA1656CC-1671-4A05-8BD8-38D5245B2D67}"/>
              </a:ext>
            </a:extLst>
          </p:cNvPr>
          <p:cNvSpPr txBox="1"/>
          <p:nvPr/>
        </p:nvSpPr>
        <p:spPr>
          <a:xfrm>
            <a:off x="1085883" y="587427"/>
            <a:ext cx="246886" cy="144161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altLang="ja-JP" sz="800" dirty="0" err="1">
                <a:ea typeface="Arial" charset="0"/>
                <a:cs typeface="Arial" charset="0"/>
              </a:rPr>
              <a:t>n.s</a:t>
            </a:r>
            <a:r>
              <a:rPr lang="en-US" altLang="ja-JP" sz="1000" dirty="0">
                <a:ea typeface="Arial" charset="0"/>
                <a:cs typeface="Arial" charset="0"/>
              </a:rPr>
              <a:t>.</a:t>
            </a:r>
            <a:endParaRPr kumimoji="1" lang="ja-JP" altLang="en-US" sz="800" dirty="0">
              <a:ea typeface="Arial" charset="0"/>
              <a:cs typeface="Arial" charset="0"/>
            </a:endParaRPr>
          </a:p>
        </p:txBody>
      </p:sp>
      <p:cxnSp>
        <p:nvCxnSpPr>
          <p:cNvPr id="81" name="直線コネクタ 80">
            <a:extLst>
              <a:ext uri="{FF2B5EF4-FFF2-40B4-BE49-F238E27FC236}">
                <a16:creationId xmlns:a16="http://schemas.microsoft.com/office/drawing/2014/main" id="{21D8A637-7A1E-4D10-8625-CCF0D15F3E33}"/>
              </a:ext>
            </a:extLst>
          </p:cNvPr>
          <p:cNvCxnSpPr>
            <a:cxnSpLocks/>
          </p:cNvCxnSpPr>
          <p:nvPr/>
        </p:nvCxnSpPr>
        <p:spPr>
          <a:xfrm>
            <a:off x="2955803" y="691038"/>
            <a:ext cx="90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FA1656CC-1671-4A05-8BD8-38D5245B2D67}"/>
              </a:ext>
            </a:extLst>
          </p:cNvPr>
          <p:cNvSpPr txBox="1"/>
          <p:nvPr/>
        </p:nvSpPr>
        <p:spPr>
          <a:xfrm>
            <a:off x="3282360" y="535572"/>
            <a:ext cx="246886" cy="144161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altLang="ja-JP" sz="800" dirty="0" err="1">
                <a:ea typeface="Arial" charset="0"/>
                <a:cs typeface="Arial" charset="0"/>
              </a:rPr>
              <a:t>n.s</a:t>
            </a:r>
            <a:r>
              <a:rPr lang="en-US" altLang="ja-JP" sz="1000" dirty="0">
                <a:ea typeface="Arial" charset="0"/>
                <a:cs typeface="Arial" charset="0"/>
              </a:rPr>
              <a:t>.</a:t>
            </a:r>
            <a:endParaRPr lang="ja-JP" altLang="en-US" sz="1000" dirty="0">
              <a:ea typeface="Arial" charset="0"/>
              <a:cs typeface="Arial" charset="0"/>
            </a:endParaRPr>
          </a:p>
        </p:txBody>
      </p:sp>
      <p:cxnSp>
        <p:nvCxnSpPr>
          <p:cNvPr id="83" name="直線コネクタ 82">
            <a:extLst>
              <a:ext uri="{FF2B5EF4-FFF2-40B4-BE49-F238E27FC236}">
                <a16:creationId xmlns:a16="http://schemas.microsoft.com/office/drawing/2014/main" id="{21D8A637-7A1E-4D10-8625-CCF0D15F3E33}"/>
              </a:ext>
            </a:extLst>
          </p:cNvPr>
          <p:cNvCxnSpPr>
            <a:cxnSpLocks/>
          </p:cNvCxnSpPr>
          <p:nvPr/>
        </p:nvCxnSpPr>
        <p:spPr>
          <a:xfrm>
            <a:off x="5153318" y="862644"/>
            <a:ext cx="90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FA1656CC-1671-4A05-8BD8-38D5245B2D67}"/>
              </a:ext>
            </a:extLst>
          </p:cNvPr>
          <p:cNvSpPr txBox="1"/>
          <p:nvPr/>
        </p:nvSpPr>
        <p:spPr>
          <a:xfrm>
            <a:off x="5479875" y="709698"/>
            <a:ext cx="246886" cy="144161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algn="ctr"/>
            <a:r>
              <a:rPr kumimoji="1" lang="ja-JP" altLang="en-US" sz="1000" dirty="0">
                <a:latin typeface="+mj-lt"/>
                <a:ea typeface="Arial" charset="0"/>
                <a:cs typeface="Arial" charset="0"/>
              </a:rPr>
              <a:t>*</a:t>
            </a:r>
          </a:p>
        </p:txBody>
      </p:sp>
      <p:cxnSp>
        <p:nvCxnSpPr>
          <p:cNvPr id="85" name="直線コネクタ 84">
            <a:extLst>
              <a:ext uri="{FF2B5EF4-FFF2-40B4-BE49-F238E27FC236}">
                <a16:creationId xmlns:a16="http://schemas.microsoft.com/office/drawing/2014/main" id="{21D8A637-7A1E-4D10-8625-CCF0D15F3E33}"/>
              </a:ext>
            </a:extLst>
          </p:cNvPr>
          <p:cNvCxnSpPr>
            <a:cxnSpLocks/>
          </p:cNvCxnSpPr>
          <p:nvPr/>
        </p:nvCxnSpPr>
        <p:spPr>
          <a:xfrm>
            <a:off x="773805" y="2498718"/>
            <a:ext cx="90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FA1656CC-1671-4A05-8BD8-38D5245B2D67}"/>
              </a:ext>
            </a:extLst>
          </p:cNvPr>
          <p:cNvSpPr txBox="1"/>
          <p:nvPr/>
        </p:nvSpPr>
        <p:spPr>
          <a:xfrm>
            <a:off x="1100362" y="2384006"/>
            <a:ext cx="246886" cy="144161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algn="ctr"/>
            <a:r>
              <a:rPr kumimoji="1" lang="ja-JP" altLang="en-US" sz="1000" dirty="0">
                <a:latin typeface="+mj-lt"/>
                <a:ea typeface="Arial" charset="0"/>
                <a:cs typeface="Arial" charset="0"/>
              </a:rPr>
              <a:t>*</a:t>
            </a:r>
            <a:r>
              <a:rPr kumimoji="1" lang="en-US" altLang="ja-JP" sz="1000" dirty="0">
                <a:latin typeface="+mj-lt"/>
                <a:ea typeface="Arial" charset="0"/>
                <a:cs typeface="Arial" charset="0"/>
              </a:rPr>
              <a:t>**</a:t>
            </a:r>
            <a:endParaRPr kumimoji="1" lang="ja-JP" altLang="en-US" sz="1000" dirty="0">
              <a:latin typeface="+mj-lt"/>
              <a:ea typeface="Arial" charset="0"/>
              <a:cs typeface="Arial" charset="0"/>
            </a:endParaRPr>
          </a:p>
        </p:txBody>
      </p:sp>
      <p:cxnSp>
        <p:nvCxnSpPr>
          <p:cNvPr id="87" name="直線コネクタ 86">
            <a:extLst>
              <a:ext uri="{FF2B5EF4-FFF2-40B4-BE49-F238E27FC236}">
                <a16:creationId xmlns:a16="http://schemas.microsoft.com/office/drawing/2014/main" id="{21D8A637-7A1E-4D10-8625-CCF0D15F3E33}"/>
              </a:ext>
            </a:extLst>
          </p:cNvPr>
          <p:cNvCxnSpPr>
            <a:cxnSpLocks/>
          </p:cNvCxnSpPr>
          <p:nvPr/>
        </p:nvCxnSpPr>
        <p:spPr>
          <a:xfrm>
            <a:off x="2979000" y="2568289"/>
            <a:ext cx="90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FA1656CC-1671-4A05-8BD8-38D5245B2D67}"/>
              </a:ext>
            </a:extLst>
          </p:cNvPr>
          <p:cNvSpPr txBox="1"/>
          <p:nvPr/>
        </p:nvSpPr>
        <p:spPr>
          <a:xfrm>
            <a:off x="3305557" y="2452813"/>
            <a:ext cx="246886" cy="144161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algn="ctr"/>
            <a:r>
              <a:rPr kumimoji="1" lang="ja-JP" altLang="en-US" sz="1000" dirty="0">
                <a:latin typeface="+mj-lt"/>
                <a:ea typeface="Arial" charset="0"/>
                <a:cs typeface="Arial" charset="0"/>
              </a:rPr>
              <a:t>*</a:t>
            </a:r>
            <a:r>
              <a:rPr kumimoji="1" lang="en-US" altLang="ja-JP" sz="1000" dirty="0">
                <a:latin typeface="+mj-lt"/>
                <a:ea typeface="Arial" charset="0"/>
                <a:cs typeface="Arial" charset="0"/>
              </a:rPr>
              <a:t>*</a:t>
            </a:r>
            <a:endParaRPr kumimoji="1" lang="ja-JP" altLang="en-US" sz="1000" dirty="0">
              <a:latin typeface="+mj-lt"/>
              <a:ea typeface="Arial" charset="0"/>
              <a:cs typeface="Arial" charset="0"/>
            </a:endParaRPr>
          </a:p>
        </p:txBody>
      </p:sp>
      <p:cxnSp>
        <p:nvCxnSpPr>
          <p:cNvPr id="89" name="直線コネクタ 88">
            <a:extLst>
              <a:ext uri="{FF2B5EF4-FFF2-40B4-BE49-F238E27FC236}">
                <a16:creationId xmlns:a16="http://schemas.microsoft.com/office/drawing/2014/main" id="{21D8A637-7A1E-4D10-8625-CCF0D15F3E33}"/>
              </a:ext>
            </a:extLst>
          </p:cNvPr>
          <p:cNvCxnSpPr>
            <a:cxnSpLocks/>
          </p:cNvCxnSpPr>
          <p:nvPr/>
        </p:nvCxnSpPr>
        <p:spPr>
          <a:xfrm>
            <a:off x="5171318" y="2543199"/>
            <a:ext cx="90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FA1656CC-1671-4A05-8BD8-38D5245B2D67}"/>
              </a:ext>
            </a:extLst>
          </p:cNvPr>
          <p:cNvSpPr txBox="1"/>
          <p:nvPr/>
        </p:nvSpPr>
        <p:spPr>
          <a:xfrm>
            <a:off x="5497875" y="2432089"/>
            <a:ext cx="246886" cy="144161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algn="ctr"/>
            <a:r>
              <a:rPr kumimoji="1" lang="en-US" altLang="ja-JP" sz="1000" dirty="0">
                <a:latin typeface="+mj-lt"/>
                <a:ea typeface="Arial" charset="0"/>
                <a:cs typeface="Arial" charset="0"/>
              </a:rPr>
              <a:t>*</a:t>
            </a:r>
            <a:r>
              <a:rPr kumimoji="1" lang="ja-JP" altLang="en-US" sz="1000" dirty="0">
                <a:latin typeface="+mj-lt"/>
                <a:ea typeface="Arial" charset="0"/>
                <a:cs typeface="Arial" charset="0"/>
              </a:rPr>
              <a:t>*</a:t>
            </a:r>
          </a:p>
        </p:txBody>
      </p:sp>
      <p:sp>
        <p:nvSpPr>
          <p:cNvPr id="91" name="正方形/長方形 90">
            <a:extLst>
              <a:ext uri="{FF2B5EF4-FFF2-40B4-BE49-F238E27FC236}">
                <a16:creationId xmlns:a16="http://schemas.microsoft.com/office/drawing/2014/main" id="{35638F06-A03E-4F21-9AB4-E1B1E7CD5F1C}"/>
              </a:ext>
            </a:extLst>
          </p:cNvPr>
          <p:cNvSpPr/>
          <p:nvPr/>
        </p:nvSpPr>
        <p:spPr>
          <a:xfrm>
            <a:off x="74541" y="70260"/>
            <a:ext cx="1101584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50" dirty="0"/>
              <a:t>Additional file 1</a:t>
            </a:r>
          </a:p>
          <a:p>
            <a:r>
              <a:rPr lang="en-US" altLang="ja-JP" sz="1050" dirty="0"/>
              <a:t>Figure S1</a:t>
            </a:r>
          </a:p>
        </p:txBody>
      </p:sp>
    </p:spTree>
    <p:extLst>
      <p:ext uri="{BB962C8B-B14F-4D97-AF65-F5344CB8AC3E}">
        <p14:creationId xmlns:p14="http://schemas.microsoft.com/office/powerpoint/2010/main" val="3744128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テキスト ボックス 24"/>
          <p:cNvSpPr txBox="1"/>
          <p:nvPr/>
        </p:nvSpPr>
        <p:spPr>
          <a:xfrm>
            <a:off x="405536" y="809445"/>
            <a:ext cx="11716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>
                <a:latin typeface="+mj-lt"/>
              </a:rPr>
              <a:t>Non-stimulation</a:t>
            </a:r>
            <a:endParaRPr kumimoji="1" lang="ja-JP" altLang="en-US" sz="800" dirty="0">
              <a:latin typeface="+mj-lt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482190" y="1715083"/>
            <a:ext cx="10183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>
                <a:latin typeface="+mj-lt"/>
              </a:rPr>
              <a:t>Anti-CD3</a:t>
            </a:r>
            <a:r>
              <a:rPr kumimoji="1" lang="ja-JP" altLang="en-US" sz="800" dirty="0">
                <a:latin typeface="+mj-lt"/>
              </a:rPr>
              <a:t>　</a:t>
            </a:r>
            <a:endParaRPr kumimoji="1" lang="en-US" altLang="ja-JP" sz="800" dirty="0">
              <a:latin typeface="+mj-lt"/>
            </a:endParaRPr>
          </a:p>
          <a:p>
            <a:pPr algn="ctr"/>
            <a:r>
              <a:rPr kumimoji="1" lang="en-US" altLang="ja-JP" sz="800" dirty="0">
                <a:latin typeface="+mj-lt"/>
              </a:rPr>
              <a:t>5 μg/ml</a:t>
            </a:r>
            <a:endParaRPr kumimoji="1" lang="ja-JP" altLang="en-US" sz="800" dirty="0">
              <a:latin typeface="+mj-lt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450757" y="2668100"/>
            <a:ext cx="1081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>
                <a:latin typeface="+mj-lt"/>
              </a:rPr>
              <a:t>Anti-CD3</a:t>
            </a:r>
            <a:r>
              <a:rPr kumimoji="1" lang="ja-JP" altLang="en-US" sz="800" dirty="0">
                <a:latin typeface="+mj-lt"/>
              </a:rPr>
              <a:t>　</a:t>
            </a:r>
            <a:endParaRPr kumimoji="1" lang="en-US" altLang="ja-JP" sz="800" dirty="0">
              <a:latin typeface="+mj-lt"/>
            </a:endParaRPr>
          </a:p>
          <a:p>
            <a:pPr algn="ctr"/>
            <a:r>
              <a:rPr lang="en-US" altLang="ja-JP" sz="800" dirty="0">
                <a:latin typeface="+mj-lt"/>
              </a:rPr>
              <a:t>10 </a:t>
            </a:r>
            <a:r>
              <a:rPr kumimoji="1" lang="en-US" altLang="ja-JP" sz="800" dirty="0">
                <a:latin typeface="+mj-lt"/>
              </a:rPr>
              <a:t>μg/ml</a:t>
            </a:r>
            <a:endParaRPr kumimoji="1" lang="ja-JP" altLang="en-US" sz="800" dirty="0">
              <a:latin typeface="+mj-lt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450757" y="3594767"/>
            <a:ext cx="1081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>
                <a:latin typeface="+mj-lt"/>
              </a:rPr>
              <a:t>Anti-CD3</a:t>
            </a:r>
            <a:r>
              <a:rPr kumimoji="1" lang="ja-JP" altLang="en-US" sz="800" dirty="0">
                <a:latin typeface="+mj-lt"/>
              </a:rPr>
              <a:t>　</a:t>
            </a:r>
            <a:endParaRPr kumimoji="1" lang="en-US" altLang="ja-JP" sz="800" dirty="0">
              <a:latin typeface="+mj-lt"/>
            </a:endParaRPr>
          </a:p>
          <a:p>
            <a:pPr algn="ctr"/>
            <a:r>
              <a:rPr lang="en-US" altLang="ja-JP" sz="800" dirty="0">
                <a:latin typeface="+mj-lt"/>
              </a:rPr>
              <a:t>20 </a:t>
            </a:r>
            <a:r>
              <a:rPr kumimoji="1" lang="en-US" altLang="ja-JP" sz="800" dirty="0">
                <a:latin typeface="+mj-lt"/>
              </a:rPr>
              <a:t>μg/ml</a:t>
            </a:r>
            <a:endParaRPr kumimoji="1" lang="ja-JP" altLang="en-US" sz="800" dirty="0">
              <a:latin typeface="+mj-lt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303131" y="4462247"/>
            <a:ext cx="12845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>
                <a:latin typeface="+mj-lt"/>
              </a:rPr>
              <a:t>Anti-CD3/CD28</a:t>
            </a:r>
          </a:p>
          <a:p>
            <a:pPr algn="ctr"/>
            <a:r>
              <a:rPr kumimoji="1" lang="en-US" altLang="ja-JP" sz="800" dirty="0">
                <a:latin typeface="+mj-lt"/>
              </a:rPr>
              <a:t>10 μg/ml</a:t>
            </a:r>
            <a:r>
              <a:rPr lang="en-US" altLang="ja-JP" sz="800" dirty="0">
                <a:latin typeface="+mj-lt"/>
              </a:rPr>
              <a:t>+</a:t>
            </a:r>
            <a:r>
              <a:rPr kumimoji="1" lang="en-US" altLang="ja-JP" sz="800" dirty="0">
                <a:latin typeface="+mj-lt"/>
              </a:rPr>
              <a:t>2 μg/ml</a:t>
            </a:r>
            <a:endParaRPr kumimoji="1" lang="ja-JP" altLang="en-US" sz="800" dirty="0">
              <a:latin typeface="+mj-lt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1645344" y="5138212"/>
            <a:ext cx="5809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/>
              <a:t>CD69</a:t>
            </a: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2646689" y="5138212"/>
            <a:ext cx="5557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/>
              <a:t>CD25</a:t>
            </a: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3670398" y="5138212"/>
            <a:ext cx="5619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/>
              <a:t>CD44</a:t>
            </a: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4590226" y="5138212"/>
            <a:ext cx="6573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/>
              <a:t>CD62L</a:t>
            </a:r>
          </a:p>
        </p:txBody>
      </p:sp>
      <p:sp>
        <p:nvSpPr>
          <p:cNvPr id="35" name="正方形/長方形 34"/>
          <p:cNvSpPr/>
          <p:nvPr/>
        </p:nvSpPr>
        <p:spPr>
          <a:xfrm>
            <a:off x="5519281" y="4604745"/>
            <a:ext cx="216024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00"/>
          </a:p>
        </p:txBody>
      </p:sp>
      <p:sp>
        <p:nvSpPr>
          <p:cNvPr id="36" name="正方形/長方形 35"/>
          <p:cNvSpPr/>
          <p:nvPr/>
        </p:nvSpPr>
        <p:spPr>
          <a:xfrm>
            <a:off x="5519281" y="4847195"/>
            <a:ext cx="216024" cy="144016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00"/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5737878" y="4569653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i="1" dirty="0">
                <a:ea typeface="Arial" charset="0"/>
                <a:cs typeface="Arial" panose="020B0604020202020204" pitchFamily="34" charset="0"/>
              </a:rPr>
              <a:t>Sh3bp2</a:t>
            </a:r>
            <a:r>
              <a:rPr lang="en-US" altLang="ja-JP" sz="800" baseline="30000" dirty="0">
                <a:cs typeface="Arial" pitchFamily="34" charset="0"/>
              </a:rPr>
              <a:t>+/+</a:t>
            </a:r>
            <a:endParaRPr kumimoji="1" lang="ja-JP" altLang="en-US" sz="800" dirty="0"/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5737878" y="4811895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i="1" dirty="0">
                <a:ea typeface="Arial" charset="0"/>
                <a:cs typeface="Arial" panose="020B0604020202020204" pitchFamily="34" charset="0"/>
              </a:rPr>
              <a:t>Sh3bp2</a:t>
            </a:r>
            <a:r>
              <a:rPr lang="el-GR" altLang="ja-JP" sz="800" baseline="30000" dirty="0">
                <a:cs typeface="Arial" pitchFamily="34" charset="0"/>
              </a:rPr>
              <a:t>Δ/Δ</a:t>
            </a:r>
            <a:endParaRPr kumimoji="1" lang="ja-JP" altLang="en-US" sz="800" dirty="0"/>
          </a:p>
        </p:txBody>
      </p:sp>
      <p:sp>
        <p:nvSpPr>
          <p:cNvPr id="51" name="TextBox 2">
            <a:extLst>
              <a:ext uri="{FF2B5EF4-FFF2-40B4-BE49-F238E27FC236}">
                <a16:creationId xmlns:a16="http://schemas.microsoft.com/office/drawing/2014/main" id="{109671BA-415C-E945-B6E7-31283286B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130" y="405126"/>
            <a:ext cx="2696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ja-JP" sz="1200" b="1" dirty="0">
                <a:latin typeface="+mn-lt"/>
              </a:rPr>
              <a:t>a</a:t>
            </a:r>
            <a:endParaRPr lang="en-US" altLang="en-US" sz="1200" b="1" dirty="0">
              <a:latin typeface="+mn-lt"/>
            </a:endParaRPr>
          </a:p>
        </p:txBody>
      </p:sp>
      <p:sp>
        <p:nvSpPr>
          <p:cNvPr id="43" name="TextBox 2">
            <a:extLst>
              <a:ext uri="{FF2B5EF4-FFF2-40B4-BE49-F238E27FC236}">
                <a16:creationId xmlns:a16="http://schemas.microsoft.com/office/drawing/2014/main" id="{109671BA-415C-E945-B6E7-31283286B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74" y="5372823"/>
            <a:ext cx="2792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200" b="1" dirty="0">
                <a:latin typeface="+mn-lt"/>
              </a:rPr>
              <a:t>b</a:t>
            </a: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241560" y="5441037"/>
            <a:ext cx="8761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/>
              <a:t>Non-stimulation</a:t>
            </a:r>
            <a:endParaRPr kumimoji="1" lang="ja-JP" altLang="en-US" sz="800" dirty="0"/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1315625" y="5441037"/>
            <a:ext cx="9877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/>
              <a:t>Anti-CD3</a:t>
            </a:r>
          </a:p>
          <a:p>
            <a:pPr algn="ctr"/>
            <a:r>
              <a:rPr lang="en-US" altLang="ja-JP" sz="800" dirty="0"/>
              <a:t>5 μg/ml</a:t>
            </a:r>
            <a:endParaRPr kumimoji="1" lang="ja-JP" altLang="en-US" sz="800" dirty="0"/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2834077" y="5441037"/>
            <a:ext cx="948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/>
              <a:t>Anti-CD3</a:t>
            </a:r>
          </a:p>
          <a:p>
            <a:pPr algn="ctr"/>
            <a:r>
              <a:rPr lang="en-US" altLang="ja-JP" sz="800" dirty="0"/>
              <a:t>10 μg/ml</a:t>
            </a:r>
            <a:endParaRPr kumimoji="1" lang="ja-JP" altLang="en-US" sz="800" dirty="0"/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4238607" y="5441037"/>
            <a:ext cx="8451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/>
              <a:t>Anti-CD3</a:t>
            </a:r>
          </a:p>
          <a:p>
            <a:pPr algn="ctr"/>
            <a:r>
              <a:rPr lang="en-US" altLang="ja-JP" sz="800" dirty="0"/>
              <a:t>20 μg/ml</a:t>
            </a:r>
            <a:endParaRPr kumimoji="1" lang="ja-JP" altLang="en-US" sz="800" dirty="0"/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5392949" y="5441037"/>
            <a:ext cx="1253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/>
              <a:t>Anti-CD3/CD28</a:t>
            </a:r>
          </a:p>
          <a:p>
            <a:pPr algn="ctr"/>
            <a:r>
              <a:rPr lang="en-US" altLang="ja-JP" sz="800" dirty="0"/>
              <a:t>10 μg/ml+2 μg/ml</a:t>
            </a:r>
            <a:endParaRPr kumimoji="1" lang="ja-JP" altLang="en-US" sz="800" dirty="0"/>
          </a:p>
        </p:txBody>
      </p:sp>
      <p:cxnSp>
        <p:nvCxnSpPr>
          <p:cNvPr id="52" name="直線矢印コネクタ 51"/>
          <p:cNvCxnSpPr/>
          <p:nvPr/>
        </p:nvCxnSpPr>
        <p:spPr>
          <a:xfrm>
            <a:off x="215700" y="6891885"/>
            <a:ext cx="432048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テキスト ボックス 52"/>
          <p:cNvSpPr txBox="1"/>
          <p:nvPr/>
        </p:nvSpPr>
        <p:spPr>
          <a:xfrm>
            <a:off x="700504" y="6761080"/>
            <a:ext cx="5553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800" dirty="0"/>
              <a:t>CFSE</a:t>
            </a:r>
            <a:endParaRPr kumimoji="1" lang="ja-JP" altLang="en-US" sz="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544" y="467870"/>
            <a:ext cx="931634" cy="9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020" y="467870"/>
            <a:ext cx="93005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920" y="467870"/>
            <a:ext cx="93005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821" y="467870"/>
            <a:ext cx="93005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544" y="1405264"/>
            <a:ext cx="93005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020" y="1405264"/>
            <a:ext cx="93005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920" y="1405264"/>
            <a:ext cx="93005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821" y="1405264"/>
            <a:ext cx="93005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544" y="2341108"/>
            <a:ext cx="93005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020" y="2341108"/>
            <a:ext cx="93005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920" y="2341108"/>
            <a:ext cx="93005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821" y="2341108"/>
            <a:ext cx="93005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544" y="3276952"/>
            <a:ext cx="93005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020" y="3276952"/>
            <a:ext cx="93005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920" y="3276952"/>
            <a:ext cx="93005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821" y="3276952"/>
            <a:ext cx="93005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544" y="4212796"/>
            <a:ext cx="93005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020" y="4212796"/>
            <a:ext cx="93005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920" y="4212796"/>
            <a:ext cx="93005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821" y="4212796"/>
            <a:ext cx="93005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6" name="Picture 2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44" y="5749441"/>
            <a:ext cx="1001133" cy="1053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7" name="Picture 23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002" y="5749441"/>
            <a:ext cx="1487831" cy="105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400" y="5749441"/>
            <a:ext cx="1504521" cy="105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8488" y="5749441"/>
            <a:ext cx="1460190" cy="105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0" name="Picture 26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5244" y="5749441"/>
            <a:ext cx="1437635" cy="105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81D55BAC-32E7-420C-8FC7-8134E3787A4D}"/>
              </a:ext>
            </a:extLst>
          </p:cNvPr>
          <p:cNvSpPr/>
          <p:nvPr/>
        </p:nvSpPr>
        <p:spPr>
          <a:xfrm>
            <a:off x="74541" y="70260"/>
            <a:ext cx="1101584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50" dirty="0"/>
              <a:t>Additional file 2</a:t>
            </a:r>
          </a:p>
          <a:p>
            <a:r>
              <a:rPr lang="en-US" altLang="ja-JP" sz="1050" dirty="0"/>
              <a:t>Figure S2</a:t>
            </a:r>
          </a:p>
        </p:txBody>
      </p:sp>
    </p:spTree>
    <p:extLst>
      <p:ext uri="{BB962C8B-B14F-4D97-AF65-F5344CB8AC3E}">
        <p14:creationId xmlns:p14="http://schemas.microsoft.com/office/powerpoint/2010/main" val="230825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" name="グラフ 47">
            <a:extLst>
              <a:ext uri="{FF2B5EF4-FFF2-40B4-BE49-F238E27FC236}">
                <a16:creationId xmlns:a16="http://schemas.microsoft.com/office/drawing/2014/main" id="{00000000-0008-0000-07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2395746"/>
              </p:ext>
            </p:extLst>
          </p:nvPr>
        </p:nvGraphicFramePr>
        <p:xfrm>
          <a:off x="4027894" y="932553"/>
          <a:ext cx="1545970" cy="149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1" name="グラフ 60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5999432"/>
              </p:ext>
            </p:extLst>
          </p:nvPr>
        </p:nvGraphicFramePr>
        <p:xfrm>
          <a:off x="1439581" y="932553"/>
          <a:ext cx="1544400" cy="149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テキスト ボックス 16"/>
          <p:cNvSpPr txBox="1"/>
          <p:nvPr/>
        </p:nvSpPr>
        <p:spPr>
          <a:xfrm>
            <a:off x="4456295" y="845202"/>
            <a:ext cx="6439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i="1" dirty="0"/>
              <a:t>Cd86</a:t>
            </a:r>
            <a:endParaRPr kumimoji="1" lang="ja-JP" altLang="en-US" sz="800" i="1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876819" y="845202"/>
            <a:ext cx="6699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i="1" dirty="0"/>
              <a:t>Cd80</a:t>
            </a:r>
            <a:endParaRPr kumimoji="1" lang="ja-JP" altLang="en-US" sz="800" i="1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215221" y="2835402"/>
            <a:ext cx="5279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i="1" dirty="0" err="1"/>
              <a:t>Tnf</a:t>
            </a:r>
            <a:endParaRPr kumimoji="1" lang="ja-JP" altLang="en-US" sz="800" i="1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926463" y="4560679"/>
            <a:ext cx="9030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/>
              <a:t>Non-stimulation</a:t>
            </a:r>
            <a:endParaRPr kumimoji="1" lang="ja-JP" altLang="en-US" sz="8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526856" y="4560679"/>
            <a:ext cx="852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/>
              <a:t>LPS</a:t>
            </a:r>
          </a:p>
          <a:p>
            <a:pPr algn="ctr"/>
            <a:r>
              <a:rPr kumimoji="1" lang="en-US" altLang="ja-JP" sz="800" dirty="0"/>
              <a:t>10</a:t>
            </a:r>
            <a:r>
              <a:rPr lang="ja-JP" altLang="en-US" sz="800" dirty="0"/>
              <a:t> </a:t>
            </a:r>
            <a:r>
              <a:rPr kumimoji="1" lang="en-US" altLang="ja-JP" sz="800" dirty="0"/>
              <a:t>ng/ml</a:t>
            </a:r>
            <a:endParaRPr kumimoji="1" lang="ja-JP" altLang="en-US" sz="8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076448" y="4560679"/>
            <a:ext cx="852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/>
              <a:t>LPS</a:t>
            </a:r>
          </a:p>
          <a:p>
            <a:pPr algn="ctr"/>
            <a:r>
              <a:rPr kumimoji="1" lang="en-US" altLang="ja-JP" sz="800" dirty="0"/>
              <a:t>100 ng/ml</a:t>
            </a:r>
            <a:endParaRPr kumimoji="1" lang="ja-JP" altLang="en-US" sz="800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2626040" y="4560679"/>
            <a:ext cx="852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/>
              <a:t>Poly(I:C)</a:t>
            </a:r>
          </a:p>
          <a:p>
            <a:pPr algn="ctr"/>
            <a:r>
              <a:rPr kumimoji="1" lang="en-US" altLang="ja-JP" sz="800" dirty="0"/>
              <a:t>100 ng/ml</a:t>
            </a:r>
            <a:endParaRPr kumimoji="1" lang="ja-JP" altLang="en-US" sz="800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3175632" y="4560679"/>
            <a:ext cx="852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/>
              <a:t>Poly(I:C)</a:t>
            </a:r>
          </a:p>
          <a:p>
            <a:pPr algn="ctr"/>
            <a:r>
              <a:rPr lang="en-US" altLang="ja-JP" sz="800" dirty="0"/>
              <a:t>1000 ng/ml</a:t>
            </a:r>
            <a:endParaRPr lang="ja-JP" altLang="en-US" sz="800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3725224" y="4560679"/>
            <a:ext cx="852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 err="1"/>
              <a:t>ssRNA</a:t>
            </a:r>
            <a:endParaRPr kumimoji="1" lang="en-US" altLang="ja-JP" sz="800" dirty="0"/>
          </a:p>
          <a:p>
            <a:pPr algn="ctr"/>
            <a:r>
              <a:rPr kumimoji="1" lang="en-US" altLang="ja-JP" sz="800" dirty="0"/>
              <a:t>0.1 µg/ml</a:t>
            </a: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4274816" y="4560679"/>
            <a:ext cx="852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 err="1"/>
              <a:t>ssRNA</a:t>
            </a:r>
            <a:endParaRPr kumimoji="1" lang="en-US" altLang="ja-JP" sz="800" dirty="0"/>
          </a:p>
          <a:p>
            <a:pPr algn="ctr"/>
            <a:r>
              <a:rPr lang="en-US" altLang="ja-JP" sz="800" dirty="0"/>
              <a:t>1 µg/ml</a:t>
            </a: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4824408" y="4560679"/>
            <a:ext cx="852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/>
              <a:t>ODN</a:t>
            </a:r>
          </a:p>
          <a:p>
            <a:pPr algn="ctr"/>
            <a:r>
              <a:rPr kumimoji="1" lang="en-US" altLang="ja-JP" sz="800" dirty="0"/>
              <a:t>0.1 µM</a:t>
            </a:r>
            <a:endParaRPr kumimoji="1" lang="ja-JP" altLang="en-US" sz="800" dirty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5373998" y="4560679"/>
            <a:ext cx="852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/>
              <a:t>ODN</a:t>
            </a:r>
          </a:p>
          <a:p>
            <a:pPr algn="ctr"/>
            <a:r>
              <a:rPr kumimoji="1" lang="en-US" altLang="ja-JP" sz="800" dirty="0"/>
              <a:t>1 µM</a:t>
            </a:r>
            <a:endParaRPr kumimoji="1" lang="ja-JP" altLang="en-US" sz="800" dirty="0"/>
          </a:p>
        </p:txBody>
      </p:sp>
      <p:sp>
        <p:nvSpPr>
          <p:cNvPr id="3" name="テキスト ボックス 2"/>
          <p:cNvSpPr txBox="1"/>
          <p:nvPr/>
        </p:nvSpPr>
        <p:spPr>
          <a:xfrm rot="16200000">
            <a:off x="301723" y="1581562"/>
            <a:ext cx="17907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/>
              <a:t>Relative mRNA expression</a:t>
            </a:r>
            <a:endParaRPr kumimoji="1" lang="ja-JP" altLang="en-US" sz="800" dirty="0"/>
          </a:p>
        </p:txBody>
      </p:sp>
      <p:sp>
        <p:nvSpPr>
          <p:cNvPr id="31" name="テキスト ボックス 30"/>
          <p:cNvSpPr txBox="1"/>
          <p:nvPr/>
        </p:nvSpPr>
        <p:spPr>
          <a:xfrm rot="16200000">
            <a:off x="2836178" y="1581562"/>
            <a:ext cx="17907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/>
              <a:t>Relative mRNA expression</a:t>
            </a:r>
            <a:endParaRPr kumimoji="1" lang="ja-JP" altLang="en-US" sz="800" dirty="0"/>
          </a:p>
        </p:txBody>
      </p:sp>
      <p:sp>
        <p:nvSpPr>
          <p:cNvPr id="32" name="テキスト ボックス 31"/>
          <p:cNvSpPr txBox="1"/>
          <p:nvPr/>
        </p:nvSpPr>
        <p:spPr>
          <a:xfrm rot="16200000">
            <a:off x="-115662" y="3669227"/>
            <a:ext cx="17907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/>
              <a:t>Relative mRNA expression</a:t>
            </a:r>
            <a:endParaRPr kumimoji="1" lang="ja-JP" altLang="en-US" sz="800" dirty="0"/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26F6B9C6-847B-4055-8A60-AA2BD7B7DC4A}"/>
              </a:ext>
            </a:extLst>
          </p:cNvPr>
          <p:cNvSpPr/>
          <p:nvPr/>
        </p:nvSpPr>
        <p:spPr>
          <a:xfrm>
            <a:off x="4889087" y="3078616"/>
            <a:ext cx="140063" cy="773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00"/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F4328035-5933-4FBA-AEE1-0361B48EC1E4}"/>
              </a:ext>
            </a:extLst>
          </p:cNvPr>
          <p:cNvSpPr/>
          <p:nvPr/>
        </p:nvSpPr>
        <p:spPr>
          <a:xfrm>
            <a:off x="4889087" y="3259356"/>
            <a:ext cx="140063" cy="773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00"/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9C5A4230-4A83-4062-A923-BA7C041F4060}"/>
              </a:ext>
            </a:extLst>
          </p:cNvPr>
          <p:cNvSpPr/>
          <p:nvPr/>
        </p:nvSpPr>
        <p:spPr>
          <a:xfrm>
            <a:off x="4889087" y="3445706"/>
            <a:ext cx="140063" cy="7732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00"/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49869FF5-2E7A-452E-9F8A-EA4D42AD9A07}"/>
              </a:ext>
            </a:extLst>
          </p:cNvPr>
          <p:cNvSpPr/>
          <p:nvPr/>
        </p:nvSpPr>
        <p:spPr>
          <a:xfrm>
            <a:off x="4889087" y="3632055"/>
            <a:ext cx="140063" cy="7732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00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23F0C24-223B-4901-BAC8-B611808F53DA}"/>
              </a:ext>
            </a:extLst>
          </p:cNvPr>
          <p:cNvSpPr txBox="1"/>
          <p:nvPr/>
        </p:nvSpPr>
        <p:spPr>
          <a:xfrm>
            <a:off x="4998064" y="3010496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i="1" dirty="0">
                <a:ea typeface="Arial" charset="0"/>
                <a:cs typeface="Arial" panose="020B0604020202020204" pitchFamily="34" charset="0"/>
              </a:rPr>
              <a:t>Sh3bp2</a:t>
            </a:r>
            <a:r>
              <a:rPr lang="en-US" altLang="ja-JP" sz="800" baseline="30000" dirty="0">
                <a:cs typeface="Arial" pitchFamily="34" charset="0"/>
              </a:rPr>
              <a:t>+/+</a:t>
            </a:r>
            <a:endParaRPr kumimoji="1" lang="ja-JP" altLang="en-US" sz="800" dirty="0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BD4B48C-4771-44FA-8A30-839456C6931B}"/>
              </a:ext>
            </a:extLst>
          </p:cNvPr>
          <p:cNvSpPr txBox="1"/>
          <p:nvPr/>
        </p:nvSpPr>
        <p:spPr>
          <a:xfrm>
            <a:off x="4998064" y="3191028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i="1" dirty="0">
                <a:ea typeface="Arial" charset="0"/>
                <a:cs typeface="Arial" panose="020B0604020202020204" pitchFamily="34" charset="0"/>
              </a:rPr>
              <a:t>Sh3bp2</a:t>
            </a:r>
            <a:r>
              <a:rPr lang="el-GR" altLang="ja-JP" sz="800" baseline="30000" dirty="0">
                <a:cs typeface="Arial" pitchFamily="34" charset="0"/>
              </a:rPr>
              <a:t>Δ/Δ</a:t>
            </a:r>
            <a:endParaRPr kumimoji="1" lang="ja-JP" altLang="en-US" sz="800" dirty="0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B93DA86A-978E-4430-9782-D6FF00B158F1}"/>
              </a:ext>
            </a:extLst>
          </p:cNvPr>
          <p:cNvSpPr txBox="1"/>
          <p:nvPr/>
        </p:nvSpPr>
        <p:spPr>
          <a:xfrm>
            <a:off x="4998064" y="3377170"/>
            <a:ext cx="12806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i="1" dirty="0">
                <a:ea typeface="Arial" charset="0"/>
                <a:cs typeface="Arial" panose="020B0604020202020204" pitchFamily="34" charset="0"/>
              </a:rPr>
              <a:t>Sh3bp2</a:t>
            </a:r>
            <a:r>
              <a:rPr lang="en-US" altLang="ja-JP" sz="800" baseline="30000" dirty="0">
                <a:cs typeface="Arial" pitchFamily="34" charset="0"/>
              </a:rPr>
              <a:t>+/+</a:t>
            </a:r>
            <a:r>
              <a:rPr lang="en-US" altLang="ja-JP" sz="800" i="1" dirty="0">
                <a:ea typeface="Arial" charset="0"/>
                <a:cs typeface="Arial" panose="020B0604020202020204" pitchFamily="34" charset="0"/>
              </a:rPr>
              <a:t> </a:t>
            </a:r>
            <a:r>
              <a:rPr lang="en-US" altLang="ja-JP" sz="800" i="1" dirty="0" err="1">
                <a:ea typeface="Arial" charset="0"/>
                <a:cs typeface="Arial" panose="020B0604020202020204" pitchFamily="34" charset="0"/>
              </a:rPr>
              <a:t>Fas</a:t>
            </a:r>
            <a:r>
              <a:rPr lang="en-US" altLang="ja-JP" sz="800" i="1" baseline="30000" dirty="0" err="1">
                <a:ea typeface="Arial" charset="0"/>
                <a:cs typeface="Arial" panose="020B0604020202020204" pitchFamily="34" charset="0"/>
              </a:rPr>
              <a:t>lpr</a:t>
            </a:r>
            <a:r>
              <a:rPr lang="en-US" altLang="ja-JP" sz="800" i="1" baseline="30000" dirty="0">
                <a:ea typeface="Arial" charset="0"/>
                <a:cs typeface="Arial" panose="020B0604020202020204" pitchFamily="34" charset="0"/>
              </a:rPr>
              <a:t>/</a:t>
            </a:r>
            <a:r>
              <a:rPr lang="en-US" altLang="ja-JP" sz="800" i="1" baseline="30000" dirty="0" err="1">
                <a:ea typeface="Arial" charset="0"/>
                <a:cs typeface="Arial" panose="020B0604020202020204" pitchFamily="34" charset="0"/>
              </a:rPr>
              <a:t>lpr</a:t>
            </a:r>
            <a:endParaRPr kumimoji="1" lang="ja-JP" altLang="en-US" sz="800" dirty="0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F08BBF0-9BBC-4083-B275-3173B9001BFC}"/>
              </a:ext>
            </a:extLst>
          </p:cNvPr>
          <p:cNvSpPr txBox="1"/>
          <p:nvPr/>
        </p:nvSpPr>
        <p:spPr>
          <a:xfrm>
            <a:off x="4998064" y="3563313"/>
            <a:ext cx="129721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i="1" dirty="0">
                <a:ea typeface="Arial" charset="0"/>
                <a:cs typeface="Arial" panose="020B0604020202020204" pitchFamily="34" charset="0"/>
              </a:rPr>
              <a:t>Sh3bp2</a:t>
            </a:r>
            <a:r>
              <a:rPr lang="el-GR" altLang="ja-JP" sz="800" baseline="30000" dirty="0">
                <a:cs typeface="Arial" pitchFamily="34" charset="0"/>
              </a:rPr>
              <a:t>Δ/Δ</a:t>
            </a:r>
            <a:r>
              <a:rPr lang="en-US" altLang="ja-JP" sz="800" i="1" dirty="0">
                <a:ea typeface="Arial" charset="0"/>
                <a:cs typeface="Arial" panose="020B0604020202020204" pitchFamily="34" charset="0"/>
              </a:rPr>
              <a:t> Fas</a:t>
            </a:r>
            <a:r>
              <a:rPr lang="en-US" altLang="ja-JP" sz="800" i="1" baseline="30000" dirty="0">
                <a:ea typeface="Arial" charset="0"/>
                <a:cs typeface="Arial" panose="020B0604020202020204" pitchFamily="34" charset="0"/>
              </a:rPr>
              <a:t>lpr/lpr</a:t>
            </a:r>
            <a:endParaRPr kumimoji="1" lang="ja-JP" altLang="en-US" sz="800" dirty="0"/>
          </a:p>
        </p:txBody>
      </p:sp>
      <p:sp>
        <p:nvSpPr>
          <p:cNvPr id="42" name="TextBox 2">
            <a:extLst>
              <a:ext uri="{FF2B5EF4-FFF2-40B4-BE49-F238E27FC236}">
                <a16:creationId xmlns:a16="http://schemas.microsoft.com/office/drawing/2014/main" id="{109671BA-415C-E945-B6E7-31283286B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1837" y="845202"/>
            <a:ext cx="2792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200" b="1" dirty="0">
                <a:latin typeface="+mn-lt"/>
              </a:rPr>
              <a:t>b</a:t>
            </a:r>
          </a:p>
        </p:txBody>
      </p:sp>
      <p:sp>
        <p:nvSpPr>
          <p:cNvPr id="43" name="TextBox 2">
            <a:extLst>
              <a:ext uri="{FF2B5EF4-FFF2-40B4-BE49-F238E27FC236}">
                <a16:creationId xmlns:a16="http://schemas.microsoft.com/office/drawing/2014/main" id="{109671BA-415C-E945-B6E7-31283286B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112" y="845202"/>
            <a:ext cx="2696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200" b="1" dirty="0">
                <a:latin typeface="+mn-lt"/>
              </a:rPr>
              <a:t>a</a:t>
            </a:r>
          </a:p>
        </p:txBody>
      </p:sp>
      <p:sp>
        <p:nvSpPr>
          <p:cNvPr id="44" name="TextBox 2">
            <a:extLst>
              <a:ext uri="{FF2B5EF4-FFF2-40B4-BE49-F238E27FC236}">
                <a16:creationId xmlns:a16="http://schemas.microsoft.com/office/drawing/2014/main" id="{109671BA-415C-E945-B6E7-31283286B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276" y="2793029"/>
            <a:ext cx="2696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200" b="1" dirty="0">
                <a:latin typeface="+mn-lt"/>
              </a:rPr>
              <a:t>c</a:t>
            </a:r>
          </a:p>
        </p:txBody>
      </p:sp>
      <p:graphicFrame>
        <p:nvGraphicFramePr>
          <p:cNvPr id="45" name="グラフ 4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3227495"/>
              </p:ext>
            </p:extLst>
          </p:nvPr>
        </p:nvGraphicFramePr>
        <p:xfrm>
          <a:off x="852093" y="2895591"/>
          <a:ext cx="5172133" cy="188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テキスト ボックス 5"/>
          <p:cNvSpPr txBox="1"/>
          <p:nvPr/>
        </p:nvSpPr>
        <p:spPr>
          <a:xfrm>
            <a:off x="1272863" y="2153843"/>
            <a:ext cx="3652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0</a:t>
            </a:r>
            <a:endParaRPr kumimoji="1" lang="ja-JP" altLang="en-US" sz="8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1216166" y="1862659"/>
            <a:ext cx="4786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0.5</a:t>
            </a:r>
            <a:endParaRPr kumimoji="1" lang="ja-JP" altLang="en-US" sz="8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1272863" y="1571476"/>
            <a:ext cx="3652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1</a:t>
            </a:r>
            <a:endParaRPr kumimoji="1" lang="ja-JP" altLang="en-US" sz="8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1216166" y="1280293"/>
            <a:ext cx="4786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1</a:t>
            </a:r>
            <a:r>
              <a:rPr kumimoji="1" lang="en-US" altLang="ja-JP" sz="8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.5</a:t>
            </a:r>
            <a:endParaRPr kumimoji="1" lang="ja-JP" altLang="en-US" sz="8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1272863" y="989110"/>
            <a:ext cx="3652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2</a:t>
            </a:r>
            <a:endParaRPr kumimoji="1" lang="ja-JP" altLang="en-US" sz="8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3833804" y="2155998"/>
            <a:ext cx="3652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0</a:t>
            </a:r>
            <a:endParaRPr kumimoji="1" lang="ja-JP" altLang="en-US" sz="8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3742817" y="1864814"/>
            <a:ext cx="4786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0.5</a:t>
            </a:r>
            <a:endParaRPr kumimoji="1" lang="ja-JP" altLang="en-US" sz="8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3833804" y="1573631"/>
            <a:ext cx="3652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1</a:t>
            </a:r>
            <a:endParaRPr kumimoji="1" lang="ja-JP" altLang="en-US" sz="8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3742817" y="1282448"/>
            <a:ext cx="4786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1</a:t>
            </a:r>
            <a:r>
              <a:rPr kumimoji="1" lang="en-US" altLang="ja-JP" sz="8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.5</a:t>
            </a:r>
            <a:endParaRPr kumimoji="1" lang="ja-JP" altLang="en-US" sz="8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3833804" y="991265"/>
            <a:ext cx="3652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2</a:t>
            </a:r>
            <a:endParaRPr kumimoji="1" lang="ja-JP" altLang="en-US" sz="8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12F394BA-DB95-4DB0-9982-DE7829C74B1D}"/>
              </a:ext>
            </a:extLst>
          </p:cNvPr>
          <p:cNvSpPr/>
          <p:nvPr/>
        </p:nvSpPr>
        <p:spPr>
          <a:xfrm>
            <a:off x="74541" y="70260"/>
            <a:ext cx="1101584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50" dirty="0"/>
              <a:t>Additional file 3</a:t>
            </a:r>
          </a:p>
          <a:p>
            <a:r>
              <a:rPr lang="en-US" altLang="ja-JP" sz="1050" dirty="0"/>
              <a:t>Figure S3</a:t>
            </a:r>
          </a:p>
        </p:txBody>
      </p:sp>
      <p:graphicFrame>
        <p:nvGraphicFramePr>
          <p:cNvPr id="53" name="表 52">
            <a:extLst>
              <a:ext uri="{FF2B5EF4-FFF2-40B4-BE49-F238E27FC236}">
                <a16:creationId xmlns:a16="http://schemas.microsoft.com/office/drawing/2014/main" id="{60FB6F81-AEA9-4861-9638-3B5F875758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1188229"/>
              </p:ext>
            </p:extLst>
          </p:nvPr>
        </p:nvGraphicFramePr>
        <p:xfrm>
          <a:off x="3759474" y="2348388"/>
          <a:ext cx="1686462" cy="3233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0054">
                  <a:extLst>
                    <a:ext uri="{9D8B030D-6E8A-4147-A177-3AD203B41FA5}">
                      <a16:colId xmlns:a16="http://schemas.microsoft.com/office/drawing/2014/main" val="2630950445"/>
                    </a:ext>
                  </a:extLst>
                </a:gridCol>
                <a:gridCol w="321602">
                  <a:extLst>
                    <a:ext uri="{9D8B030D-6E8A-4147-A177-3AD203B41FA5}">
                      <a16:colId xmlns:a16="http://schemas.microsoft.com/office/drawing/2014/main" val="1269104923"/>
                    </a:ext>
                  </a:extLst>
                </a:gridCol>
                <a:gridCol w="321602">
                  <a:extLst>
                    <a:ext uri="{9D8B030D-6E8A-4147-A177-3AD203B41FA5}">
                      <a16:colId xmlns:a16="http://schemas.microsoft.com/office/drawing/2014/main" val="3625477326"/>
                    </a:ext>
                  </a:extLst>
                </a:gridCol>
                <a:gridCol w="321602">
                  <a:extLst>
                    <a:ext uri="{9D8B030D-6E8A-4147-A177-3AD203B41FA5}">
                      <a16:colId xmlns:a16="http://schemas.microsoft.com/office/drawing/2014/main" val="2525493282"/>
                    </a:ext>
                  </a:extLst>
                </a:gridCol>
                <a:gridCol w="321602">
                  <a:extLst>
                    <a:ext uri="{9D8B030D-6E8A-4147-A177-3AD203B41FA5}">
                      <a16:colId xmlns:a16="http://schemas.microsoft.com/office/drawing/2014/main" val="2677637204"/>
                    </a:ext>
                  </a:extLst>
                </a:gridCol>
              </a:tblGrid>
              <a:tr h="158367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Sh3bp2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+/+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l-GR" altLang="ja-JP" sz="800" b="0" i="1" dirty="0">
                          <a:latin typeface="+mj-lt"/>
                          <a:cs typeface="Arial" panose="020B0604020202020204" pitchFamily="34" charset="0"/>
                        </a:rPr>
                        <a:t>Δ/Δ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+/+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l-GR" altLang="ja-JP" sz="800" b="0" i="1" dirty="0">
                          <a:latin typeface="+mj-lt"/>
                          <a:cs typeface="Arial" panose="020B0604020202020204" pitchFamily="34" charset="0"/>
                        </a:rPr>
                        <a:t>Δ/Δ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9502626"/>
                  </a:ext>
                </a:extLst>
              </a:tr>
              <a:tr h="165021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Fas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+/+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+/+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lpr/lpr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 err="1">
                          <a:latin typeface="+mj-lt"/>
                          <a:cs typeface="Arial" panose="020B0604020202020204" pitchFamily="34" charset="0"/>
                        </a:rPr>
                        <a:t>lpr</a:t>
                      </a:r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/</a:t>
                      </a:r>
                      <a:r>
                        <a:rPr kumimoji="1" lang="en-US" altLang="ja-JP" sz="800" b="0" i="1" dirty="0" err="1">
                          <a:latin typeface="+mj-lt"/>
                          <a:cs typeface="Arial" panose="020B0604020202020204" pitchFamily="34" charset="0"/>
                        </a:rPr>
                        <a:t>lpr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3325919"/>
                  </a:ext>
                </a:extLst>
              </a:tr>
            </a:tbl>
          </a:graphicData>
        </a:graphic>
      </p:graphicFrame>
      <p:graphicFrame>
        <p:nvGraphicFramePr>
          <p:cNvPr id="60" name="表 59">
            <a:extLst>
              <a:ext uri="{FF2B5EF4-FFF2-40B4-BE49-F238E27FC236}">
                <a16:creationId xmlns:a16="http://schemas.microsoft.com/office/drawing/2014/main" id="{5027C482-BBD0-437E-B0E0-2B19F5B018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0701161"/>
              </p:ext>
            </p:extLst>
          </p:nvPr>
        </p:nvGraphicFramePr>
        <p:xfrm>
          <a:off x="1235483" y="2359538"/>
          <a:ext cx="1597866" cy="3233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9038">
                  <a:extLst>
                    <a:ext uri="{9D8B030D-6E8A-4147-A177-3AD203B41FA5}">
                      <a16:colId xmlns:a16="http://schemas.microsoft.com/office/drawing/2014/main" val="2630950445"/>
                    </a:ext>
                  </a:extLst>
                </a:gridCol>
                <a:gridCol w="304707">
                  <a:extLst>
                    <a:ext uri="{9D8B030D-6E8A-4147-A177-3AD203B41FA5}">
                      <a16:colId xmlns:a16="http://schemas.microsoft.com/office/drawing/2014/main" val="1269104923"/>
                    </a:ext>
                  </a:extLst>
                </a:gridCol>
                <a:gridCol w="304707">
                  <a:extLst>
                    <a:ext uri="{9D8B030D-6E8A-4147-A177-3AD203B41FA5}">
                      <a16:colId xmlns:a16="http://schemas.microsoft.com/office/drawing/2014/main" val="3625477326"/>
                    </a:ext>
                  </a:extLst>
                </a:gridCol>
                <a:gridCol w="304707">
                  <a:extLst>
                    <a:ext uri="{9D8B030D-6E8A-4147-A177-3AD203B41FA5}">
                      <a16:colId xmlns:a16="http://schemas.microsoft.com/office/drawing/2014/main" val="2525493282"/>
                    </a:ext>
                  </a:extLst>
                </a:gridCol>
                <a:gridCol w="304707">
                  <a:extLst>
                    <a:ext uri="{9D8B030D-6E8A-4147-A177-3AD203B41FA5}">
                      <a16:colId xmlns:a16="http://schemas.microsoft.com/office/drawing/2014/main" val="2677637204"/>
                    </a:ext>
                  </a:extLst>
                </a:gridCol>
              </a:tblGrid>
              <a:tr h="158367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Sh3bp2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+/+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l-GR" altLang="ja-JP" sz="800" b="0" i="1" dirty="0">
                          <a:latin typeface="+mj-lt"/>
                          <a:cs typeface="Arial" panose="020B0604020202020204" pitchFamily="34" charset="0"/>
                        </a:rPr>
                        <a:t>Δ/Δ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+/+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l-GR" altLang="ja-JP" sz="800" b="0" i="1" dirty="0">
                          <a:latin typeface="+mj-lt"/>
                          <a:cs typeface="Arial" panose="020B0604020202020204" pitchFamily="34" charset="0"/>
                        </a:rPr>
                        <a:t>Δ/Δ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9502626"/>
                  </a:ext>
                </a:extLst>
              </a:tr>
              <a:tr h="165021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Fas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+/+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+/+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lpr/lpr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b="0" i="1" dirty="0" err="1">
                          <a:latin typeface="+mj-lt"/>
                          <a:cs typeface="Arial" panose="020B0604020202020204" pitchFamily="34" charset="0"/>
                        </a:rPr>
                        <a:t>lpr</a:t>
                      </a:r>
                      <a:r>
                        <a:rPr kumimoji="1" lang="en-US" altLang="ja-JP" sz="800" b="0" i="1" dirty="0">
                          <a:latin typeface="+mj-lt"/>
                          <a:cs typeface="Arial" panose="020B0604020202020204" pitchFamily="34" charset="0"/>
                        </a:rPr>
                        <a:t>/</a:t>
                      </a:r>
                      <a:r>
                        <a:rPr kumimoji="1" lang="en-US" altLang="ja-JP" sz="800" b="0" i="1" dirty="0" err="1">
                          <a:latin typeface="+mj-lt"/>
                          <a:cs typeface="Arial" panose="020B0604020202020204" pitchFamily="34" charset="0"/>
                        </a:rPr>
                        <a:t>lpr</a:t>
                      </a:r>
                      <a:endParaRPr kumimoji="1" lang="ja-JP" altLang="en-US" sz="800" b="0" i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33259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5106000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ホワイ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yoko Kawahara">
      <a:majorFont>
        <a:latin typeface="Helvetica"/>
        <a:ea typeface="メイリオ"/>
        <a:cs typeface=""/>
      </a:majorFont>
      <a:minorFont>
        <a:latin typeface="Helvetica"/>
        <a:ea typeface="メイリオ"/>
        <a:cs typeface=""/>
      </a:minorFont>
    </a:fontScheme>
    <a:fmtScheme name="ホワイ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15752</TotalTime>
  <Words>503</Words>
  <Application>Microsoft Office PowerPoint</Application>
  <PresentationFormat>画面に合わせる (4:3)</PresentationFormat>
  <Paragraphs>172</Paragraphs>
  <Slides>3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Arial Unicode MS</vt:lpstr>
      <vt:lpstr>Yu Gothic</vt:lpstr>
      <vt:lpstr>Arial</vt:lpstr>
      <vt:lpstr>Helvetica</vt:lpstr>
      <vt:lpstr>ホワイト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長洲晶子</dc:creator>
  <cp:lastModifiedBy>ムカイ トモユキ</cp:lastModifiedBy>
  <cp:revision>948</cp:revision>
  <cp:lastPrinted>2020-08-29T00:57:24Z</cp:lastPrinted>
  <dcterms:created xsi:type="dcterms:W3CDTF">2017-08-17T05:58:02Z</dcterms:created>
  <dcterms:modified xsi:type="dcterms:W3CDTF">2020-09-08T11:16:51Z</dcterms:modified>
</cp:coreProperties>
</file>