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6" r:id="rId2"/>
    <p:sldId id="327" r:id="rId3"/>
    <p:sldId id="274" r:id="rId4"/>
    <p:sldId id="289" r:id="rId5"/>
    <p:sldId id="308" r:id="rId6"/>
    <p:sldId id="307"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62640-31AB-D4C4-2A7F-BC35C6FA154B}" name="Anderson, Ethan J" initials="EA" userId="S::etanderson@uiowa.edu::9a5a6ae4-71a1-4e9a-a8d3-60ba1ee4405d" providerId="AD"/>
  <p188:author id="{87799F47-B896-5E77-4716-87253B714518}" name="Amany Alowaisi" initials="AA" userId="c03af48b53329930" providerId="Windows Live"/>
  <p188:author id="{1BBAC948-6894-99CA-5510-A9B0D6E80773}" name="Alowaisi, Amany A" initials="AA" userId="S::aalowaisi@uiowa.edu::fa079233-5ed3-4973-b56e-ea600dc8d2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4" autoAdjust="0"/>
    <p:restoredTop sz="94653" autoAdjust="0"/>
  </p:normalViewPr>
  <p:slideViewPr>
    <p:cSldViewPr snapToGrid="0">
      <p:cViewPr varScale="1">
        <p:scale>
          <a:sx n="62" d="100"/>
          <a:sy n="62" d="100"/>
        </p:scale>
        <p:origin x="2160" y="72"/>
      </p:cViewPr>
      <p:guideLst>
        <p:guide orient="horz" pos="2880"/>
        <p:guide pos="2184"/>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Ethan J" userId="9a5a6ae4-71a1-4e9a-a8d3-60ba1ee4405d" providerId="ADAL" clId="{8F40AFAD-DB3B-49CA-8370-360D281BFE88}"/>
    <pc:docChg chg="custSel delSld modSld">
      <pc:chgData name="Anderson, Ethan J" userId="9a5a6ae4-71a1-4e9a-a8d3-60ba1ee4405d" providerId="ADAL" clId="{8F40AFAD-DB3B-49CA-8370-360D281BFE88}" dt="2025-08-27T20:54:03.626" v="13" actId="20577"/>
      <pc:docMkLst>
        <pc:docMk/>
      </pc:docMkLst>
      <pc:sldChg chg="delSp modSp mod">
        <pc:chgData name="Anderson, Ethan J" userId="9a5a6ae4-71a1-4e9a-a8d3-60ba1ee4405d" providerId="ADAL" clId="{8F40AFAD-DB3B-49CA-8370-360D281BFE88}" dt="2025-08-27T20:54:03.626" v="13" actId="20577"/>
        <pc:sldMkLst>
          <pc:docMk/>
          <pc:sldMk cId="7225548" sldId="266"/>
        </pc:sldMkLst>
        <pc:spChg chg="mod">
          <ac:chgData name="Anderson, Ethan J" userId="9a5a6ae4-71a1-4e9a-a8d3-60ba1ee4405d" providerId="ADAL" clId="{8F40AFAD-DB3B-49CA-8370-360D281BFE88}" dt="2025-08-27T20:54:03.626" v="13" actId="20577"/>
          <ac:spMkLst>
            <pc:docMk/>
            <pc:sldMk cId="7225548" sldId="266"/>
            <ac:spMk id="2" creationId="{60004A8D-1964-F303-98D6-0DF6BA0170F8}"/>
          </ac:spMkLst>
        </pc:spChg>
        <pc:spChg chg="del">
          <ac:chgData name="Anderson, Ethan J" userId="9a5a6ae4-71a1-4e9a-a8d3-60ba1ee4405d" providerId="ADAL" clId="{8F40AFAD-DB3B-49CA-8370-360D281BFE88}" dt="2025-08-27T20:44:16.916" v="1" actId="478"/>
          <ac:spMkLst>
            <pc:docMk/>
            <pc:sldMk cId="7225548" sldId="266"/>
            <ac:spMk id="3" creationId="{82E0E68C-62CC-4524-189F-DADA3E816768}"/>
          </ac:spMkLst>
        </pc:spChg>
      </pc:sldChg>
      <pc:sldChg chg="del">
        <pc:chgData name="Anderson, Ethan J" userId="9a5a6ae4-71a1-4e9a-a8d3-60ba1ee4405d" providerId="ADAL" clId="{8F40AFAD-DB3B-49CA-8370-360D281BFE88}" dt="2025-08-27T20:44:12.601" v="0" actId="47"/>
        <pc:sldMkLst>
          <pc:docMk/>
          <pc:sldMk cId="1757101003" sldId="273"/>
        </pc:sldMkLst>
      </pc:sldChg>
      <pc:sldChg chg="del">
        <pc:chgData name="Anderson, Ethan J" userId="9a5a6ae4-71a1-4e9a-a8d3-60ba1ee4405d" providerId="ADAL" clId="{8F40AFAD-DB3B-49CA-8370-360D281BFE88}" dt="2025-08-27T20:47:49.764" v="6" actId="47"/>
        <pc:sldMkLst>
          <pc:docMk/>
          <pc:sldMk cId="2373031034" sldId="282"/>
        </pc:sldMkLst>
      </pc:sldChg>
      <pc:sldChg chg="del">
        <pc:chgData name="Anderson, Ethan J" userId="9a5a6ae4-71a1-4e9a-a8d3-60ba1ee4405d" providerId="ADAL" clId="{8F40AFAD-DB3B-49CA-8370-360D281BFE88}" dt="2025-08-27T20:47:49.764" v="6" actId="47"/>
        <pc:sldMkLst>
          <pc:docMk/>
          <pc:sldMk cId="3386175557" sldId="285"/>
        </pc:sldMkLst>
      </pc:sldChg>
      <pc:sldChg chg="del">
        <pc:chgData name="Anderson, Ethan J" userId="9a5a6ae4-71a1-4e9a-a8d3-60ba1ee4405d" providerId="ADAL" clId="{8F40AFAD-DB3B-49CA-8370-360D281BFE88}" dt="2025-08-27T20:47:49.764" v="6" actId="47"/>
        <pc:sldMkLst>
          <pc:docMk/>
          <pc:sldMk cId="2565732817" sldId="286"/>
        </pc:sldMkLst>
      </pc:sldChg>
      <pc:sldChg chg="del">
        <pc:chgData name="Anderson, Ethan J" userId="9a5a6ae4-71a1-4e9a-a8d3-60ba1ee4405d" providerId="ADAL" clId="{8F40AFAD-DB3B-49CA-8370-360D281BFE88}" dt="2025-08-27T20:47:49.764" v="6" actId="47"/>
        <pc:sldMkLst>
          <pc:docMk/>
          <pc:sldMk cId="3957531397" sldId="287"/>
        </pc:sldMkLst>
      </pc:sldChg>
      <pc:sldChg chg="del">
        <pc:chgData name="Anderson, Ethan J" userId="9a5a6ae4-71a1-4e9a-a8d3-60ba1ee4405d" providerId="ADAL" clId="{8F40AFAD-DB3B-49CA-8370-360D281BFE88}" dt="2025-08-27T20:44:12.601" v="0" actId="47"/>
        <pc:sldMkLst>
          <pc:docMk/>
          <pc:sldMk cId="2767673655" sldId="288"/>
        </pc:sldMkLst>
      </pc:sldChg>
      <pc:sldChg chg="del">
        <pc:chgData name="Anderson, Ethan J" userId="9a5a6ae4-71a1-4e9a-a8d3-60ba1ee4405d" providerId="ADAL" clId="{8F40AFAD-DB3B-49CA-8370-360D281BFE88}" dt="2025-08-27T20:47:49.764" v="6" actId="47"/>
        <pc:sldMkLst>
          <pc:docMk/>
          <pc:sldMk cId="514649763" sldId="296"/>
        </pc:sldMkLst>
      </pc:sldChg>
      <pc:sldChg chg="del">
        <pc:chgData name="Anderson, Ethan J" userId="9a5a6ae4-71a1-4e9a-a8d3-60ba1ee4405d" providerId="ADAL" clId="{8F40AFAD-DB3B-49CA-8370-360D281BFE88}" dt="2025-08-27T20:47:49.764" v="6" actId="47"/>
        <pc:sldMkLst>
          <pc:docMk/>
          <pc:sldMk cId="1684997278" sldId="298"/>
        </pc:sldMkLst>
      </pc:sldChg>
      <pc:sldChg chg="del">
        <pc:chgData name="Anderson, Ethan J" userId="9a5a6ae4-71a1-4e9a-a8d3-60ba1ee4405d" providerId="ADAL" clId="{8F40AFAD-DB3B-49CA-8370-360D281BFE88}" dt="2025-08-27T20:47:49.764" v="6" actId="47"/>
        <pc:sldMkLst>
          <pc:docMk/>
          <pc:sldMk cId="90699025" sldId="299"/>
        </pc:sldMkLst>
      </pc:sldChg>
      <pc:sldChg chg="del">
        <pc:chgData name="Anderson, Ethan J" userId="9a5a6ae4-71a1-4e9a-a8d3-60ba1ee4405d" providerId="ADAL" clId="{8F40AFAD-DB3B-49CA-8370-360D281BFE88}" dt="2025-08-27T20:47:49.764" v="6" actId="47"/>
        <pc:sldMkLst>
          <pc:docMk/>
          <pc:sldMk cId="1078781451" sldId="300"/>
        </pc:sldMkLst>
      </pc:sldChg>
      <pc:sldChg chg="del">
        <pc:chgData name="Anderson, Ethan J" userId="9a5a6ae4-71a1-4e9a-a8d3-60ba1ee4405d" providerId="ADAL" clId="{8F40AFAD-DB3B-49CA-8370-360D281BFE88}" dt="2025-08-27T20:47:49.764" v="6" actId="47"/>
        <pc:sldMkLst>
          <pc:docMk/>
          <pc:sldMk cId="1876487218" sldId="301"/>
        </pc:sldMkLst>
      </pc:sldChg>
      <pc:sldChg chg="del">
        <pc:chgData name="Anderson, Ethan J" userId="9a5a6ae4-71a1-4e9a-a8d3-60ba1ee4405d" providerId="ADAL" clId="{8F40AFAD-DB3B-49CA-8370-360D281BFE88}" dt="2025-08-27T20:47:49.764" v="6" actId="47"/>
        <pc:sldMkLst>
          <pc:docMk/>
          <pc:sldMk cId="3815826369" sldId="302"/>
        </pc:sldMkLst>
      </pc:sldChg>
      <pc:sldChg chg="del">
        <pc:chgData name="Anderson, Ethan J" userId="9a5a6ae4-71a1-4e9a-a8d3-60ba1ee4405d" providerId="ADAL" clId="{8F40AFAD-DB3B-49CA-8370-360D281BFE88}" dt="2025-08-27T20:47:49.764" v="6" actId="47"/>
        <pc:sldMkLst>
          <pc:docMk/>
          <pc:sldMk cId="2106323753" sldId="303"/>
        </pc:sldMkLst>
      </pc:sldChg>
      <pc:sldChg chg="del">
        <pc:chgData name="Anderson, Ethan J" userId="9a5a6ae4-71a1-4e9a-a8d3-60ba1ee4405d" providerId="ADAL" clId="{8F40AFAD-DB3B-49CA-8370-360D281BFE88}" dt="2025-08-27T20:47:49.764" v="6" actId="47"/>
        <pc:sldMkLst>
          <pc:docMk/>
          <pc:sldMk cId="4127493894" sldId="304"/>
        </pc:sldMkLst>
      </pc:sldChg>
      <pc:sldChg chg="del">
        <pc:chgData name="Anderson, Ethan J" userId="9a5a6ae4-71a1-4e9a-a8d3-60ba1ee4405d" providerId="ADAL" clId="{8F40AFAD-DB3B-49CA-8370-360D281BFE88}" dt="2025-08-27T20:47:13.990" v="4" actId="47"/>
        <pc:sldMkLst>
          <pc:docMk/>
          <pc:sldMk cId="2875466423" sldId="305"/>
        </pc:sldMkLst>
      </pc:sldChg>
      <pc:sldChg chg="del">
        <pc:chgData name="Anderson, Ethan J" userId="9a5a6ae4-71a1-4e9a-a8d3-60ba1ee4405d" providerId="ADAL" clId="{8F40AFAD-DB3B-49CA-8370-360D281BFE88}" dt="2025-08-27T20:44:12.601" v="0" actId="47"/>
        <pc:sldMkLst>
          <pc:docMk/>
          <pc:sldMk cId="892040316" sldId="311"/>
        </pc:sldMkLst>
      </pc:sldChg>
      <pc:sldChg chg="del">
        <pc:chgData name="Anderson, Ethan J" userId="9a5a6ae4-71a1-4e9a-a8d3-60ba1ee4405d" providerId="ADAL" clId="{8F40AFAD-DB3B-49CA-8370-360D281BFE88}" dt="2025-08-27T20:44:31.562" v="2" actId="2696"/>
        <pc:sldMkLst>
          <pc:docMk/>
          <pc:sldMk cId="2426183235" sldId="312"/>
        </pc:sldMkLst>
      </pc:sldChg>
      <pc:sldChg chg="del">
        <pc:chgData name="Anderson, Ethan J" userId="9a5a6ae4-71a1-4e9a-a8d3-60ba1ee4405d" providerId="ADAL" clId="{8F40AFAD-DB3B-49CA-8370-360D281BFE88}" dt="2025-08-27T20:44:12.601" v="0" actId="47"/>
        <pc:sldMkLst>
          <pc:docMk/>
          <pc:sldMk cId="3789581311" sldId="313"/>
        </pc:sldMkLst>
      </pc:sldChg>
      <pc:sldChg chg="del">
        <pc:chgData name="Anderson, Ethan J" userId="9a5a6ae4-71a1-4e9a-a8d3-60ba1ee4405d" providerId="ADAL" clId="{8F40AFAD-DB3B-49CA-8370-360D281BFE88}" dt="2025-08-27T20:44:12.601" v="0" actId="47"/>
        <pc:sldMkLst>
          <pc:docMk/>
          <pc:sldMk cId="959090301" sldId="314"/>
        </pc:sldMkLst>
      </pc:sldChg>
      <pc:sldChg chg="del">
        <pc:chgData name="Anderson, Ethan J" userId="9a5a6ae4-71a1-4e9a-a8d3-60ba1ee4405d" providerId="ADAL" clId="{8F40AFAD-DB3B-49CA-8370-360D281BFE88}" dt="2025-08-27T20:47:49.764" v="6" actId="47"/>
        <pc:sldMkLst>
          <pc:docMk/>
          <pc:sldMk cId="2114472768" sldId="316"/>
        </pc:sldMkLst>
      </pc:sldChg>
      <pc:sldChg chg="del">
        <pc:chgData name="Anderson, Ethan J" userId="9a5a6ae4-71a1-4e9a-a8d3-60ba1ee4405d" providerId="ADAL" clId="{8F40AFAD-DB3B-49CA-8370-360D281BFE88}" dt="2025-08-27T20:47:49.764" v="6" actId="47"/>
        <pc:sldMkLst>
          <pc:docMk/>
          <pc:sldMk cId="1181929257" sldId="317"/>
        </pc:sldMkLst>
      </pc:sldChg>
      <pc:sldChg chg="del">
        <pc:chgData name="Anderson, Ethan J" userId="9a5a6ae4-71a1-4e9a-a8d3-60ba1ee4405d" providerId="ADAL" clId="{8F40AFAD-DB3B-49CA-8370-360D281BFE88}" dt="2025-08-27T20:47:49.764" v="6" actId="47"/>
        <pc:sldMkLst>
          <pc:docMk/>
          <pc:sldMk cId="1706654527" sldId="318"/>
        </pc:sldMkLst>
      </pc:sldChg>
      <pc:sldChg chg="del">
        <pc:chgData name="Anderson, Ethan J" userId="9a5a6ae4-71a1-4e9a-a8d3-60ba1ee4405d" providerId="ADAL" clId="{8F40AFAD-DB3B-49CA-8370-360D281BFE88}" dt="2025-08-27T20:47:49.764" v="6" actId="47"/>
        <pc:sldMkLst>
          <pc:docMk/>
          <pc:sldMk cId="4276665978" sldId="319"/>
        </pc:sldMkLst>
      </pc:sldChg>
      <pc:sldChg chg="del">
        <pc:chgData name="Anderson, Ethan J" userId="9a5a6ae4-71a1-4e9a-a8d3-60ba1ee4405d" providerId="ADAL" clId="{8F40AFAD-DB3B-49CA-8370-360D281BFE88}" dt="2025-08-27T20:47:49.764" v="6" actId="47"/>
        <pc:sldMkLst>
          <pc:docMk/>
          <pc:sldMk cId="3415905603" sldId="320"/>
        </pc:sldMkLst>
      </pc:sldChg>
      <pc:sldChg chg="del">
        <pc:chgData name="Anderson, Ethan J" userId="9a5a6ae4-71a1-4e9a-a8d3-60ba1ee4405d" providerId="ADAL" clId="{8F40AFAD-DB3B-49CA-8370-360D281BFE88}" dt="2025-08-27T20:47:49.764" v="6" actId="47"/>
        <pc:sldMkLst>
          <pc:docMk/>
          <pc:sldMk cId="2731510188" sldId="321"/>
        </pc:sldMkLst>
      </pc:sldChg>
      <pc:sldChg chg="del">
        <pc:chgData name="Anderson, Ethan J" userId="9a5a6ae4-71a1-4e9a-a8d3-60ba1ee4405d" providerId="ADAL" clId="{8F40AFAD-DB3B-49CA-8370-360D281BFE88}" dt="2025-08-27T20:47:49.764" v="6" actId="47"/>
        <pc:sldMkLst>
          <pc:docMk/>
          <pc:sldMk cId="4006080702" sldId="322"/>
        </pc:sldMkLst>
      </pc:sldChg>
      <pc:sldChg chg="del">
        <pc:chgData name="Anderson, Ethan J" userId="9a5a6ae4-71a1-4e9a-a8d3-60ba1ee4405d" providerId="ADAL" clId="{8F40AFAD-DB3B-49CA-8370-360D281BFE88}" dt="2025-08-27T20:47:49.764" v="6" actId="47"/>
        <pc:sldMkLst>
          <pc:docMk/>
          <pc:sldMk cId="504590683" sldId="323"/>
        </pc:sldMkLst>
      </pc:sldChg>
      <pc:sldChg chg="del">
        <pc:chgData name="Anderson, Ethan J" userId="9a5a6ae4-71a1-4e9a-a8d3-60ba1ee4405d" providerId="ADAL" clId="{8F40AFAD-DB3B-49CA-8370-360D281BFE88}" dt="2025-08-27T20:47:49.764" v="6" actId="47"/>
        <pc:sldMkLst>
          <pc:docMk/>
          <pc:sldMk cId="1267828001" sldId="324"/>
        </pc:sldMkLst>
      </pc:sldChg>
      <pc:sldChg chg="del">
        <pc:chgData name="Anderson, Ethan J" userId="9a5a6ae4-71a1-4e9a-a8d3-60ba1ee4405d" providerId="ADAL" clId="{8F40AFAD-DB3B-49CA-8370-360D281BFE88}" dt="2025-08-27T20:47:49.764" v="6" actId="47"/>
        <pc:sldMkLst>
          <pc:docMk/>
          <pc:sldMk cId="3364756104" sldId="325"/>
        </pc:sldMkLst>
      </pc:sldChg>
      <pc:sldChg chg="del">
        <pc:chgData name="Anderson, Ethan J" userId="9a5a6ae4-71a1-4e9a-a8d3-60ba1ee4405d" providerId="ADAL" clId="{8F40AFAD-DB3B-49CA-8370-360D281BFE88}" dt="2025-08-27T20:47:49.764" v="6" actId="47"/>
        <pc:sldMkLst>
          <pc:docMk/>
          <pc:sldMk cId="1905372777" sldId="326"/>
        </pc:sldMkLst>
      </pc:sldChg>
      <pc:sldChg chg="del">
        <pc:chgData name="Anderson, Ethan J" userId="9a5a6ae4-71a1-4e9a-a8d3-60ba1ee4405d" providerId="ADAL" clId="{8F40AFAD-DB3B-49CA-8370-360D281BFE88}" dt="2025-08-27T20:47:49.764" v="6" actId="47"/>
        <pc:sldMkLst>
          <pc:docMk/>
          <pc:sldMk cId="1073943707" sldId="328"/>
        </pc:sldMkLst>
      </pc:sldChg>
      <pc:sldChg chg="del">
        <pc:chgData name="Anderson, Ethan J" userId="9a5a6ae4-71a1-4e9a-a8d3-60ba1ee4405d" providerId="ADAL" clId="{8F40AFAD-DB3B-49CA-8370-360D281BFE88}" dt="2025-08-27T20:47:49.764" v="6" actId="47"/>
        <pc:sldMkLst>
          <pc:docMk/>
          <pc:sldMk cId="2766536083" sldId="329"/>
        </pc:sldMkLst>
      </pc:sldChg>
      <pc:sldChg chg="del">
        <pc:chgData name="Anderson, Ethan J" userId="9a5a6ae4-71a1-4e9a-a8d3-60ba1ee4405d" providerId="ADAL" clId="{8F40AFAD-DB3B-49CA-8370-360D281BFE88}" dt="2025-08-27T20:47:49.764" v="6" actId="47"/>
        <pc:sldMkLst>
          <pc:docMk/>
          <pc:sldMk cId="2947821298" sldId="330"/>
        </pc:sldMkLst>
      </pc:sldChg>
      <pc:sldChg chg="del">
        <pc:chgData name="Anderson, Ethan J" userId="9a5a6ae4-71a1-4e9a-a8d3-60ba1ee4405d" providerId="ADAL" clId="{8F40AFAD-DB3B-49CA-8370-360D281BFE88}" dt="2025-08-27T20:47:14.500" v="5" actId="47"/>
        <pc:sldMkLst>
          <pc:docMk/>
          <pc:sldMk cId="817919974" sldId="331"/>
        </pc:sldMkLst>
      </pc:sldChg>
      <pc:sldChg chg="del">
        <pc:chgData name="Anderson, Ethan J" userId="9a5a6ae4-71a1-4e9a-a8d3-60ba1ee4405d" providerId="ADAL" clId="{8F40AFAD-DB3B-49CA-8370-360D281BFE88}" dt="2025-08-27T20:47:49.764" v="6" actId="47"/>
        <pc:sldMkLst>
          <pc:docMk/>
          <pc:sldMk cId="1537867442" sldId="332"/>
        </pc:sldMkLst>
      </pc:sldChg>
      <pc:sldChg chg="del">
        <pc:chgData name="Anderson, Ethan J" userId="9a5a6ae4-71a1-4e9a-a8d3-60ba1ee4405d" providerId="ADAL" clId="{8F40AFAD-DB3B-49CA-8370-360D281BFE88}" dt="2025-08-27T20:45:11.656" v="3" actId="47"/>
        <pc:sldMkLst>
          <pc:docMk/>
          <pc:sldMk cId="168644722" sldId="333"/>
        </pc:sldMkLst>
      </pc:sldChg>
      <pc:sldChg chg="del">
        <pc:chgData name="Anderson, Ethan J" userId="9a5a6ae4-71a1-4e9a-a8d3-60ba1ee4405d" providerId="ADAL" clId="{8F40AFAD-DB3B-49CA-8370-360D281BFE88}" dt="2025-08-27T20:47:49.764" v="6" actId="47"/>
        <pc:sldMkLst>
          <pc:docMk/>
          <pc:sldMk cId="258018179"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B94FD-35DE-461D-8816-93201CA67E7E}" type="datetimeFigureOut">
              <a:rPr lang="en-US" smtClean="0"/>
              <a:t>8/27/2025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BAD97-C1B7-4359-9C76-5BCEA8EE95E1}" type="slidenum">
              <a:rPr lang="en-US" smtClean="0"/>
              <a:t>‹#›</a:t>
            </a:fld>
            <a:endParaRPr lang="en-US"/>
          </a:p>
        </p:txBody>
      </p:sp>
    </p:spTree>
    <p:extLst>
      <p:ext uri="{BB962C8B-B14F-4D97-AF65-F5344CB8AC3E}">
        <p14:creationId xmlns:p14="http://schemas.microsoft.com/office/powerpoint/2010/main" val="14946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E63A-8BEB-E7E5-54F9-40570640E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B892D-36BC-724F-2FB9-624772D1EFA6}"/>
              </a:ext>
            </a:extLst>
          </p:cNvPr>
          <p:cNvSpPr>
            <a:spLocks noGrp="1" noRot="1" noChangeAspect="1"/>
          </p:cNvSpPr>
          <p:nvPr>
            <p:ph type="sldImg"/>
          </p:nvPr>
        </p:nvSpPr>
        <p:spPr>
          <a:xfrm>
            <a:off x="2271713" y="1143000"/>
            <a:ext cx="2314575" cy="3086100"/>
          </a:xfrm>
        </p:spPr>
      </p:sp>
      <p:sp>
        <p:nvSpPr>
          <p:cNvPr id="3" name="Notes Placeholder 2">
            <a:extLst>
              <a:ext uri="{FF2B5EF4-FFF2-40B4-BE49-F238E27FC236}">
                <a16:creationId xmlns:a16="http://schemas.microsoft.com/office/drawing/2014/main" id="{49D28165-BBC5-EEB4-38B3-66631A3909E9}"/>
              </a:ext>
            </a:extLst>
          </p:cNvPr>
          <p:cNvSpPr>
            <a:spLocks noGrp="1"/>
          </p:cNvSpPr>
          <p:nvPr>
            <p:ph type="body" idx="1"/>
          </p:nvPr>
        </p:nvSpPr>
        <p:spPr/>
        <p:txBody>
          <a:bodyPr/>
          <a:lstStyle/>
          <a:p>
            <a:r>
              <a:rPr lang="en-US" sz="1200" dirty="0"/>
              <a:t>Targeted Genomic</a:t>
            </a:r>
          </a:p>
          <a:p>
            <a:endParaRPr lang="en-US" sz="1200" dirty="0"/>
          </a:p>
          <a:p>
            <a:r>
              <a:rPr lang="en-US" sz="1200" dirty="0"/>
              <a:t>417 – 817	5’ Arm of Homology</a:t>
            </a:r>
          </a:p>
          <a:p>
            <a:r>
              <a:rPr lang="en-US" sz="1200" dirty="0"/>
              <a:t>	(-29) – 57	Exon 1</a:t>
            </a:r>
          </a:p>
          <a:p>
            <a:endParaRPr lang="en-US" sz="1200" dirty="0"/>
          </a:p>
          <a:p>
            <a:r>
              <a:rPr lang="en-US" sz="1200" dirty="0"/>
              <a:t>818 – 851	</a:t>
            </a:r>
            <a:r>
              <a:rPr lang="en-US" sz="1200" dirty="0" err="1"/>
              <a:t>LoxP</a:t>
            </a:r>
            <a:endParaRPr lang="en-US" sz="1200" dirty="0"/>
          </a:p>
          <a:p>
            <a:endParaRPr lang="en-US" sz="1200" dirty="0"/>
          </a:p>
          <a:p>
            <a:r>
              <a:rPr lang="en-US" sz="1200" dirty="0"/>
              <a:t>859 – 1532	</a:t>
            </a:r>
            <a:r>
              <a:rPr lang="en-US" sz="1200" dirty="0" err="1"/>
              <a:t>Floxed</a:t>
            </a:r>
            <a:r>
              <a:rPr lang="en-US" sz="1200" dirty="0"/>
              <a:t> Region</a:t>
            </a:r>
          </a:p>
          <a:p>
            <a:r>
              <a:rPr lang="en-US" sz="1200" dirty="0"/>
              <a:t>	1094 – 1208	Exon 2</a:t>
            </a:r>
          </a:p>
          <a:p>
            <a:endParaRPr lang="en-US" sz="1200" dirty="0"/>
          </a:p>
          <a:p>
            <a:r>
              <a:rPr lang="en-US" sz="1200" dirty="0"/>
              <a:t>1534 – 1567	</a:t>
            </a:r>
            <a:r>
              <a:rPr lang="en-US" sz="1200" dirty="0" err="1"/>
              <a:t>LoxP</a:t>
            </a:r>
            <a:endParaRPr lang="en-US" sz="1200" dirty="0"/>
          </a:p>
          <a:p>
            <a:endParaRPr lang="en-US" sz="1200" dirty="0"/>
          </a:p>
          <a:p>
            <a:r>
              <a:rPr lang="en-US" sz="1200" dirty="0"/>
              <a:t>1843 – 2434	3’ Arm of Homology</a:t>
            </a:r>
          </a:p>
          <a:p>
            <a:endParaRPr lang="en-US" dirty="0"/>
          </a:p>
        </p:txBody>
      </p:sp>
      <p:sp>
        <p:nvSpPr>
          <p:cNvPr id="4" name="Slide Number Placeholder 3">
            <a:extLst>
              <a:ext uri="{FF2B5EF4-FFF2-40B4-BE49-F238E27FC236}">
                <a16:creationId xmlns:a16="http://schemas.microsoft.com/office/drawing/2014/main" id="{A5E1D53A-6349-C8D4-4F94-1C2B25038B54}"/>
              </a:ext>
            </a:extLst>
          </p:cNvPr>
          <p:cNvSpPr>
            <a:spLocks noGrp="1"/>
          </p:cNvSpPr>
          <p:nvPr>
            <p:ph type="sldNum" sz="quarter" idx="5"/>
          </p:nvPr>
        </p:nvSpPr>
        <p:spPr/>
        <p:txBody>
          <a:bodyPr/>
          <a:lstStyle/>
          <a:p>
            <a:fld id="{45CBAD97-C1B7-4359-9C76-5BCEA8EE95E1}" type="slidenum">
              <a:rPr lang="en-US" smtClean="0"/>
              <a:t>2</a:t>
            </a:fld>
            <a:endParaRPr lang="en-US"/>
          </a:p>
        </p:txBody>
      </p:sp>
    </p:spTree>
    <p:extLst>
      <p:ext uri="{BB962C8B-B14F-4D97-AF65-F5344CB8AC3E}">
        <p14:creationId xmlns:p14="http://schemas.microsoft.com/office/powerpoint/2010/main" val="384080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8C61-61DB-CE6C-BA4B-2C57E1027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9B4C6-F421-BDFD-AE4C-8238AF47E479}"/>
              </a:ext>
            </a:extLst>
          </p:cNvPr>
          <p:cNvSpPr>
            <a:spLocks noGrp="1" noRot="1" noChangeAspect="1"/>
          </p:cNvSpPr>
          <p:nvPr>
            <p:ph type="sldImg"/>
          </p:nvPr>
        </p:nvSpPr>
        <p:spPr>
          <a:xfrm>
            <a:off x="2271713" y="1143000"/>
            <a:ext cx="2314575" cy="3086100"/>
          </a:xfrm>
        </p:spPr>
      </p:sp>
      <p:sp>
        <p:nvSpPr>
          <p:cNvPr id="3" name="Notes Placeholder 2">
            <a:extLst>
              <a:ext uri="{FF2B5EF4-FFF2-40B4-BE49-F238E27FC236}">
                <a16:creationId xmlns:a16="http://schemas.microsoft.com/office/drawing/2014/main" id="{02F8D88C-AD42-DFEC-1B1A-68BADBDBF111}"/>
              </a:ext>
            </a:extLst>
          </p:cNvPr>
          <p:cNvSpPr>
            <a:spLocks noGrp="1"/>
          </p:cNvSpPr>
          <p:nvPr>
            <p:ph type="body" idx="1"/>
          </p:nvPr>
        </p:nvSpPr>
        <p:spPr/>
        <p:txBody>
          <a:bodyPr/>
          <a:lstStyle/>
          <a:p>
            <a:r>
              <a:rPr lang="en-US" dirty="0"/>
              <a:t>AML12 siRNA phb1 </a:t>
            </a:r>
            <a:r>
              <a:rPr lang="en-US" dirty="0" err="1"/>
              <a:t>Dharmacon</a:t>
            </a:r>
            <a:r>
              <a:rPr lang="en-US" dirty="0"/>
              <a:t> reverse transfection reverse transfection 10nM</a:t>
            </a:r>
          </a:p>
        </p:txBody>
      </p:sp>
      <p:sp>
        <p:nvSpPr>
          <p:cNvPr id="4" name="Slide Number Placeholder 3">
            <a:extLst>
              <a:ext uri="{FF2B5EF4-FFF2-40B4-BE49-F238E27FC236}">
                <a16:creationId xmlns:a16="http://schemas.microsoft.com/office/drawing/2014/main" id="{765E19B5-A592-EFFF-5A33-F1ECB384EED7}"/>
              </a:ext>
            </a:extLst>
          </p:cNvPr>
          <p:cNvSpPr>
            <a:spLocks noGrp="1"/>
          </p:cNvSpPr>
          <p:nvPr>
            <p:ph type="sldNum" sz="quarter" idx="5"/>
          </p:nvPr>
        </p:nvSpPr>
        <p:spPr/>
        <p:txBody>
          <a:bodyPr/>
          <a:lstStyle/>
          <a:p>
            <a:fld id="{3FEEC24F-1A18-49A0-99F5-8A4446431554}" type="slidenum">
              <a:rPr lang="en-US" smtClean="0"/>
              <a:t>6</a:t>
            </a:fld>
            <a:endParaRPr lang="en-US"/>
          </a:p>
        </p:txBody>
      </p:sp>
    </p:spTree>
    <p:extLst>
      <p:ext uri="{BB962C8B-B14F-4D97-AF65-F5344CB8AC3E}">
        <p14:creationId xmlns:p14="http://schemas.microsoft.com/office/powerpoint/2010/main" val="192366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E0682-FC80-404F-AF7C-43D548037736}"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191847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0682-FC80-404F-AF7C-43D548037736}"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334762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0682-FC80-404F-AF7C-43D548037736}"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298197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E0682-FC80-404F-AF7C-43D548037736}"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363374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5"/>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8"/>
            <a:ext cx="5915025" cy="2000249"/>
          </a:xfrm>
        </p:spPr>
        <p:txBody>
          <a:bodyPr/>
          <a:lstStyle>
            <a:lvl1pPr marL="0" indent="0">
              <a:buNone/>
              <a:defRPr sz="1800">
                <a:solidFill>
                  <a:schemeClr val="tx1">
                    <a:tint val="82000"/>
                  </a:schemeClr>
                </a:solidFill>
              </a:defRPr>
            </a:lvl1pPr>
            <a:lvl2pPr marL="342925" indent="0">
              <a:buNone/>
              <a:defRPr sz="1500">
                <a:solidFill>
                  <a:schemeClr val="tx1">
                    <a:tint val="82000"/>
                  </a:schemeClr>
                </a:solidFill>
              </a:defRPr>
            </a:lvl2pPr>
            <a:lvl3pPr marL="685849" indent="0">
              <a:buNone/>
              <a:defRPr sz="1350">
                <a:solidFill>
                  <a:schemeClr val="tx1">
                    <a:tint val="82000"/>
                  </a:schemeClr>
                </a:solidFill>
              </a:defRPr>
            </a:lvl3pPr>
            <a:lvl4pPr marL="1028774" indent="0">
              <a:buNone/>
              <a:defRPr sz="1200">
                <a:solidFill>
                  <a:schemeClr val="tx1">
                    <a:tint val="82000"/>
                  </a:schemeClr>
                </a:solidFill>
              </a:defRPr>
            </a:lvl4pPr>
            <a:lvl5pPr marL="1371699" indent="0">
              <a:buNone/>
              <a:defRPr sz="1200">
                <a:solidFill>
                  <a:schemeClr val="tx1">
                    <a:tint val="82000"/>
                  </a:schemeClr>
                </a:solidFill>
              </a:defRPr>
            </a:lvl5pPr>
            <a:lvl6pPr marL="1714623" indent="0">
              <a:buNone/>
              <a:defRPr sz="1200">
                <a:solidFill>
                  <a:schemeClr val="tx1">
                    <a:tint val="82000"/>
                  </a:schemeClr>
                </a:solidFill>
              </a:defRPr>
            </a:lvl6pPr>
            <a:lvl7pPr marL="2057548" indent="0">
              <a:buNone/>
              <a:defRPr sz="1200">
                <a:solidFill>
                  <a:schemeClr val="tx1">
                    <a:tint val="82000"/>
                  </a:schemeClr>
                </a:solidFill>
              </a:defRPr>
            </a:lvl7pPr>
            <a:lvl8pPr marL="2400472" indent="0">
              <a:buNone/>
              <a:defRPr sz="1200">
                <a:solidFill>
                  <a:schemeClr val="tx1">
                    <a:tint val="82000"/>
                  </a:schemeClr>
                </a:solidFill>
              </a:defRPr>
            </a:lvl8pPr>
            <a:lvl9pPr marL="2743397"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E0682-FC80-404F-AF7C-43D548037736}"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377540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E0682-FC80-404F-AF7C-43D548037736}"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126182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8"/>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241553"/>
            <a:ext cx="2901255" cy="1098549"/>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241553"/>
            <a:ext cx="2915543" cy="1098549"/>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E0682-FC80-404F-AF7C-43D548037736}"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20821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FE0682-FC80-404F-AF7C-43D548037736}"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292273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E0682-FC80-404F-AF7C-43D548037736}"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283235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FE0682-FC80-404F-AF7C-43D548037736}"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92289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FE0682-FC80-404F-AF7C-43D548037736}"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3EAA1-BC7C-4D54-BB89-AD8B46136A28}" type="slidenum">
              <a:rPr lang="en-US" smtClean="0"/>
              <a:t>‹#›</a:t>
            </a:fld>
            <a:endParaRPr lang="en-US"/>
          </a:p>
        </p:txBody>
      </p:sp>
    </p:spTree>
    <p:extLst>
      <p:ext uri="{BB962C8B-B14F-4D97-AF65-F5344CB8AC3E}">
        <p14:creationId xmlns:p14="http://schemas.microsoft.com/office/powerpoint/2010/main" val="241275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2AFE0682-FC80-404F-AF7C-43D548037736}" type="datetimeFigureOut">
              <a:rPr lang="en-US" smtClean="0"/>
              <a:t>8/27/2025</a:t>
            </a:fld>
            <a:endParaRPr lang="en-US"/>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5373EAA1-BC7C-4D54-BB89-AD8B46136A28}" type="slidenum">
              <a:rPr lang="en-US" smtClean="0"/>
              <a:t>‹#›</a:t>
            </a:fld>
            <a:endParaRPr lang="en-US"/>
          </a:p>
        </p:txBody>
      </p:sp>
    </p:spTree>
    <p:extLst>
      <p:ext uri="{BB962C8B-B14F-4D97-AF65-F5344CB8AC3E}">
        <p14:creationId xmlns:p14="http://schemas.microsoft.com/office/powerpoint/2010/main" val="1296756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oleObject" Target="../embeddings/oleObject3.bin"/><Relationship Id="rId3" Type="http://schemas.openxmlformats.org/officeDocument/2006/relationships/image" Target="../media/image1.jpeg"/><Relationship Id="rId7" Type="http://schemas.openxmlformats.org/officeDocument/2006/relationships/image" Target="../media/image4.emf"/><Relationship Id="rId12" Type="http://schemas.openxmlformats.org/officeDocument/2006/relationships/image" Target="../media/image7.emf"/><Relationship Id="rId2" Type="http://schemas.openxmlformats.org/officeDocument/2006/relationships/notesSlide" Target="../notesSlides/notesSlide1.xml"/><Relationship Id="rId16"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3.jpeg"/><Relationship Id="rId15" Type="http://schemas.openxmlformats.org/officeDocument/2006/relationships/oleObject" Target="../embeddings/oleObject4.bin"/><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16.png"/><Relationship Id="rId1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4.emf"/><Relationship Id="rId2" Type="http://schemas.openxmlformats.org/officeDocument/2006/relationships/image" Target="../media/image12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16.emf"/><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8.bin"/><Relationship Id="rId1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9.emf"/><Relationship Id="rId4" Type="http://schemas.openxmlformats.org/officeDocument/2006/relationships/oleObject" Target="../embeddings/oleObject12.bin"/><Relationship Id="rId9"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png"/><Relationship Id="rId7" Type="http://schemas.openxmlformats.org/officeDocument/2006/relationships/oleObject" Target="../embeddings/oleObject16.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0.emf"/><Relationship Id="rId5" Type="http://schemas.openxmlformats.org/officeDocument/2006/relationships/image" Target="../media/image27.png"/><Relationship Id="rId10" Type="http://schemas.openxmlformats.org/officeDocument/2006/relationships/oleObject" Target="../embeddings/oleObject17.bin"/><Relationship Id="rId4" Type="http://schemas.openxmlformats.org/officeDocument/2006/relationships/image" Target="../media/image26.png"/><Relationship Id="rId9" Type="http://schemas.openxmlformats.org/officeDocument/2006/relationships/image" Target="../media/image1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4A8D-1964-F303-98D6-0DF6BA0170F8}"/>
              </a:ext>
            </a:extLst>
          </p:cNvPr>
          <p:cNvSpPr>
            <a:spLocks noGrp="1"/>
          </p:cNvSpPr>
          <p:nvPr>
            <p:ph type="ctrTitle"/>
          </p:nvPr>
        </p:nvSpPr>
        <p:spPr/>
        <p:txBody>
          <a:bodyPr/>
          <a:lstStyle/>
          <a:p>
            <a:r>
              <a:rPr lang="en-US" dirty="0"/>
              <a:t>Supplementary Figures</a:t>
            </a:r>
          </a:p>
        </p:txBody>
      </p:sp>
    </p:spTree>
    <p:extLst>
      <p:ext uri="{BB962C8B-B14F-4D97-AF65-F5344CB8AC3E}">
        <p14:creationId xmlns:p14="http://schemas.microsoft.com/office/powerpoint/2010/main" val="722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8B5D1-5B0C-C8E1-A7AC-7D5C9C73F8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2824A8B-970D-99C4-EF89-19A464E5F3A8}"/>
              </a:ext>
            </a:extLst>
          </p:cNvPr>
          <p:cNvSpPr txBox="1"/>
          <p:nvPr/>
        </p:nvSpPr>
        <p:spPr>
          <a:xfrm>
            <a:off x="382469" y="4123396"/>
            <a:ext cx="752478" cy="276999"/>
          </a:xfrm>
          <a:prstGeom prst="rect">
            <a:avLst/>
          </a:prstGeom>
          <a:noFill/>
        </p:spPr>
        <p:txBody>
          <a:bodyPr wrap="square" rtlCol="0">
            <a:spAutoFit/>
          </a:bodyPr>
          <a:lstStyle/>
          <a:p>
            <a:pPr defTabSz="1219075">
              <a:defRPr/>
            </a:pPr>
            <a:r>
              <a:rPr lang="en-US" sz="1200" dirty="0">
                <a:solidFill>
                  <a:srgbClr val="000000"/>
                </a:solidFill>
                <a:latin typeface="Bierstadt"/>
              </a:rPr>
              <a:t>PHB1</a:t>
            </a:r>
          </a:p>
        </p:txBody>
      </p:sp>
      <p:pic>
        <p:nvPicPr>
          <p:cNvPr id="2050" name="Picture 2">
            <a:extLst>
              <a:ext uri="{FF2B5EF4-FFF2-40B4-BE49-F238E27FC236}">
                <a16:creationId xmlns:a16="http://schemas.microsoft.com/office/drawing/2014/main" id="{81302CBF-C51C-9352-4F92-AA4EDD8C8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21" t="26211" r="41218" b="69110"/>
          <a:stretch/>
        </p:blipFill>
        <p:spPr bwMode="auto">
          <a:xfrm>
            <a:off x="890736" y="4105556"/>
            <a:ext cx="2654800" cy="244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A close-up of a test tube&#10;&#10;AI-generated content may be incorrect.">
            <a:extLst>
              <a:ext uri="{FF2B5EF4-FFF2-40B4-BE49-F238E27FC236}">
                <a16:creationId xmlns:a16="http://schemas.microsoft.com/office/drawing/2014/main" id="{8D6D8BD7-495E-93D7-498C-FD7BD0E216CA}"/>
              </a:ext>
            </a:extLst>
          </p:cNvPr>
          <p:cNvPicPr>
            <a:picLocks noChangeAspect="1"/>
          </p:cNvPicPr>
          <p:nvPr/>
        </p:nvPicPr>
        <p:blipFill>
          <a:blip r:embed="rId4">
            <a:extLst>
              <a:ext uri="{28A0092B-C50C-407E-A947-70E740481C1C}">
                <a14:useLocalDpi xmlns:a14="http://schemas.microsoft.com/office/drawing/2010/main" val="0"/>
              </a:ext>
            </a:extLst>
          </a:blip>
          <a:srcRect l="15741" t="8677" r="22540" b="84301"/>
          <a:stretch/>
        </p:blipFill>
        <p:spPr>
          <a:xfrm>
            <a:off x="903026" y="4441214"/>
            <a:ext cx="2646782" cy="240632"/>
          </a:xfrm>
          <a:prstGeom prst="rect">
            <a:avLst/>
          </a:prstGeom>
          <a:ln>
            <a:solidFill>
              <a:schemeClr val="tx1"/>
            </a:solidFill>
          </a:ln>
        </p:spPr>
      </p:pic>
      <p:sp>
        <p:nvSpPr>
          <p:cNvPr id="12" name="TextBox 11">
            <a:extLst>
              <a:ext uri="{FF2B5EF4-FFF2-40B4-BE49-F238E27FC236}">
                <a16:creationId xmlns:a16="http://schemas.microsoft.com/office/drawing/2014/main" id="{1676BB39-CB9B-FA8A-4B6C-342BBED3DC43}"/>
              </a:ext>
            </a:extLst>
          </p:cNvPr>
          <p:cNvSpPr txBox="1"/>
          <p:nvPr/>
        </p:nvSpPr>
        <p:spPr>
          <a:xfrm>
            <a:off x="362953" y="4430266"/>
            <a:ext cx="752478" cy="276999"/>
          </a:xfrm>
          <a:prstGeom prst="rect">
            <a:avLst/>
          </a:prstGeom>
          <a:noFill/>
        </p:spPr>
        <p:txBody>
          <a:bodyPr wrap="square" rtlCol="0">
            <a:spAutoFit/>
          </a:bodyPr>
          <a:lstStyle/>
          <a:p>
            <a:pPr defTabSz="1219075">
              <a:defRPr/>
            </a:pPr>
            <a:r>
              <a:rPr lang="en-US" sz="1200" dirty="0">
                <a:solidFill>
                  <a:srgbClr val="000000"/>
                </a:solidFill>
                <a:latin typeface="Bierstadt"/>
              </a:rPr>
              <a:t>PHB2</a:t>
            </a:r>
          </a:p>
        </p:txBody>
      </p:sp>
      <p:pic>
        <p:nvPicPr>
          <p:cNvPr id="2054" name="Picture 6">
            <a:extLst>
              <a:ext uri="{FF2B5EF4-FFF2-40B4-BE49-F238E27FC236}">
                <a16:creationId xmlns:a16="http://schemas.microsoft.com/office/drawing/2014/main" id="{8C57A4DB-E488-C8C4-4125-E69006E895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728" t="57091" r="33321" b="37285"/>
          <a:stretch/>
        </p:blipFill>
        <p:spPr bwMode="auto">
          <a:xfrm>
            <a:off x="902768" y="4788902"/>
            <a:ext cx="2643789" cy="252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6D213B0-93FB-3145-6FF1-BC5F3028B0C5}"/>
              </a:ext>
            </a:extLst>
          </p:cNvPr>
          <p:cNvSpPr txBox="1"/>
          <p:nvPr/>
        </p:nvSpPr>
        <p:spPr>
          <a:xfrm>
            <a:off x="332017" y="4786459"/>
            <a:ext cx="738407" cy="276999"/>
          </a:xfrm>
          <a:prstGeom prst="rect">
            <a:avLst/>
          </a:prstGeom>
          <a:noFill/>
        </p:spPr>
        <p:txBody>
          <a:bodyPr wrap="square" rtlCol="0">
            <a:spAutoFit/>
          </a:bodyPr>
          <a:lstStyle/>
          <a:p>
            <a:pPr defTabSz="1219075">
              <a:defRPr/>
            </a:pPr>
            <a:r>
              <a:rPr lang="el-GR" sz="1200" dirty="0">
                <a:solidFill>
                  <a:srgbClr val="000000"/>
                </a:solidFill>
                <a:latin typeface="Times New Roman" panose="02020603050405020304" pitchFamily="18" charset="0"/>
                <a:cs typeface="Times New Roman" panose="02020603050405020304" pitchFamily="18" charset="0"/>
              </a:rPr>
              <a:t>β</a:t>
            </a:r>
            <a:r>
              <a:rPr lang="en-US" sz="1200" dirty="0">
                <a:solidFill>
                  <a:srgbClr val="000000"/>
                </a:solidFill>
                <a:latin typeface="Bierstadt"/>
              </a:rPr>
              <a:t>Actin</a:t>
            </a:r>
          </a:p>
        </p:txBody>
      </p:sp>
      <p:cxnSp>
        <p:nvCxnSpPr>
          <p:cNvPr id="15" name="Straight Connector 14">
            <a:extLst>
              <a:ext uri="{FF2B5EF4-FFF2-40B4-BE49-F238E27FC236}">
                <a16:creationId xmlns:a16="http://schemas.microsoft.com/office/drawing/2014/main" id="{5A93878E-0C1E-6A04-41D1-837C947D7747}"/>
              </a:ext>
            </a:extLst>
          </p:cNvPr>
          <p:cNvCxnSpPr/>
          <p:nvPr/>
        </p:nvCxnSpPr>
        <p:spPr>
          <a:xfrm>
            <a:off x="962759" y="3923859"/>
            <a:ext cx="107081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1A8B6AE4-05A0-EB24-427E-510AC7167BF2}"/>
              </a:ext>
            </a:extLst>
          </p:cNvPr>
          <p:cNvCxnSpPr/>
          <p:nvPr/>
        </p:nvCxnSpPr>
        <p:spPr>
          <a:xfrm>
            <a:off x="2414565" y="3907813"/>
            <a:ext cx="1070810"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9A186FD5-D6FB-7327-319A-6B029A2CD879}"/>
              </a:ext>
            </a:extLst>
          </p:cNvPr>
          <p:cNvSpPr txBox="1"/>
          <p:nvPr/>
        </p:nvSpPr>
        <p:spPr>
          <a:xfrm>
            <a:off x="1300072" y="3626194"/>
            <a:ext cx="721895" cy="276999"/>
          </a:xfrm>
          <a:prstGeom prst="rect">
            <a:avLst/>
          </a:prstGeom>
          <a:noFill/>
        </p:spPr>
        <p:txBody>
          <a:bodyPr wrap="square" rtlCol="0">
            <a:spAutoFit/>
          </a:bodyPr>
          <a:lstStyle/>
          <a:p>
            <a:r>
              <a:rPr lang="en-US" sz="1200" dirty="0"/>
              <a:t>WT</a:t>
            </a:r>
          </a:p>
        </p:txBody>
      </p:sp>
      <p:sp>
        <p:nvSpPr>
          <p:cNvPr id="18" name="TextBox 17">
            <a:extLst>
              <a:ext uri="{FF2B5EF4-FFF2-40B4-BE49-F238E27FC236}">
                <a16:creationId xmlns:a16="http://schemas.microsoft.com/office/drawing/2014/main" id="{5F7A1FBD-C9B6-96A2-9803-E1004A4C0C06}"/>
              </a:ext>
            </a:extLst>
          </p:cNvPr>
          <p:cNvSpPr txBox="1"/>
          <p:nvPr/>
        </p:nvSpPr>
        <p:spPr>
          <a:xfrm>
            <a:off x="2734820" y="3604877"/>
            <a:ext cx="966110" cy="276999"/>
          </a:xfrm>
          <a:prstGeom prst="rect">
            <a:avLst/>
          </a:prstGeom>
          <a:noFill/>
        </p:spPr>
        <p:txBody>
          <a:bodyPr wrap="square" rtlCol="0">
            <a:spAutoFit/>
          </a:bodyPr>
          <a:lstStyle/>
          <a:p>
            <a:r>
              <a:rPr lang="en-US" sz="1200" dirty="0"/>
              <a:t>KD</a:t>
            </a:r>
          </a:p>
        </p:txBody>
      </p:sp>
      <p:graphicFrame>
        <p:nvGraphicFramePr>
          <p:cNvPr id="22" name="Object 21">
            <a:extLst>
              <a:ext uri="{FF2B5EF4-FFF2-40B4-BE49-F238E27FC236}">
                <a16:creationId xmlns:a16="http://schemas.microsoft.com/office/drawing/2014/main" id="{8AF96CD3-31B5-3A6F-6978-BC9C1393A34D}"/>
              </a:ext>
            </a:extLst>
          </p:cNvPr>
          <p:cNvGraphicFramePr>
            <a:graphicFrameLocks noChangeAspect="1"/>
          </p:cNvGraphicFramePr>
          <p:nvPr>
            <p:extLst>
              <p:ext uri="{D42A27DB-BD31-4B8C-83A1-F6EECF244321}">
                <p14:modId xmlns:p14="http://schemas.microsoft.com/office/powerpoint/2010/main" val="246571645"/>
              </p:ext>
            </p:extLst>
          </p:nvPr>
        </p:nvGraphicFramePr>
        <p:xfrm>
          <a:off x="1958305" y="5002879"/>
          <a:ext cx="1546225" cy="1774825"/>
        </p:xfrm>
        <a:graphic>
          <a:graphicData uri="http://schemas.openxmlformats.org/presentationml/2006/ole">
            <mc:AlternateContent xmlns:mc="http://schemas.openxmlformats.org/markup-compatibility/2006">
              <mc:Choice xmlns:v="urn:schemas-microsoft-com:vml" Requires="v">
                <p:oleObj name="Prism 10" r:id="rId6" imgW="2221317" imgH="2546289" progId="Prism10.Document">
                  <p:embed/>
                </p:oleObj>
              </mc:Choice>
              <mc:Fallback>
                <p:oleObj name="Prism 10" r:id="rId6" imgW="2221317" imgH="2546289" progId="Prism10.Document">
                  <p:embed/>
                  <p:pic>
                    <p:nvPicPr>
                      <p:cNvPr id="22" name="Object 21">
                        <a:extLst>
                          <a:ext uri="{FF2B5EF4-FFF2-40B4-BE49-F238E27FC236}">
                            <a16:creationId xmlns:a16="http://schemas.microsoft.com/office/drawing/2014/main" id="{8AF96CD3-31B5-3A6F-6978-BC9C1393A34D}"/>
                          </a:ext>
                        </a:extLst>
                      </p:cNvPr>
                      <p:cNvPicPr/>
                      <p:nvPr/>
                    </p:nvPicPr>
                    <p:blipFill>
                      <a:blip r:embed="rId7"/>
                      <a:stretch>
                        <a:fillRect/>
                      </a:stretch>
                    </p:blipFill>
                    <p:spPr>
                      <a:xfrm>
                        <a:off x="1958305" y="5002879"/>
                        <a:ext cx="1546225" cy="1774825"/>
                      </a:xfrm>
                      <a:prstGeom prst="rect">
                        <a:avLst/>
                      </a:prstGeom>
                    </p:spPr>
                  </p:pic>
                </p:oleObj>
              </mc:Fallback>
            </mc:AlternateContent>
          </a:graphicData>
        </a:graphic>
      </p:graphicFrame>
      <p:pic>
        <p:nvPicPr>
          <p:cNvPr id="2232" name="Picture 2231">
            <a:extLst>
              <a:ext uri="{FF2B5EF4-FFF2-40B4-BE49-F238E27FC236}">
                <a16:creationId xmlns:a16="http://schemas.microsoft.com/office/drawing/2014/main" id="{60F12C86-1C0F-65FD-164D-C590B20704AF}"/>
              </a:ext>
            </a:extLst>
          </p:cNvPr>
          <p:cNvPicPr>
            <a:picLocks noChangeAspect="1"/>
          </p:cNvPicPr>
          <p:nvPr/>
        </p:nvPicPr>
        <p:blipFill>
          <a:blip r:embed="rId8"/>
          <a:stretch>
            <a:fillRect/>
          </a:stretch>
        </p:blipFill>
        <p:spPr>
          <a:xfrm>
            <a:off x="476665" y="657613"/>
            <a:ext cx="3790476" cy="2741093"/>
          </a:xfrm>
          <a:prstGeom prst="rect">
            <a:avLst/>
          </a:prstGeom>
          <a:ln>
            <a:solidFill>
              <a:schemeClr val="tx1"/>
            </a:solidFill>
          </a:ln>
        </p:spPr>
      </p:pic>
      <p:sp>
        <p:nvSpPr>
          <p:cNvPr id="2235" name="TextBox 2234">
            <a:extLst>
              <a:ext uri="{FF2B5EF4-FFF2-40B4-BE49-F238E27FC236}">
                <a16:creationId xmlns:a16="http://schemas.microsoft.com/office/drawing/2014/main" id="{C3D6AFF4-7BD5-D996-DAD2-344333725438}"/>
              </a:ext>
            </a:extLst>
          </p:cNvPr>
          <p:cNvSpPr txBox="1"/>
          <p:nvPr/>
        </p:nvSpPr>
        <p:spPr>
          <a:xfrm>
            <a:off x="301089" y="233475"/>
            <a:ext cx="416250" cy="338554"/>
          </a:xfrm>
          <a:prstGeom prst="rect">
            <a:avLst/>
          </a:prstGeom>
          <a:noFill/>
        </p:spPr>
        <p:txBody>
          <a:bodyPr wrap="square" rtlCol="0">
            <a:spAutoFit/>
          </a:bodyPr>
          <a:lstStyle/>
          <a:p>
            <a:r>
              <a:rPr lang="en-US" sz="1600" b="1" dirty="0"/>
              <a:t>A</a:t>
            </a:r>
          </a:p>
        </p:txBody>
      </p:sp>
      <p:sp>
        <p:nvSpPr>
          <p:cNvPr id="2236" name="TextBox 2235">
            <a:extLst>
              <a:ext uri="{FF2B5EF4-FFF2-40B4-BE49-F238E27FC236}">
                <a16:creationId xmlns:a16="http://schemas.microsoft.com/office/drawing/2014/main" id="{E1830968-F1A9-24D8-5992-A1B96633BF58}"/>
              </a:ext>
            </a:extLst>
          </p:cNvPr>
          <p:cNvSpPr txBox="1"/>
          <p:nvPr/>
        </p:nvSpPr>
        <p:spPr>
          <a:xfrm>
            <a:off x="430697" y="3548498"/>
            <a:ext cx="416250" cy="338554"/>
          </a:xfrm>
          <a:prstGeom prst="rect">
            <a:avLst/>
          </a:prstGeom>
          <a:noFill/>
        </p:spPr>
        <p:txBody>
          <a:bodyPr wrap="square" rtlCol="0">
            <a:spAutoFit/>
          </a:bodyPr>
          <a:lstStyle/>
          <a:p>
            <a:r>
              <a:rPr lang="en-US" sz="1600" b="1" dirty="0"/>
              <a:t>C</a:t>
            </a:r>
          </a:p>
        </p:txBody>
      </p:sp>
      <mc:AlternateContent xmlns:mc="http://schemas.openxmlformats.org/markup-compatibility/2006" xmlns:a14="http://schemas.microsoft.com/office/drawing/2010/main">
        <mc:Choice Requires="a14">
          <p:sp>
            <p:nvSpPr>
              <p:cNvPr id="2237" name="TextBox 2236">
                <a:extLst>
                  <a:ext uri="{FF2B5EF4-FFF2-40B4-BE49-F238E27FC236}">
                    <a16:creationId xmlns:a16="http://schemas.microsoft.com/office/drawing/2014/main" id="{74225053-C5A4-5E65-A11C-BACF00E0FAEF}"/>
                  </a:ext>
                </a:extLst>
              </p:cNvPr>
              <p:cNvSpPr txBox="1"/>
              <p:nvPr/>
            </p:nvSpPr>
            <p:spPr>
              <a:xfrm>
                <a:off x="336560" y="7207431"/>
                <a:ext cx="6058578" cy="1277273"/>
              </a:xfrm>
              <a:prstGeom prst="rect">
                <a:avLst/>
              </a:prstGeom>
              <a:noFill/>
            </p:spPr>
            <p:txBody>
              <a:bodyPr wrap="square" rtlCol="0">
                <a:spAutoFit/>
              </a:bodyPr>
              <a:lstStyle/>
              <a:p>
                <a:pPr algn="just"/>
                <a:r>
                  <a:rPr lang="en-US" sz="1100" b="1" dirty="0"/>
                  <a:t>Figure S1.  Development of liver specific PHB1 deficient mice</a:t>
                </a:r>
                <a:r>
                  <a:rPr lang="en-US" sz="1100" dirty="0"/>
                  <a:t>. </a:t>
                </a:r>
                <a:r>
                  <a:rPr lang="en-US" sz="1100" b="1" dirty="0"/>
                  <a:t>A</a:t>
                </a:r>
                <a:r>
                  <a:rPr lang="en-US" sz="1100" dirty="0"/>
                  <a:t>. Targeting strategy for </a:t>
                </a:r>
                <a:r>
                  <a:rPr lang="en-US" sz="1100" dirty="0" err="1"/>
                  <a:t>LoxP</a:t>
                </a:r>
                <a:r>
                  <a:rPr lang="en-US" sz="1100" dirty="0"/>
                  <a:t> insertions flanking exon 2 of PHB1 gene. </a:t>
                </a:r>
                <a:r>
                  <a:rPr lang="en-US" sz="1100" b="1" dirty="0"/>
                  <a:t>B. </a:t>
                </a:r>
                <a:r>
                  <a:rPr lang="en-US" sz="1100" dirty="0"/>
                  <a:t>Breeding method used to select liver specific PHB1 deficient mice by one allele for the study. </a:t>
                </a:r>
                <a:r>
                  <a:rPr lang="en-US" sz="1100" b="1" dirty="0"/>
                  <a:t>C. </a:t>
                </a:r>
                <a:r>
                  <a:rPr lang="en-US" sz="1100" dirty="0"/>
                  <a:t>Western blot analysis confirming tissue-specific knockdown of phb1 in liver, phb2 level also decreased in liver in response to phb1 knockdown. Data are presented as mean</a:t>
                </a:r>
                <a14:m>
                  <m:oMath xmlns:m="http://schemas.openxmlformats.org/officeDocument/2006/math">
                    <m:r>
                      <a:rPr lang="en-US" sz="1050" i="1" dirty="0">
                        <a:latin typeface="Cambria Math" panose="02040503050406030204" pitchFamily="18" charset="0"/>
                        <a:ea typeface="Cambria Math" panose="02040503050406030204" pitchFamily="18" charset="0"/>
                      </a:rPr>
                      <m:t>±</m:t>
                    </m:r>
                    <m:r>
                      <m:rPr>
                        <m:sty m:val="p"/>
                      </m:rPr>
                      <a:rPr lang="en-US" sz="1050" dirty="0">
                        <a:latin typeface="Cambria Math" panose="02040503050406030204" pitchFamily="18" charset="0"/>
                        <a:ea typeface="Cambria Math" panose="02040503050406030204" pitchFamily="18" charset="0"/>
                      </a:rPr>
                      <m:t>SD</m:t>
                    </m:r>
                  </m:oMath>
                </a14:m>
                <a:r>
                  <a:rPr lang="en-US" sz="1100" dirty="0"/>
                  <a:t>, n=4/group, *P&lt;0.05. </a:t>
                </a:r>
                <a:r>
                  <a:rPr lang="en-US" sz="1100" b="1" dirty="0"/>
                  <a:t>D</a:t>
                </a:r>
                <a:r>
                  <a:rPr lang="en-US" sz="1100" dirty="0"/>
                  <a:t>. PHB1 gene mapped counts in male and female mice as determined by liver RNA seq data analysis.  Data are presented as mean</a:t>
                </a:r>
                <a14:m>
                  <m:oMath xmlns:m="http://schemas.openxmlformats.org/officeDocument/2006/math">
                    <m:r>
                      <a:rPr lang="en-US" sz="1050" i="1" dirty="0">
                        <a:latin typeface="Cambria Math" panose="02040503050406030204" pitchFamily="18" charset="0"/>
                        <a:ea typeface="Cambria Math" panose="02040503050406030204" pitchFamily="18" charset="0"/>
                      </a:rPr>
                      <m:t>±</m:t>
                    </m:r>
                    <m:r>
                      <m:rPr>
                        <m:sty m:val="p"/>
                      </m:rPr>
                      <a:rPr lang="en-US" sz="1050" dirty="0">
                        <a:latin typeface="Cambria Math" panose="02040503050406030204" pitchFamily="18" charset="0"/>
                        <a:ea typeface="Cambria Math" panose="02040503050406030204" pitchFamily="18" charset="0"/>
                      </a:rPr>
                      <m:t>SD</m:t>
                    </m:r>
                  </m:oMath>
                </a14:m>
                <a:r>
                  <a:rPr lang="en-US" sz="1100" dirty="0"/>
                  <a:t>, n=3-5/ group, **P&lt;0.01, ****P&lt;0.0001.</a:t>
                </a:r>
              </a:p>
            </p:txBody>
          </p:sp>
        </mc:Choice>
        <mc:Fallback xmlns="">
          <p:sp>
            <p:nvSpPr>
              <p:cNvPr id="2237" name="TextBox 2236">
                <a:extLst>
                  <a:ext uri="{FF2B5EF4-FFF2-40B4-BE49-F238E27FC236}">
                    <a16:creationId xmlns:a16="http://schemas.microsoft.com/office/drawing/2014/main" id="{74225053-C5A4-5E65-A11C-BACF00E0FAEF}"/>
                  </a:ext>
                </a:extLst>
              </p:cNvPr>
              <p:cNvSpPr txBox="1">
                <a:spLocks noRot="1" noChangeAspect="1" noMove="1" noResize="1" noEditPoints="1" noAdjustHandles="1" noChangeArrowheads="1" noChangeShapeType="1" noTextEdit="1"/>
              </p:cNvSpPr>
              <p:nvPr/>
            </p:nvSpPr>
            <p:spPr>
              <a:xfrm>
                <a:off x="336560" y="7207431"/>
                <a:ext cx="6058578" cy="1277273"/>
              </a:xfrm>
              <a:prstGeom prst="rect">
                <a:avLst/>
              </a:prstGeom>
              <a:blipFill>
                <a:blip r:embed="rId9"/>
                <a:stretch>
                  <a:fillRect b="-196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1DEB5F6-F8BB-384C-184A-C7694E93459D}"/>
              </a:ext>
            </a:extLst>
          </p:cNvPr>
          <p:cNvSpPr txBox="1"/>
          <p:nvPr/>
        </p:nvSpPr>
        <p:spPr>
          <a:xfrm>
            <a:off x="915873" y="3888809"/>
            <a:ext cx="223394" cy="276999"/>
          </a:xfrm>
          <a:prstGeom prst="rect">
            <a:avLst/>
          </a:prstGeom>
          <a:noFill/>
        </p:spPr>
        <p:txBody>
          <a:bodyPr wrap="square" rtlCol="0">
            <a:spAutoFit/>
          </a:bodyPr>
          <a:lstStyle/>
          <a:p>
            <a:r>
              <a:rPr lang="en-US" sz="1200" dirty="0"/>
              <a:t>M</a:t>
            </a:r>
            <a:endParaRPr lang="en-US" sz="1100" dirty="0"/>
          </a:p>
        </p:txBody>
      </p:sp>
      <p:sp>
        <p:nvSpPr>
          <p:cNvPr id="3" name="TextBox 2">
            <a:extLst>
              <a:ext uri="{FF2B5EF4-FFF2-40B4-BE49-F238E27FC236}">
                <a16:creationId xmlns:a16="http://schemas.microsoft.com/office/drawing/2014/main" id="{B6C5ECA6-2958-EFED-ED5A-BEEFE218591E}"/>
              </a:ext>
            </a:extLst>
          </p:cNvPr>
          <p:cNvSpPr txBox="1"/>
          <p:nvPr/>
        </p:nvSpPr>
        <p:spPr>
          <a:xfrm>
            <a:off x="1471183" y="3902293"/>
            <a:ext cx="223394" cy="276999"/>
          </a:xfrm>
          <a:prstGeom prst="rect">
            <a:avLst/>
          </a:prstGeom>
          <a:noFill/>
        </p:spPr>
        <p:txBody>
          <a:bodyPr wrap="square" rtlCol="0">
            <a:spAutoFit/>
          </a:bodyPr>
          <a:lstStyle/>
          <a:p>
            <a:r>
              <a:rPr lang="en-US" sz="1200" dirty="0"/>
              <a:t>M</a:t>
            </a:r>
            <a:endParaRPr lang="en-US" sz="1100" dirty="0"/>
          </a:p>
        </p:txBody>
      </p:sp>
      <p:sp>
        <p:nvSpPr>
          <p:cNvPr id="4" name="TextBox 3">
            <a:extLst>
              <a:ext uri="{FF2B5EF4-FFF2-40B4-BE49-F238E27FC236}">
                <a16:creationId xmlns:a16="http://schemas.microsoft.com/office/drawing/2014/main" id="{FE805B7E-0717-1CDB-1BDD-D610461CAF22}"/>
              </a:ext>
            </a:extLst>
          </p:cNvPr>
          <p:cNvSpPr txBox="1"/>
          <p:nvPr/>
        </p:nvSpPr>
        <p:spPr>
          <a:xfrm>
            <a:off x="2297355" y="3898278"/>
            <a:ext cx="223394" cy="276999"/>
          </a:xfrm>
          <a:prstGeom prst="rect">
            <a:avLst/>
          </a:prstGeom>
          <a:noFill/>
        </p:spPr>
        <p:txBody>
          <a:bodyPr wrap="square" rtlCol="0">
            <a:spAutoFit/>
          </a:bodyPr>
          <a:lstStyle/>
          <a:p>
            <a:r>
              <a:rPr lang="en-US" sz="1200" dirty="0"/>
              <a:t>M</a:t>
            </a:r>
            <a:endParaRPr lang="en-US" sz="1100" dirty="0"/>
          </a:p>
        </p:txBody>
      </p:sp>
      <p:sp>
        <p:nvSpPr>
          <p:cNvPr id="5" name="TextBox 4">
            <a:extLst>
              <a:ext uri="{FF2B5EF4-FFF2-40B4-BE49-F238E27FC236}">
                <a16:creationId xmlns:a16="http://schemas.microsoft.com/office/drawing/2014/main" id="{BCCFD6B4-4CFE-A5D3-EB3C-084E0E858777}"/>
              </a:ext>
            </a:extLst>
          </p:cNvPr>
          <p:cNvSpPr txBox="1"/>
          <p:nvPr/>
        </p:nvSpPr>
        <p:spPr>
          <a:xfrm>
            <a:off x="2910968" y="3886246"/>
            <a:ext cx="223394" cy="276999"/>
          </a:xfrm>
          <a:prstGeom prst="rect">
            <a:avLst/>
          </a:prstGeom>
          <a:noFill/>
        </p:spPr>
        <p:txBody>
          <a:bodyPr wrap="square" rtlCol="0">
            <a:spAutoFit/>
          </a:bodyPr>
          <a:lstStyle/>
          <a:p>
            <a:r>
              <a:rPr lang="en-US" sz="1200" dirty="0"/>
              <a:t>M</a:t>
            </a:r>
          </a:p>
        </p:txBody>
      </p:sp>
      <p:sp>
        <p:nvSpPr>
          <p:cNvPr id="6" name="TextBox 5">
            <a:extLst>
              <a:ext uri="{FF2B5EF4-FFF2-40B4-BE49-F238E27FC236}">
                <a16:creationId xmlns:a16="http://schemas.microsoft.com/office/drawing/2014/main" id="{4223B975-264B-816A-09AE-BD256CC299D0}"/>
              </a:ext>
            </a:extLst>
          </p:cNvPr>
          <p:cNvSpPr txBox="1"/>
          <p:nvPr/>
        </p:nvSpPr>
        <p:spPr>
          <a:xfrm>
            <a:off x="2618731" y="3907814"/>
            <a:ext cx="267017" cy="276999"/>
          </a:xfrm>
          <a:prstGeom prst="rect">
            <a:avLst/>
          </a:prstGeom>
          <a:noFill/>
        </p:spPr>
        <p:txBody>
          <a:bodyPr wrap="square" rtlCol="0">
            <a:spAutoFit/>
          </a:bodyPr>
          <a:lstStyle/>
          <a:p>
            <a:r>
              <a:rPr lang="en-US" sz="1200" dirty="0"/>
              <a:t>F</a:t>
            </a:r>
          </a:p>
        </p:txBody>
      </p:sp>
      <p:sp>
        <p:nvSpPr>
          <p:cNvPr id="8" name="TextBox 7">
            <a:extLst>
              <a:ext uri="{FF2B5EF4-FFF2-40B4-BE49-F238E27FC236}">
                <a16:creationId xmlns:a16="http://schemas.microsoft.com/office/drawing/2014/main" id="{CD807642-FFBB-04DC-C724-A9A28C83F0E7}"/>
              </a:ext>
            </a:extLst>
          </p:cNvPr>
          <p:cNvSpPr txBox="1"/>
          <p:nvPr/>
        </p:nvSpPr>
        <p:spPr>
          <a:xfrm>
            <a:off x="1219056" y="3891766"/>
            <a:ext cx="267017" cy="276999"/>
          </a:xfrm>
          <a:prstGeom prst="rect">
            <a:avLst/>
          </a:prstGeom>
          <a:noFill/>
        </p:spPr>
        <p:txBody>
          <a:bodyPr wrap="square" rtlCol="0">
            <a:spAutoFit/>
          </a:bodyPr>
          <a:lstStyle/>
          <a:p>
            <a:r>
              <a:rPr lang="en-US" sz="1200" dirty="0"/>
              <a:t>F</a:t>
            </a:r>
          </a:p>
        </p:txBody>
      </p:sp>
      <p:sp>
        <p:nvSpPr>
          <p:cNvPr id="9" name="TextBox 8">
            <a:extLst>
              <a:ext uri="{FF2B5EF4-FFF2-40B4-BE49-F238E27FC236}">
                <a16:creationId xmlns:a16="http://schemas.microsoft.com/office/drawing/2014/main" id="{665EC3D3-6D72-6A90-9084-D641CEEB8B85}"/>
              </a:ext>
            </a:extLst>
          </p:cNvPr>
          <p:cNvSpPr txBox="1"/>
          <p:nvPr/>
        </p:nvSpPr>
        <p:spPr>
          <a:xfrm>
            <a:off x="1768497" y="3887755"/>
            <a:ext cx="267017" cy="276999"/>
          </a:xfrm>
          <a:prstGeom prst="rect">
            <a:avLst/>
          </a:prstGeom>
          <a:noFill/>
        </p:spPr>
        <p:txBody>
          <a:bodyPr wrap="square" rtlCol="0">
            <a:spAutoFit/>
          </a:bodyPr>
          <a:lstStyle/>
          <a:p>
            <a:r>
              <a:rPr lang="en-US" sz="1200" dirty="0"/>
              <a:t>F</a:t>
            </a:r>
          </a:p>
        </p:txBody>
      </p:sp>
      <p:sp>
        <p:nvSpPr>
          <p:cNvPr id="10" name="TextBox 9">
            <a:extLst>
              <a:ext uri="{FF2B5EF4-FFF2-40B4-BE49-F238E27FC236}">
                <a16:creationId xmlns:a16="http://schemas.microsoft.com/office/drawing/2014/main" id="{577EC3B1-0284-C8CE-2CAE-EC33BE40E0A4}"/>
              </a:ext>
            </a:extLst>
          </p:cNvPr>
          <p:cNvSpPr txBox="1"/>
          <p:nvPr/>
        </p:nvSpPr>
        <p:spPr>
          <a:xfrm>
            <a:off x="3232342" y="3895770"/>
            <a:ext cx="267017" cy="276999"/>
          </a:xfrm>
          <a:prstGeom prst="rect">
            <a:avLst/>
          </a:prstGeom>
          <a:noFill/>
        </p:spPr>
        <p:txBody>
          <a:bodyPr wrap="square" rtlCol="0">
            <a:spAutoFit/>
          </a:bodyPr>
          <a:lstStyle/>
          <a:p>
            <a:r>
              <a:rPr lang="en-US" sz="1200" dirty="0"/>
              <a:t>F</a:t>
            </a:r>
          </a:p>
        </p:txBody>
      </p:sp>
      <p:pic>
        <p:nvPicPr>
          <p:cNvPr id="24" name="Picture 23" descr="A screenshot of a computer&#10;&#10;AI-generated content may be incorrect.">
            <a:extLst>
              <a:ext uri="{FF2B5EF4-FFF2-40B4-BE49-F238E27FC236}">
                <a16:creationId xmlns:a16="http://schemas.microsoft.com/office/drawing/2014/main" id="{6D9D0E5E-69DC-1236-9738-281E2953FCA1}"/>
              </a:ext>
            </a:extLst>
          </p:cNvPr>
          <p:cNvPicPr>
            <a:picLocks noChangeAspect="1"/>
          </p:cNvPicPr>
          <p:nvPr/>
        </p:nvPicPr>
        <p:blipFill>
          <a:blip r:embed="rId10">
            <a:extLst>
              <a:ext uri="{28A0092B-C50C-407E-A947-70E740481C1C}">
                <a14:useLocalDpi xmlns:a14="http://schemas.microsoft.com/office/drawing/2010/main" val="0"/>
              </a:ext>
            </a:extLst>
          </a:blip>
          <a:srcRect l="7453" r="38850" b="33100"/>
          <a:stretch>
            <a:fillRect/>
          </a:stretch>
        </p:blipFill>
        <p:spPr>
          <a:xfrm>
            <a:off x="4295908" y="657613"/>
            <a:ext cx="2545531" cy="2741093"/>
          </a:xfrm>
          <a:prstGeom prst="rect">
            <a:avLst/>
          </a:prstGeom>
          <a:ln>
            <a:noFill/>
          </a:ln>
        </p:spPr>
      </p:pic>
      <p:sp>
        <p:nvSpPr>
          <p:cNvPr id="25" name="TextBox 24">
            <a:extLst>
              <a:ext uri="{FF2B5EF4-FFF2-40B4-BE49-F238E27FC236}">
                <a16:creationId xmlns:a16="http://schemas.microsoft.com/office/drawing/2014/main" id="{C94025BE-86B1-0694-F948-3329CBED1C0D}"/>
              </a:ext>
            </a:extLst>
          </p:cNvPr>
          <p:cNvSpPr txBox="1"/>
          <p:nvPr/>
        </p:nvSpPr>
        <p:spPr>
          <a:xfrm>
            <a:off x="4412664" y="233475"/>
            <a:ext cx="416250" cy="338554"/>
          </a:xfrm>
          <a:prstGeom prst="rect">
            <a:avLst/>
          </a:prstGeom>
          <a:noFill/>
        </p:spPr>
        <p:txBody>
          <a:bodyPr wrap="square" rtlCol="0">
            <a:spAutoFit/>
          </a:bodyPr>
          <a:lstStyle/>
          <a:p>
            <a:r>
              <a:rPr lang="en-US" sz="1600" b="1" dirty="0"/>
              <a:t>B</a:t>
            </a:r>
          </a:p>
        </p:txBody>
      </p:sp>
      <p:graphicFrame>
        <p:nvGraphicFramePr>
          <p:cNvPr id="19" name="Object 18">
            <a:extLst>
              <a:ext uri="{FF2B5EF4-FFF2-40B4-BE49-F238E27FC236}">
                <a16:creationId xmlns:a16="http://schemas.microsoft.com/office/drawing/2014/main" id="{35B0094D-D607-8B62-EA74-328926AC2477}"/>
              </a:ext>
            </a:extLst>
          </p:cNvPr>
          <p:cNvGraphicFramePr>
            <a:graphicFrameLocks noChangeAspect="1"/>
          </p:cNvGraphicFramePr>
          <p:nvPr>
            <p:extLst>
              <p:ext uri="{D42A27DB-BD31-4B8C-83A1-F6EECF244321}">
                <p14:modId xmlns:p14="http://schemas.microsoft.com/office/powerpoint/2010/main" val="1157262231"/>
              </p:ext>
            </p:extLst>
          </p:nvPr>
        </p:nvGraphicFramePr>
        <p:xfrm>
          <a:off x="525464" y="5048250"/>
          <a:ext cx="1487487" cy="1720850"/>
        </p:xfrm>
        <a:graphic>
          <a:graphicData uri="http://schemas.openxmlformats.org/presentationml/2006/ole">
            <mc:AlternateContent xmlns:mc="http://schemas.openxmlformats.org/markup-compatibility/2006">
              <mc:Choice xmlns:v="urn:schemas-microsoft-com:vml" Requires="v">
                <p:oleObj name="Prism 10" r:id="rId11" imgW="2219877" imgH="2566098" progId="Prism10.Document">
                  <p:embed/>
                </p:oleObj>
              </mc:Choice>
              <mc:Fallback>
                <p:oleObj name="Prism 10" r:id="rId11" imgW="2219877" imgH="2566098" progId="Prism10.Document">
                  <p:embed/>
                  <p:pic>
                    <p:nvPicPr>
                      <p:cNvPr id="19" name="Object 18">
                        <a:extLst>
                          <a:ext uri="{FF2B5EF4-FFF2-40B4-BE49-F238E27FC236}">
                            <a16:creationId xmlns:a16="http://schemas.microsoft.com/office/drawing/2014/main" id="{35B0094D-D607-8B62-EA74-328926AC2477}"/>
                          </a:ext>
                        </a:extLst>
                      </p:cNvPr>
                      <p:cNvPicPr/>
                      <p:nvPr/>
                    </p:nvPicPr>
                    <p:blipFill>
                      <a:blip r:embed="rId12"/>
                      <a:stretch>
                        <a:fillRect/>
                      </a:stretch>
                    </p:blipFill>
                    <p:spPr>
                      <a:xfrm>
                        <a:off x="525464" y="5048250"/>
                        <a:ext cx="1487487" cy="1720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C7494A37-FF69-0FE3-7129-621B44ED2426}"/>
              </a:ext>
            </a:extLst>
          </p:cNvPr>
          <p:cNvSpPr txBox="1"/>
          <p:nvPr/>
        </p:nvSpPr>
        <p:spPr>
          <a:xfrm>
            <a:off x="4048198" y="3616675"/>
            <a:ext cx="416250" cy="338554"/>
          </a:xfrm>
          <a:prstGeom prst="rect">
            <a:avLst/>
          </a:prstGeom>
          <a:noFill/>
        </p:spPr>
        <p:txBody>
          <a:bodyPr wrap="square" rtlCol="0">
            <a:spAutoFit/>
          </a:bodyPr>
          <a:lstStyle/>
          <a:p>
            <a:r>
              <a:rPr lang="en-US" sz="1600" b="1" dirty="0"/>
              <a:t>D</a:t>
            </a:r>
          </a:p>
        </p:txBody>
      </p:sp>
      <p:graphicFrame>
        <p:nvGraphicFramePr>
          <p:cNvPr id="20" name="Object 19">
            <a:extLst>
              <a:ext uri="{FF2B5EF4-FFF2-40B4-BE49-F238E27FC236}">
                <a16:creationId xmlns:a16="http://schemas.microsoft.com/office/drawing/2014/main" id="{1B043CCD-1DD4-8872-857C-4DEE49F12A9B}"/>
              </a:ext>
            </a:extLst>
          </p:cNvPr>
          <p:cNvGraphicFramePr>
            <a:graphicFrameLocks noChangeAspect="1"/>
          </p:cNvGraphicFramePr>
          <p:nvPr>
            <p:extLst>
              <p:ext uri="{D42A27DB-BD31-4B8C-83A1-F6EECF244321}">
                <p14:modId xmlns:p14="http://schemas.microsoft.com/office/powerpoint/2010/main" val="1764403526"/>
              </p:ext>
            </p:extLst>
          </p:nvPr>
        </p:nvGraphicFramePr>
        <p:xfrm>
          <a:off x="4438645" y="3434485"/>
          <a:ext cx="1565275" cy="1928812"/>
        </p:xfrm>
        <a:graphic>
          <a:graphicData uri="http://schemas.openxmlformats.org/presentationml/2006/ole">
            <mc:AlternateContent xmlns:mc="http://schemas.openxmlformats.org/markup-compatibility/2006">
              <mc:Choice xmlns:v="urn:schemas-microsoft-com:vml" Requires="v">
                <p:oleObj name="Prism 10" r:id="rId13" imgW="2321795" imgH="2860343" progId="Prism10.Document">
                  <p:embed/>
                </p:oleObj>
              </mc:Choice>
              <mc:Fallback>
                <p:oleObj name="Prism 10" r:id="rId13" imgW="2321795" imgH="2860343" progId="Prism10.Document">
                  <p:embed/>
                  <p:pic>
                    <p:nvPicPr>
                      <p:cNvPr id="20" name="Object 19">
                        <a:extLst>
                          <a:ext uri="{FF2B5EF4-FFF2-40B4-BE49-F238E27FC236}">
                            <a16:creationId xmlns:a16="http://schemas.microsoft.com/office/drawing/2014/main" id="{1B043CCD-1DD4-8872-857C-4DEE49F12A9B}"/>
                          </a:ext>
                        </a:extLst>
                      </p:cNvPr>
                      <p:cNvPicPr/>
                      <p:nvPr/>
                    </p:nvPicPr>
                    <p:blipFill>
                      <a:blip r:embed="rId14"/>
                      <a:stretch>
                        <a:fillRect/>
                      </a:stretch>
                    </p:blipFill>
                    <p:spPr>
                      <a:xfrm>
                        <a:off x="4438645" y="3434485"/>
                        <a:ext cx="1565275" cy="1928812"/>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E10574A-9102-490B-ACFC-82028C770965}"/>
              </a:ext>
            </a:extLst>
          </p:cNvPr>
          <p:cNvGraphicFramePr>
            <a:graphicFrameLocks noChangeAspect="1"/>
          </p:cNvGraphicFramePr>
          <p:nvPr>
            <p:extLst>
              <p:ext uri="{D42A27DB-BD31-4B8C-83A1-F6EECF244321}">
                <p14:modId xmlns:p14="http://schemas.microsoft.com/office/powerpoint/2010/main" val="3625010357"/>
              </p:ext>
            </p:extLst>
          </p:nvPr>
        </p:nvGraphicFramePr>
        <p:xfrm>
          <a:off x="4464051" y="5319714"/>
          <a:ext cx="1603375" cy="1798637"/>
        </p:xfrm>
        <a:graphic>
          <a:graphicData uri="http://schemas.openxmlformats.org/presentationml/2006/ole">
            <mc:AlternateContent xmlns:mc="http://schemas.openxmlformats.org/markup-compatibility/2006">
              <mc:Choice xmlns:v="urn:schemas-microsoft-com:vml" Requires="v">
                <p:oleObj name="Prism 10" r:id="rId15" imgW="2279299" imgH="2558534" progId="Prism10.Document">
                  <p:embed/>
                </p:oleObj>
              </mc:Choice>
              <mc:Fallback>
                <p:oleObj name="Prism 10" r:id="rId15" imgW="2279299" imgH="2558534" progId="Prism10.Document">
                  <p:embed/>
                  <p:pic>
                    <p:nvPicPr>
                      <p:cNvPr id="21" name="Object 20">
                        <a:extLst>
                          <a:ext uri="{FF2B5EF4-FFF2-40B4-BE49-F238E27FC236}">
                            <a16:creationId xmlns:a16="http://schemas.microsoft.com/office/drawing/2014/main" id="{0E10574A-9102-490B-ACFC-82028C770965}"/>
                          </a:ext>
                        </a:extLst>
                      </p:cNvPr>
                      <p:cNvPicPr/>
                      <p:nvPr/>
                    </p:nvPicPr>
                    <p:blipFill>
                      <a:blip r:embed="rId16"/>
                      <a:stretch>
                        <a:fillRect/>
                      </a:stretch>
                    </p:blipFill>
                    <p:spPr>
                      <a:xfrm>
                        <a:off x="4464051" y="5319714"/>
                        <a:ext cx="1603375" cy="1798637"/>
                      </a:xfrm>
                      <a:prstGeom prst="rect">
                        <a:avLst/>
                      </a:prstGeom>
                    </p:spPr>
                  </p:pic>
                </p:oleObj>
              </mc:Fallback>
            </mc:AlternateContent>
          </a:graphicData>
        </a:graphic>
      </p:graphicFrame>
    </p:spTree>
    <p:extLst>
      <p:ext uri="{BB962C8B-B14F-4D97-AF65-F5344CB8AC3E}">
        <p14:creationId xmlns:p14="http://schemas.microsoft.com/office/powerpoint/2010/main" val="94863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E772-849D-538B-85CB-F78C1439259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9CEFC8-32AD-0F6A-9B63-D713B365431D}"/>
                  </a:ext>
                </a:extLst>
              </p:cNvPr>
              <p:cNvSpPr txBox="1"/>
              <p:nvPr/>
            </p:nvSpPr>
            <p:spPr>
              <a:xfrm>
                <a:off x="116958" y="5698022"/>
                <a:ext cx="6547760" cy="1569660"/>
              </a:xfrm>
              <a:prstGeom prst="rect">
                <a:avLst/>
              </a:prstGeom>
              <a:noFill/>
            </p:spPr>
            <p:txBody>
              <a:bodyPr wrap="square" rtlCol="0">
                <a:spAutoFit/>
              </a:bodyPr>
              <a:lstStyle/>
              <a:p>
                <a:pPr algn="just"/>
                <a:r>
                  <a:rPr lang="en-US" sz="1200" b="1" dirty="0"/>
                  <a:t>Figure S2. Mitochondrial respiratory function in the liver tissues of PHB1 deficient mice.</a:t>
                </a:r>
                <a:r>
                  <a:rPr lang="en-US" sz="1200" dirty="0"/>
                  <a:t> </a:t>
                </a:r>
                <a:r>
                  <a:rPr lang="en-US" sz="1200" b="1" dirty="0"/>
                  <a:t>A. </a:t>
                </a:r>
                <a:r>
                  <a:rPr lang="en-US" sz="1200" dirty="0"/>
                  <a:t>Mitochondrial respiration of isolated liver mitochondria from male (left) and female (right) WT and KD mice. Substrates are palmitoyl carnitine</a:t>
                </a:r>
                <a:r>
                  <a:rPr lang="en-US" sz="1200" dirty="0">
                    <a:latin typeface="Times New Roman" panose="02020603050405020304" pitchFamily="18" charset="0"/>
                    <a:ea typeface="Aptos" panose="020B0004020202020204" pitchFamily="34" charset="0"/>
                  </a:rPr>
                  <a:t> (25</a:t>
                </a:r>
                <a:r>
                  <a:rPr lang="en-US" sz="1200" b="1" dirty="0">
                    <a:latin typeface="Times New Roman" panose="02020603050405020304" pitchFamily="18" charset="0"/>
                    <a:ea typeface="Aptos" panose="020B0004020202020204" pitchFamily="34" charset="0"/>
                  </a:rPr>
                  <a:t> </a:t>
                </a:r>
                <a:r>
                  <a:rPr lang="en-US" sz="1200" dirty="0">
                    <a:latin typeface="Times New Roman" panose="02020603050405020304" pitchFamily="18" charset="0"/>
                    <a:ea typeface="Aptos" panose="020B0004020202020204" pitchFamily="34" charset="0"/>
                  </a:rPr>
                  <a:t>µM)</a:t>
                </a:r>
                <a:r>
                  <a:rPr lang="en-US" sz="1200" dirty="0"/>
                  <a:t> and malate</a:t>
                </a:r>
                <a:r>
                  <a:rPr lang="en-US" sz="1200" dirty="0">
                    <a:latin typeface="Times New Roman" panose="02020603050405020304" pitchFamily="18" charset="0"/>
                    <a:ea typeface="Aptos" panose="020B0004020202020204" pitchFamily="34" charset="0"/>
                  </a:rPr>
                  <a:t> (2 mM)</a:t>
                </a:r>
                <a:r>
                  <a:rPr lang="en-US" sz="1200" dirty="0"/>
                  <a:t> (PCM), ADP</a:t>
                </a:r>
                <a:r>
                  <a:rPr lang="en-US" sz="1200" dirty="0">
                    <a:latin typeface="Times New Roman" panose="02020603050405020304" pitchFamily="18" charset="0"/>
                    <a:ea typeface="Aptos" panose="020B0004020202020204" pitchFamily="34" charset="0"/>
                  </a:rPr>
                  <a:t> (650 µM)</a:t>
                </a:r>
                <a:r>
                  <a:rPr lang="en-US" sz="1200" dirty="0"/>
                  <a:t>, glutamate</a:t>
                </a:r>
                <a:r>
                  <a:rPr lang="en-US" sz="1200" dirty="0">
                    <a:latin typeface="Times New Roman" panose="02020603050405020304" pitchFamily="18" charset="0"/>
                    <a:ea typeface="Aptos" panose="020B0004020202020204" pitchFamily="34" charset="0"/>
                  </a:rPr>
                  <a:t> (5 mM)</a:t>
                </a:r>
                <a:r>
                  <a:rPr lang="en-US" sz="1200" dirty="0"/>
                  <a:t> (Glut) and succinate (</a:t>
                </a:r>
                <a:r>
                  <a:rPr lang="en-US" sz="1200" dirty="0">
                    <a:latin typeface="Times New Roman" panose="02020603050405020304" pitchFamily="18" charset="0"/>
                    <a:ea typeface="Aptos" panose="020B0004020202020204" pitchFamily="34" charset="0"/>
                  </a:rPr>
                  <a:t>5 mM)</a:t>
                </a:r>
                <a:r>
                  <a:rPr lang="en-US" sz="1200" dirty="0"/>
                  <a:t> (Succin) n = 7–10/group. Unpaired t-test for two groups comparisons. Data are presented as mean</a:t>
                </a:r>
                <a14:m>
                  <m:oMath xmlns:m="http://schemas.openxmlformats.org/officeDocument/2006/math">
                    <m:r>
                      <a:rPr lang="en-US" sz="1050" i="1">
                        <a:latin typeface="Cambria Math" panose="02040503050406030204" pitchFamily="18" charset="0"/>
                        <a:ea typeface="Cambria Math" panose="02040503050406030204" pitchFamily="18" charset="0"/>
                      </a:rPr>
                      <m:t>±</m:t>
                    </m:r>
                  </m:oMath>
                </a14:m>
                <a:r>
                  <a:rPr lang="en-US" sz="1200" dirty="0"/>
                  <a:t>SD. **P &lt; 0.005. </a:t>
                </a:r>
                <a:r>
                  <a:rPr lang="en-US" sz="1200" b="1" dirty="0"/>
                  <a:t>B</a:t>
                </a:r>
                <a:r>
                  <a:rPr lang="en-US" sz="1200" dirty="0"/>
                  <a:t>. Representative immunoblots for mitochondrial respiratory complexes (I to V) expression in liver tissue homogenates of WT and KD male and female mice with densitometry for each complex presented by the bar graphs to the right. N=3/group.</a:t>
                </a:r>
                <a:r>
                  <a:rPr lang="en-US" sz="1200" b="1" dirty="0"/>
                  <a:t> </a:t>
                </a:r>
                <a:r>
                  <a:rPr lang="en-US" sz="1200" dirty="0"/>
                  <a:t>Data is presented as mean</a:t>
                </a:r>
                <a14:m>
                  <m:oMath xmlns:m="http://schemas.openxmlformats.org/officeDocument/2006/math">
                    <m:r>
                      <a:rPr lang="en-US" sz="1050" i="1">
                        <a:latin typeface="Cambria Math" panose="02040503050406030204" pitchFamily="18" charset="0"/>
                        <a:ea typeface="Cambria Math" panose="02040503050406030204" pitchFamily="18" charset="0"/>
                      </a:rPr>
                      <m:t>±</m:t>
                    </m:r>
                  </m:oMath>
                </a14:m>
                <a:r>
                  <a:rPr lang="en-US" sz="1200" dirty="0"/>
                  <a:t>SD.</a:t>
                </a:r>
                <a:endParaRPr lang="en-US" sz="1200" b="1" dirty="0"/>
              </a:p>
            </p:txBody>
          </p:sp>
        </mc:Choice>
        <mc:Fallback xmlns="">
          <p:sp>
            <p:nvSpPr>
              <p:cNvPr id="7" name="TextBox 6">
                <a:extLst>
                  <a:ext uri="{FF2B5EF4-FFF2-40B4-BE49-F238E27FC236}">
                    <a16:creationId xmlns:a16="http://schemas.microsoft.com/office/drawing/2014/main" id="{8C9CEFC8-32AD-0F6A-9B63-D713B365431D}"/>
                  </a:ext>
                </a:extLst>
              </p:cNvPr>
              <p:cNvSpPr txBox="1">
                <a:spLocks noRot="1" noChangeAspect="1" noMove="1" noResize="1" noEditPoints="1" noAdjustHandles="1" noChangeArrowheads="1" noChangeShapeType="1" noTextEdit="1"/>
              </p:cNvSpPr>
              <p:nvPr/>
            </p:nvSpPr>
            <p:spPr>
              <a:xfrm>
                <a:off x="116958" y="5698022"/>
                <a:ext cx="6547760" cy="1569660"/>
              </a:xfrm>
              <a:prstGeom prst="rect">
                <a:avLst/>
              </a:prstGeom>
              <a:blipFill>
                <a:blip r:embed="rId2"/>
                <a:stretch>
                  <a:fillRect b="-1600"/>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3415ED85-851E-4F70-61BE-039965D21A3C}"/>
              </a:ext>
            </a:extLst>
          </p:cNvPr>
          <p:cNvGraphicFramePr>
            <a:graphicFrameLocks noChangeAspect="1"/>
          </p:cNvGraphicFramePr>
          <p:nvPr>
            <p:extLst>
              <p:ext uri="{D42A27DB-BD31-4B8C-83A1-F6EECF244321}">
                <p14:modId xmlns:p14="http://schemas.microsoft.com/office/powerpoint/2010/main" val="4002417342"/>
              </p:ext>
            </p:extLst>
          </p:nvPr>
        </p:nvGraphicFramePr>
        <p:xfrm>
          <a:off x="3465774" y="361304"/>
          <a:ext cx="3262190" cy="1964642"/>
        </p:xfrm>
        <a:graphic>
          <a:graphicData uri="http://schemas.openxmlformats.org/presentationml/2006/ole">
            <mc:AlternateContent xmlns:mc="http://schemas.openxmlformats.org/markup-compatibility/2006">
              <mc:Choice xmlns:v="urn:schemas-microsoft-com:vml" Requires="v">
                <p:oleObj name="Prism 10" r:id="rId3" imgW="4788725" imgH="2884474" progId="Prism10.Document">
                  <p:embed/>
                </p:oleObj>
              </mc:Choice>
              <mc:Fallback>
                <p:oleObj name="Prism 10" r:id="rId3" imgW="4788725" imgH="2884474" progId="Prism10.Document">
                  <p:embed/>
                  <p:pic>
                    <p:nvPicPr>
                      <p:cNvPr id="5" name="Object 4">
                        <a:extLst>
                          <a:ext uri="{FF2B5EF4-FFF2-40B4-BE49-F238E27FC236}">
                            <a16:creationId xmlns:a16="http://schemas.microsoft.com/office/drawing/2014/main" id="{3415ED85-851E-4F70-61BE-039965D21A3C}"/>
                          </a:ext>
                        </a:extLst>
                      </p:cNvPr>
                      <p:cNvPicPr/>
                      <p:nvPr/>
                    </p:nvPicPr>
                    <p:blipFill>
                      <a:blip r:embed="rId4"/>
                      <a:stretch>
                        <a:fillRect/>
                      </a:stretch>
                    </p:blipFill>
                    <p:spPr>
                      <a:xfrm>
                        <a:off x="3465774" y="361304"/>
                        <a:ext cx="3262190" cy="196464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7F61355-099E-7224-D614-C13846DB5E42}"/>
              </a:ext>
            </a:extLst>
          </p:cNvPr>
          <p:cNvGraphicFramePr>
            <a:graphicFrameLocks noChangeAspect="1"/>
          </p:cNvGraphicFramePr>
          <p:nvPr>
            <p:extLst>
              <p:ext uri="{D42A27DB-BD31-4B8C-83A1-F6EECF244321}">
                <p14:modId xmlns:p14="http://schemas.microsoft.com/office/powerpoint/2010/main" val="371365342"/>
              </p:ext>
            </p:extLst>
          </p:nvPr>
        </p:nvGraphicFramePr>
        <p:xfrm>
          <a:off x="553197" y="414469"/>
          <a:ext cx="3082695" cy="1914840"/>
        </p:xfrm>
        <a:graphic>
          <a:graphicData uri="http://schemas.openxmlformats.org/presentationml/2006/ole">
            <mc:AlternateContent xmlns:mc="http://schemas.openxmlformats.org/markup-compatibility/2006">
              <mc:Choice xmlns:v="urn:schemas-microsoft-com:vml" Requires="v">
                <p:oleObj name="Prism 10" r:id="rId5" imgW="4665198" imgH="2896719" progId="Prism10.Document">
                  <p:embed/>
                </p:oleObj>
              </mc:Choice>
              <mc:Fallback>
                <p:oleObj name="Prism 10" r:id="rId5" imgW="4665198" imgH="2896719" progId="Prism10.Document">
                  <p:embed/>
                  <p:pic>
                    <p:nvPicPr>
                      <p:cNvPr id="31" name="Object 30">
                        <a:extLst>
                          <a:ext uri="{FF2B5EF4-FFF2-40B4-BE49-F238E27FC236}">
                            <a16:creationId xmlns:a16="http://schemas.microsoft.com/office/drawing/2014/main" id="{37F61355-099E-7224-D614-C13846DB5E42}"/>
                          </a:ext>
                        </a:extLst>
                      </p:cNvPr>
                      <p:cNvPicPr/>
                      <p:nvPr/>
                    </p:nvPicPr>
                    <p:blipFill>
                      <a:blip r:embed="rId6"/>
                      <a:stretch>
                        <a:fillRect/>
                      </a:stretch>
                    </p:blipFill>
                    <p:spPr>
                      <a:xfrm>
                        <a:off x="553197" y="414469"/>
                        <a:ext cx="3082695" cy="191484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AF8CB148-40BC-E609-5AF4-546F0FBAD4E9}"/>
              </a:ext>
            </a:extLst>
          </p:cNvPr>
          <p:cNvSpPr txBox="1"/>
          <p:nvPr/>
        </p:nvSpPr>
        <p:spPr>
          <a:xfrm>
            <a:off x="305886" y="344440"/>
            <a:ext cx="416250" cy="307777"/>
          </a:xfrm>
          <a:prstGeom prst="rect">
            <a:avLst/>
          </a:prstGeom>
          <a:noFill/>
        </p:spPr>
        <p:txBody>
          <a:bodyPr wrap="square" rtlCol="0">
            <a:spAutoFit/>
          </a:bodyPr>
          <a:lstStyle/>
          <a:p>
            <a:r>
              <a:rPr lang="en-US" sz="1400" b="1" dirty="0"/>
              <a:t>A</a:t>
            </a:r>
            <a:endParaRPr lang="en-US" sz="1400" dirty="0"/>
          </a:p>
        </p:txBody>
      </p:sp>
      <p:graphicFrame>
        <p:nvGraphicFramePr>
          <p:cNvPr id="42" name="Object 41">
            <a:extLst>
              <a:ext uri="{FF2B5EF4-FFF2-40B4-BE49-F238E27FC236}">
                <a16:creationId xmlns:a16="http://schemas.microsoft.com/office/drawing/2014/main" id="{22F1DDB7-A6D8-484E-A32E-08D519532D3E}"/>
              </a:ext>
            </a:extLst>
          </p:cNvPr>
          <p:cNvGraphicFramePr>
            <a:graphicFrameLocks noChangeAspect="1"/>
          </p:cNvGraphicFramePr>
          <p:nvPr>
            <p:extLst>
              <p:ext uri="{D42A27DB-BD31-4B8C-83A1-F6EECF244321}">
                <p14:modId xmlns:p14="http://schemas.microsoft.com/office/powerpoint/2010/main" val="683990877"/>
              </p:ext>
            </p:extLst>
          </p:nvPr>
        </p:nvGraphicFramePr>
        <p:xfrm>
          <a:off x="2990013" y="2450023"/>
          <a:ext cx="1501775" cy="1552575"/>
        </p:xfrm>
        <a:graphic>
          <a:graphicData uri="http://schemas.openxmlformats.org/presentationml/2006/ole">
            <mc:AlternateContent xmlns:mc="http://schemas.openxmlformats.org/markup-compatibility/2006">
              <mc:Choice xmlns:v="urn:schemas-microsoft-com:vml" Requires="v">
                <p:oleObj name="Prism 10" r:id="rId7" imgW="3027661" imgH="3131539" progId="Prism10.Document">
                  <p:embed/>
                </p:oleObj>
              </mc:Choice>
              <mc:Fallback>
                <p:oleObj name="Prism 10" r:id="rId7" imgW="3027661" imgH="3131539" progId="Prism10.Document">
                  <p:embed/>
                  <p:pic>
                    <p:nvPicPr>
                      <p:cNvPr id="42" name="Object 41">
                        <a:extLst>
                          <a:ext uri="{FF2B5EF4-FFF2-40B4-BE49-F238E27FC236}">
                            <a16:creationId xmlns:a16="http://schemas.microsoft.com/office/drawing/2014/main" id="{22F1DDB7-A6D8-484E-A32E-08D519532D3E}"/>
                          </a:ext>
                        </a:extLst>
                      </p:cNvPr>
                      <p:cNvPicPr/>
                      <p:nvPr/>
                    </p:nvPicPr>
                    <p:blipFill>
                      <a:blip r:embed="rId8"/>
                      <a:stretch>
                        <a:fillRect/>
                      </a:stretch>
                    </p:blipFill>
                    <p:spPr>
                      <a:xfrm>
                        <a:off x="2990013" y="2450023"/>
                        <a:ext cx="1501775" cy="1552575"/>
                      </a:xfrm>
                      <a:prstGeom prst="rect">
                        <a:avLst/>
                      </a:prstGeom>
                      <a:solidFill>
                        <a:schemeClr val="bg1"/>
                      </a:solidFill>
                    </p:spPr>
                  </p:pic>
                </p:oleObj>
              </mc:Fallback>
            </mc:AlternateContent>
          </a:graphicData>
        </a:graphic>
      </p:graphicFrame>
      <p:graphicFrame>
        <p:nvGraphicFramePr>
          <p:cNvPr id="43" name="Object 42">
            <a:extLst>
              <a:ext uri="{FF2B5EF4-FFF2-40B4-BE49-F238E27FC236}">
                <a16:creationId xmlns:a16="http://schemas.microsoft.com/office/drawing/2014/main" id="{8A9993A8-0A43-9A67-DE48-73FFB0716B02}"/>
              </a:ext>
            </a:extLst>
          </p:cNvPr>
          <p:cNvGraphicFramePr>
            <a:graphicFrameLocks noChangeAspect="1"/>
          </p:cNvGraphicFramePr>
          <p:nvPr>
            <p:extLst>
              <p:ext uri="{D42A27DB-BD31-4B8C-83A1-F6EECF244321}">
                <p14:modId xmlns:p14="http://schemas.microsoft.com/office/powerpoint/2010/main" val="1517468683"/>
              </p:ext>
            </p:extLst>
          </p:nvPr>
        </p:nvGraphicFramePr>
        <p:xfrm>
          <a:off x="4179573" y="2409434"/>
          <a:ext cx="1570037" cy="1589402"/>
        </p:xfrm>
        <a:graphic>
          <a:graphicData uri="http://schemas.openxmlformats.org/presentationml/2006/ole">
            <mc:AlternateContent xmlns:mc="http://schemas.openxmlformats.org/markup-compatibility/2006">
              <mc:Choice xmlns:v="urn:schemas-microsoft-com:vml" Requires="v">
                <p:oleObj name="Prism 10" r:id="rId9" imgW="3026220" imgH="3111731" progId="Prism10.Document">
                  <p:embed/>
                </p:oleObj>
              </mc:Choice>
              <mc:Fallback>
                <p:oleObj name="Prism 10" r:id="rId9" imgW="3026220" imgH="3111731" progId="Prism10.Document">
                  <p:embed/>
                  <p:pic>
                    <p:nvPicPr>
                      <p:cNvPr id="43" name="Object 42">
                        <a:extLst>
                          <a:ext uri="{FF2B5EF4-FFF2-40B4-BE49-F238E27FC236}">
                            <a16:creationId xmlns:a16="http://schemas.microsoft.com/office/drawing/2014/main" id="{8A9993A8-0A43-9A67-DE48-73FFB0716B02}"/>
                          </a:ext>
                        </a:extLst>
                      </p:cNvPr>
                      <p:cNvPicPr/>
                      <p:nvPr/>
                    </p:nvPicPr>
                    <p:blipFill>
                      <a:blip r:embed="rId10"/>
                      <a:stretch>
                        <a:fillRect/>
                      </a:stretch>
                    </p:blipFill>
                    <p:spPr>
                      <a:xfrm>
                        <a:off x="4179573" y="2409434"/>
                        <a:ext cx="1570037" cy="1589402"/>
                      </a:xfrm>
                      <a:prstGeom prst="rect">
                        <a:avLst/>
                      </a:prstGeom>
                      <a:solidFill>
                        <a:schemeClr val="bg1"/>
                      </a:solidFill>
                    </p:spPr>
                  </p:pic>
                </p:oleObj>
              </mc:Fallback>
            </mc:AlternateContent>
          </a:graphicData>
        </a:graphic>
      </p:graphicFrame>
      <p:graphicFrame>
        <p:nvGraphicFramePr>
          <p:cNvPr id="44" name="Object 43">
            <a:extLst>
              <a:ext uri="{FF2B5EF4-FFF2-40B4-BE49-F238E27FC236}">
                <a16:creationId xmlns:a16="http://schemas.microsoft.com/office/drawing/2014/main" id="{F869C673-327D-3C54-EB07-5A92824CBD70}"/>
              </a:ext>
            </a:extLst>
          </p:cNvPr>
          <p:cNvGraphicFramePr>
            <a:graphicFrameLocks noChangeAspect="1"/>
          </p:cNvGraphicFramePr>
          <p:nvPr>
            <p:extLst>
              <p:ext uri="{D42A27DB-BD31-4B8C-83A1-F6EECF244321}">
                <p14:modId xmlns:p14="http://schemas.microsoft.com/office/powerpoint/2010/main" val="712794718"/>
              </p:ext>
            </p:extLst>
          </p:nvPr>
        </p:nvGraphicFramePr>
        <p:xfrm>
          <a:off x="2977285" y="3982823"/>
          <a:ext cx="1570038" cy="1589402"/>
        </p:xfrm>
        <a:graphic>
          <a:graphicData uri="http://schemas.openxmlformats.org/presentationml/2006/ole">
            <mc:AlternateContent xmlns:mc="http://schemas.openxmlformats.org/markup-compatibility/2006">
              <mc:Choice xmlns:v="urn:schemas-microsoft-com:vml" Requires="v">
                <p:oleObj name="Prism 10" r:id="rId11" imgW="3026220" imgH="3102727" progId="Prism10.Document">
                  <p:embed/>
                </p:oleObj>
              </mc:Choice>
              <mc:Fallback>
                <p:oleObj name="Prism 10" r:id="rId11" imgW="3026220" imgH="3102727" progId="Prism10.Document">
                  <p:embed/>
                  <p:pic>
                    <p:nvPicPr>
                      <p:cNvPr id="44" name="Object 43">
                        <a:extLst>
                          <a:ext uri="{FF2B5EF4-FFF2-40B4-BE49-F238E27FC236}">
                            <a16:creationId xmlns:a16="http://schemas.microsoft.com/office/drawing/2014/main" id="{F869C673-327D-3C54-EB07-5A92824CBD70}"/>
                          </a:ext>
                        </a:extLst>
                      </p:cNvPr>
                      <p:cNvPicPr/>
                      <p:nvPr/>
                    </p:nvPicPr>
                    <p:blipFill>
                      <a:blip r:embed="rId12"/>
                      <a:stretch>
                        <a:fillRect/>
                      </a:stretch>
                    </p:blipFill>
                    <p:spPr>
                      <a:xfrm>
                        <a:off x="2977285" y="3982823"/>
                        <a:ext cx="1570038" cy="1589402"/>
                      </a:xfrm>
                      <a:prstGeom prst="rect">
                        <a:avLst/>
                      </a:prstGeom>
                      <a:solidFill>
                        <a:schemeClr val="bg1"/>
                      </a:solidFill>
                    </p:spPr>
                  </p:pic>
                </p:oleObj>
              </mc:Fallback>
            </mc:AlternateContent>
          </a:graphicData>
        </a:graphic>
      </p:graphicFrame>
      <p:graphicFrame>
        <p:nvGraphicFramePr>
          <p:cNvPr id="45" name="Object 44">
            <a:extLst>
              <a:ext uri="{FF2B5EF4-FFF2-40B4-BE49-F238E27FC236}">
                <a16:creationId xmlns:a16="http://schemas.microsoft.com/office/drawing/2014/main" id="{579EA90D-8180-DDE9-72D3-34C2CECDF3BC}"/>
              </a:ext>
            </a:extLst>
          </p:cNvPr>
          <p:cNvGraphicFramePr>
            <a:graphicFrameLocks noChangeAspect="1"/>
          </p:cNvGraphicFramePr>
          <p:nvPr>
            <p:extLst>
              <p:ext uri="{D42A27DB-BD31-4B8C-83A1-F6EECF244321}">
                <p14:modId xmlns:p14="http://schemas.microsoft.com/office/powerpoint/2010/main" val="779537487"/>
              </p:ext>
            </p:extLst>
          </p:nvPr>
        </p:nvGraphicFramePr>
        <p:xfrm>
          <a:off x="4221706" y="4014572"/>
          <a:ext cx="1652587" cy="1552575"/>
        </p:xfrm>
        <a:graphic>
          <a:graphicData uri="http://schemas.openxmlformats.org/presentationml/2006/ole">
            <mc:AlternateContent xmlns:mc="http://schemas.openxmlformats.org/markup-compatibility/2006">
              <mc:Choice xmlns:v="urn:schemas-microsoft-com:vml" Requires="v">
                <p:oleObj name="Prism 10" r:id="rId13" imgW="3027661" imgH="3127218" progId="Prism10.Document">
                  <p:embed/>
                </p:oleObj>
              </mc:Choice>
              <mc:Fallback>
                <p:oleObj name="Prism 10" r:id="rId13" imgW="3027661" imgH="3127218" progId="Prism10.Document">
                  <p:embed/>
                  <p:pic>
                    <p:nvPicPr>
                      <p:cNvPr id="45" name="Object 44">
                        <a:extLst>
                          <a:ext uri="{FF2B5EF4-FFF2-40B4-BE49-F238E27FC236}">
                            <a16:creationId xmlns:a16="http://schemas.microsoft.com/office/drawing/2014/main" id="{579EA90D-8180-DDE9-72D3-34C2CECDF3BC}"/>
                          </a:ext>
                        </a:extLst>
                      </p:cNvPr>
                      <p:cNvPicPr/>
                      <p:nvPr/>
                    </p:nvPicPr>
                    <p:blipFill>
                      <a:blip r:embed="rId14"/>
                      <a:stretch>
                        <a:fillRect/>
                      </a:stretch>
                    </p:blipFill>
                    <p:spPr>
                      <a:xfrm>
                        <a:off x="4221706" y="4014572"/>
                        <a:ext cx="1652587" cy="1552575"/>
                      </a:xfrm>
                      <a:prstGeom prst="rect">
                        <a:avLst/>
                      </a:prstGeom>
                      <a:solidFill>
                        <a:schemeClr val="bg1"/>
                      </a:solidFill>
                    </p:spPr>
                  </p:pic>
                </p:oleObj>
              </mc:Fallback>
            </mc:AlternateContent>
          </a:graphicData>
        </a:graphic>
      </p:graphicFrame>
      <p:sp>
        <p:nvSpPr>
          <p:cNvPr id="49" name="TextBox 48">
            <a:extLst>
              <a:ext uri="{FF2B5EF4-FFF2-40B4-BE49-F238E27FC236}">
                <a16:creationId xmlns:a16="http://schemas.microsoft.com/office/drawing/2014/main" id="{9AEE554B-5656-D62A-D48A-FFD8F5CB4E1A}"/>
              </a:ext>
            </a:extLst>
          </p:cNvPr>
          <p:cNvSpPr txBox="1"/>
          <p:nvPr/>
        </p:nvSpPr>
        <p:spPr>
          <a:xfrm>
            <a:off x="345073" y="2417891"/>
            <a:ext cx="416250" cy="307777"/>
          </a:xfrm>
          <a:prstGeom prst="rect">
            <a:avLst/>
          </a:prstGeom>
          <a:noFill/>
        </p:spPr>
        <p:txBody>
          <a:bodyPr wrap="square" rtlCol="0">
            <a:spAutoFit/>
          </a:bodyPr>
          <a:lstStyle/>
          <a:p>
            <a:r>
              <a:rPr lang="en-US" sz="1400" b="1" dirty="0"/>
              <a:t>B</a:t>
            </a:r>
            <a:endParaRPr lang="en-US" sz="1400" dirty="0"/>
          </a:p>
        </p:txBody>
      </p:sp>
      <p:pic>
        <p:nvPicPr>
          <p:cNvPr id="52" name="Picture 51">
            <a:extLst>
              <a:ext uri="{FF2B5EF4-FFF2-40B4-BE49-F238E27FC236}">
                <a16:creationId xmlns:a16="http://schemas.microsoft.com/office/drawing/2014/main" id="{2377FC5F-69FF-BA4E-855F-82438D027E9A}"/>
              </a:ext>
            </a:extLst>
          </p:cNvPr>
          <p:cNvPicPr>
            <a:picLocks noChangeAspect="1"/>
          </p:cNvPicPr>
          <p:nvPr/>
        </p:nvPicPr>
        <p:blipFill>
          <a:blip r:embed="rId15"/>
          <a:srcRect l="4064" r="22614"/>
          <a:stretch>
            <a:fillRect/>
          </a:stretch>
        </p:blipFill>
        <p:spPr>
          <a:xfrm>
            <a:off x="5437599" y="3145451"/>
            <a:ext cx="1227960" cy="1630677"/>
          </a:xfrm>
          <a:prstGeom prst="rect">
            <a:avLst/>
          </a:prstGeom>
        </p:spPr>
      </p:pic>
      <p:pic>
        <p:nvPicPr>
          <p:cNvPr id="4" name="Picture 3" descr="A screenshot of a computer screen&#10;&#10;AI-generated content may be incorrect.">
            <a:extLst>
              <a:ext uri="{FF2B5EF4-FFF2-40B4-BE49-F238E27FC236}">
                <a16:creationId xmlns:a16="http://schemas.microsoft.com/office/drawing/2014/main" id="{1E0E7FEF-A5F5-9899-DC29-CE7AD0D201D5}"/>
              </a:ext>
            </a:extLst>
          </p:cNvPr>
          <p:cNvPicPr>
            <a:picLocks noChangeAspect="1"/>
          </p:cNvPicPr>
          <p:nvPr/>
        </p:nvPicPr>
        <p:blipFill>
          <a:blip r:embed="rId16">
            <a:extLst>
              <a:ext uri="{28A0092B-C50C-407E-A947-70E740481C1C}">
                <a14:useLocalDpi xmlns:a14="http://schemas.microsoft.com/office/drawing/2010/main" val="0"/>
              </a:ext>
            </a:extLst>
          </a:blip>
          <a:srcRect r="5503"/>
          <a:stretch>
            <a:fillRect/>
          </a:stretch>
        </p:blipFill>
        <p:spPr>
          <a:xfrm>
            <a:off x="17787" y="2436106"/>
            <a:ext cx="2902348" cy="2832803"/>
          </a:xfrm>
          <a:prstGeom prst="rect">
            <a:avLst/>
          </a:prstGeom>
        </p:spPr>
      </p:pic>
    </p:spTree>
    <p:extLst>
      <p:ext uri="{BB962C8B-B14F-4D97-AF65-F5344CB8AC3E}">
        <p14:creationId xmlns:p14="http://schemas.microsoft.com/office/powerpoint/2010/main" val="123032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5E18-061F-E2C3-B042-737F97132B6E}"/>
            </a:ext>
          </a:extLst>
        </p:cNvPr>
        <p:cNvGrpSpPr/>
        <p:nvPr/>
      </p:nvGrpSpPr>
      <p:grpSpPr>
        <a:xfrm>
          <a:off x="0" y="0"/>
          <a:ext cx="0" cy="0"/>
          <a:chOff x="0" y="0"/>
          <a:chExt cx="0" cy="0"/>
        </a:xfrm>
      </p:grpSpPr>
      <p:sp>
        <p:nvSpPr>
          <p:cNvPr id="125" name="TextBox 124">
            <a:extLst>
              <a:ext uri="{FF2B5EF4-FFF2-40B4-BE49-F238E27FC236}">
                <a16:creationId xmlns:a16="http://schemas.microsoft.com/office/drawing/2014/main" id="{A655CFBA-E73D-3DD6-91C6-C5E25D4C3C82}"/>
              </a:ext>
            </a:extLst>
          </p:cNvPr>
          <p:cNvSpPr txBox="1"/>
          <p:nvPr/>
        </p:nvSpPr>
        <p:spPr>
          <a:xfrm>
            <a:off x="132000" y="3802560"/>
            <a:ext cx="6594001" cy="938719"/>
          </a:xfrm>
          <a:prstGeom prst="rect">
            <a:avLst/>
          </a:prstGeom>
          <a:noFill/>
        </p:spPr>
        <p:txBody>
          <a:bodyPr wrap="square" rtlCol="0">
            <a:spAutoFit/>
          </a:bodyPr>
          <a:lstStyle/>
          <a:p>
            <a:pPr algn="just"/>
            <a:r>
              <a:rPr lang="en-US" sz="1100" b="1" dirty="0"/>
              <a:t>Figure S3. Assessment of liver gluconeogenesis in PHB1-KD mice. </a:t>
            </a:r>
          </a:p>
          <a:p>
            <a:pPr algn="just"/>
            <a:r>
              <a:rPr lang="en-US" sz="1100" b="1" dirty="0"/>
              <a:t>A. </a:t>
            </a:r>
            <a:r>
              <a:rPr lang="en-US" sz="1100" dirty="0"/>
              <a:t>Blood glucose monitoring for pyruvate tolerance test in mice following </a:t>
            </a:r>
            <a:r>
              <a:rPr lang="en-US" sz="1100" dirty="0" err="1"/>
              <a:t>i.p.</a:t>
            </a:r>
            <a:r>
              <a:rPr lang="en-US" sz="1100" dirty="0"/>
              <a:t> pyruvate/lactate administration (upper panel) and quantification of corresponding total AUC in the lower panel. (n = 8-12 /group). Unpaired </a:t>
            </a:r>
            <a:r>
              <a:rPr lang="en-US" sz="1100" i="1" dirty="0"/>
              <a:t>t</a:t>
            </a:r>
            <a:r>
              <a:rPr lang="en-US" sz="1100" dirty="0"/>
              <a:t>-test was used for comparison between genotypes within the same sex group. Data is presented as mean ± SD.</a:t>
            </a:r>
          </a:p>
        </p:txBody>
      </p:sp>
      <p:graphicFrame>
        <p:nvGraphicFramePr>
          <p:cNvPr id="46" name="Object 45">
            <a:extLst>
              <a:ext uri="{FF2B5EF4-FFF2-40B4-BE49-F238E27FC236}">
                <a16:creationId xmlns:a16="http://schemas.microsoft.com/office/drawing/2014/main" id="{DAFE5DD6-2F7D-5E6E-624D-E093531BC84C}"/>
              </a:ext>
            </a:extLst>
          </p:cNvPr>
          <p:cNvGraphicFramePr>
            <a:graphicFrameLocks noChangeAspect="1"/>
          </p:cNvGraphicFramePr>
          <p:nvPr>
            <p:extLst>
              <p:ext uri="{D42A27DB-BD31-4B8C-83A1-F6EECF244321}">
                <p14:modId xmlns:p14="http://schemas.microsoft.com/office/powerpoint/2010/main" val="162106411"/>
              </p:ext>
            </p:extLst>
          </p:nvPr>
        </p:nvGraphicFramePr>
        <p:xfrm>
          <a:off x="899832" y="327744"/>
          <a:ext cx="2302254" cy="1705761"/>
        </p:xfrm>
        <a:graphic>
          <a:graphicData uri="http://schemas.openxmlformats.org/presentationml/2006/ole">
            <mc:AlternateContent xmlns:mc="http://schemas.openxmlformats.org/markup-compatibility/2006">
              <mc:Choice xmlns:v="urn:schemas-microsoft-com:vml" Requires="v">
                <p:oleObj name="Prism 10" r:id="rId2" imgW="4188018" imgH="3099486" progId="Prism10.Document">
                  <p:embed/>
                </p:oleObj>
              </mc:Choice>
              <mc:Fallback>
                <p:oleObj name="Prism 10" r:id="rId2" imgW="4188018" imgH="3099486" progId="Prism10.Document">
                  <p:embed/>
                  <p:pic>
                    <p:nvPicPr>
                      <p:cNvPr id="46" name="Object 45">
                        <a:extLst>
                          <a:ext uri="{FF2B5EF4-FFF2-40B4-BE49-F238E27FC236}">
                            <a16:creationId xmlns:a16="http://schemas.microsoft.com/office/drawing/2014/main" id="{DAFE5DD6-2F7D-5E6E-624D-E093531BC84C}"/>
                          </a:ext>
                        </a:extLst>
                      </p:cNvPr>
                      <p:cNvPicPr/>
                      <p:nvPr/>
                    </p:nvPicPr>
                    <p:blipFill>
                      <a:blip r:embed="rId3"/>
                      <a:stretch>
                        <a:fillRect/>
                      </a:stretch>
                    </p:blipFill>
                    <p:spPr>
                      <a:xfrm>
                        <a:off x="899832" y="327744"/>
                        <a:ext cx="2302254" cy="1705761"/>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CDD3901E-B3AB-185D-924E-7369D44E5CC0}"/>
              </a:ext>
            </a:extLst>
          </p:cNvPr>
          <p:cNvGraphicFramePr>
            <a:graphicFrameLocks noChangeAspect="1"/>
          </p:cNvGraphicFramePr>
          <p:nvPr>
            <p:extLst>
              <p:ext uri="{D42A27DB-BD31-4B8C-83A1-F6EECF244321}">
                <p14:modId xmlns:p14="http://schemas.microsoft.com/office/powerpoint/2010/main" val="2718269765"/>
              </p:ext>
            </p:extLst>
          </p:nvPr>
        </p:nvGraphicFramePr>
        <p:xfrm>
          <a:off x="3930650" y="2083215"/>
          <a:ext cx="1811338" cy="1587500"/>
        </p:xfrm>
        <a:graphic>
          <a:graphicData uri="http://schemas.openxmlformats.org/presentationml/2006/ole">
            <mc:AlternateContent xmlns:mc="http://schemas.openxmlformats.org/markup-compatibility/2006">
              <mc:Choice xmlns:v="urn:schemas-microsoft-com:vml" Requires="v">
                <p:oleObj name="Prism 10" r:id="rId4" imgW="3288399" imgH="2886274" progId="Prism10.Document">
                  <p:embed/>
                </p:oleObj>
              </mc:Choice>
              <mc:Fallback>
                <p:oleObj name="Prism 10" r:id="rId4" imgW="3288399" imgH="2886274" progId="Prism10.Document">
                  <p:embed/>
                  <p:pic>
                    <p:nvPicPr>
                      <p:cNvPr id="47" name="Object 46">
                        <a:extLst>
                          <a:ext uri="{FF2B5EF4-FFF2-40B4-BE49-F238E27FC236}">
                            <a16:creationId xmlns:a16="http://schemas.microsoft.com/office/drawing/2014/main" id="{CDD3901E-B3AB-185D-924E-7369D44E5CC0}"/>
                          </a:ext>
                        </a:extLst>
                      </p:cNvPr>
                      <p:cNvPicPr/>
                      <p:nvPr/>
                    </p:nvPicPr>
                    <p:blipFill>
                      <a:blip r:embed="rId5"/>
                      <a:stretch>
                        <a:fillRect/>
                      </a:stretch>
                    </p:blipFill>
                    <p:spPr>
                      <a:xfrm>
                        <a:off x="3930650" y="2083215"/>
                        <a:ext cx="1811338" cy="1587500"/>
                      </a:xfrm>
                      <a:prstGeom prst="rect">
                        <a:avLst/>
                      </a:prstGeom>
                      <a:solidFill>
                        <a:schemeClr val="bg1"/>
                      </a:solidFill>
                    </p:spPr>
                  </p:pic>
                </p:oleObj>
              </mc:Fallback>
            </mc:AlternateContent>
          </a:graphicData>
        </a:graphic>
      </p:graphicFrame>
      <p:graphicFrame>
        <p:nvGraphicFramePr>
          <p:cNvPr id="48" name="Object 47">
            <a:extLst>
              <a:ext uri="{FF2B5EF4-FFF2-40B4-BE49-F238E27FC236}">
                <a16:creationId xmlns:a16="http://schemas.microsoft.com/office/drawing/2014/main" id="{5EC94E20-E12D-1F3C-F976-8629A5B02BD9}"/>
              </a:ext>
            </a:extLst>
          </p:cNvPr>
          <p:cNvGraphicFramePr>
            <a:graphicFrameLocks noChangeAspect="1"/>
          </p:cNvGraphicFramePr>
          <p:nvPr>
            <p:extLst>
              <p:ext uri="{D42A27DB-BD31-4B8C-83A1-F6EECF244321}">
                <p14:modId xmlns:p14="http://schemas.microsoft.com/office/powerpoint/2010/main" val="4250224690"/>
              </p:ext>
            </p:extLst>
          </p:nvPr>
        </p:nvGraphicFramePr>
        <p:xfrm>
          <a:off x="1233488" y="2034002"/>
          <a:ext cx="1966912" cy="1684338"/>
        </p:xfrm>
        <a:graphic>
          <a:graphicData uri="http://schemas.openxmlformats.org/presentationml/2006/ole">
            <mc:AlternateContent xmlns:mc="http://schemas.openxmlformats.org/markup-compatibility/2006">
              <mc:Choice xmlns:v="urn:schemas-microsoft-com:vml" Requires="v">
                <p:oleObj name="Prism 10" r:id="rId6" imgW="3204488" imgH="2849539" progId="Prism10.Document">
                  <p:embed/>
                </p:oleObj>
              </mc:Choice>
              <mc:Fallback>
                <p:oleObj name="Prism 10" r:id="rId6" imgW="3204488" imgH="2849539" progId="Prism10.Document">
                  <p:embed/>
                  <p:pic>
                    <p:nvPicPr>
                      <p:cNvPr id="48" name="Object 47">
                        <a:extLst>
                          <a:ext uri="{FF2B5EF4-FFF2-40B4-BE49-F238E27FC236}">
                            <a16:creationId xmlns:a16="http://schemas.microsoft.com/office/drawing/2014/main" id="{5EC94E20-E12D-1F3C-F976-8629A5B02BD9}"/>
                          </a:ext>
                        </a:extLst>
                      </p:cNvPr>
                      <p:cNvPicPr/>
                      <p:nvPr/>
                    </p:nvPicPr>
                    <p:blipFill>
                      <a:blip r:embed="rId7"/>
                      <a:stretch>
                        <a:fillRect/>
                      </a:stretch>
                    </p:blipFill>
                    <p:spPr>
                      <a:xfrm>
                        <a:off x="1233488" y="2034002"/>
                        <a:ext cx="1966912" cy="1684338"/>
                      </a:xfrm>
                      <a:prstGeom prst="rect">
                        <a:avLst/>
                      </a:prstGeom>
                      <a:solidFill>
                        <a:schemeClr val="bg1"/>
                      </a:solidFill>
                    </p:spPr>
                  </p:pic>
                </p:oleObj>
              </mc:Fallback>
            </mc:AlternateContent>
          </a:graphicData>
        </a:graphic>
      </p:graphicFrame>
      <p:graphicFrame>
        <p:nvGraphicFramePr>
          <p:cNvPr id="49" name="Object 48">
            <a:extLst>
              <a:ext uri="{FF2B5EF4-FFF2-40B4-BE49-F238E27FC236}">
                <a16:creationId xmlns:a16="http://schemas.microsoft.com/office/drawing/2014/main" id="{255D1544-F0F7-C8F2-FDFA-420DEA67122E}"/>
              </a:ext>
            </a:extLst>
          </p:cNvPr>
          <p:cNvGraphicFramePr>
            <a:graphicFrameLocks noChangeAspect="1"/>
          </p:cNvGraphicFramePr>
          <p:nvPr>
            <p:extLst>
              <p:ext uri="{D42A27DB-BD31-4B8C-83A1-F6EECF244321}">
                <p14:modId xmlns:p14="http://schemas.microsoft.com/office/powerpoint/2010/main" val="1784959238"/>
              </p:ext>
            </p:extLst>
          </p:nvPr>
        </p:nvGraphicFramePr>
        <p:xfrm>
          <a:off x="3573707" y="327744"/>
          <a:ext cx="2384461" cy="1680705"/>
        </p:xfrm>
        <a:graphic>
          <a:graphicData uri="http://schemas.openxmlformats.org/presentationml/2006/ole">
            <mc:AlternateContent xmlns:mc="http://schemas.openxmlformats.org/markup-compatibility/2006">
              <mc:Choice xmlns:v="urn:schemas-microsoft-com:vml" Requires="v">
                <p:oleObj name="Prism 10" r:id="rId8" imgW="4179015" imgH="2953263" progId="Prism10.Document">
                  <p:embed/>
                </p:oleObj>
              </mc:Choice>
              <mc:Fallback>
                <p:oleObj name="Prism 10" r:id="rId8" imgW="4179015" imgH="2953263" progId="Prism10.Document">
                  <p:embed/>
                  <p:pic>
                    <p:nvPicPr>
                      <p:cNvPr id="49" name="Object 48">
                        <a:extLst>
                          <a:ext uri="{FF2B5EF4-FFF2-40B4-BE49-F238E27FC236}">
                            <a16:creationId xmlns:a16="http://schemas.microsoft.com/office/drawing/2014/main" id="{255D1544-F0F7-C8F2-FDFA-420DEA67122E}"/>
                          </a:ext>
                        </a:extLst>
                      </p:cNvPr>
                      <p:cNvPicPr/>
                      <p:nvPr/>
                    </p:nvPicPr>
                    <p:blipFill>
                      <a:blip r:embed="rId9"/>
                      <a:stretch>
                        <a:fillRect/>
                      </a:stretch>
                    </p:blipFill>
                    <p:spPr>
                      <a:xfrm>
                        <a:off x="3573707" y="327744"/>
                        <a:ext cx="2384461" cy="1680705"/>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84920DE1-AE0C-42D8-E626-338D36A5270C}"/>
              </a:ext>
            </a:extLst>
          </p:cNvPr>
          <p:cNvSpPr txBox="1"/>
          <p:nvPr/>
        </p:nvSpPr>
        <p:spPr>
          <a:xfrm>
            <a:off x="371241" y="158468"/>
            <a:ext cx="416250" cy="338554"/>
          </a:xfrm>
          <a:prstGeom prst="rect">
            <a:avLst/>
          </a:prstGeom>
          <a:noFill/>
        </p:spPr>
        <p:txBody>
          <a:bodyPr wrap="square" rtlCol="0">
            <a:spAutoFit/>
          </a:bodyPr>
          <a:lstStyle/>
          <a:p>
            <a:r>
              <a:rPr lang="en-US" sz="1600" b="1" dirty="0"/>
              <a:t>A</a:t>
            </a:r>
            <a:endParaRPr lang="en-US" sz="1600" dirty="0"/>
          </a:p>
        </p:txBody>
      </p:sp>
    </p:spTree>
    <p:extLst>
      <p:ext uri="{BB962C8B-B14F-4D97-AF65-F5344CB8AC3E}">
        <p14:creationId xmlns:p14="http://schemas.microsoft.com/office/powerpoint/2010/main" val="98707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6DBDE-ED32-6D51-D6A1-E4E66008B554}"/>
            </a:ext>
          </a:extLst>
        </p:cNvPr>
        <p:cNvGrpSpPr/>
        <p:nvPr/>
      </p:nvGrpSpPr>
      <p:grpSpPr>
        <a:xfrm>
          <a:off x="0" y="0"/>
          <a:ext cx="0" cy="0"/>
          <a:chOff x="0" y="0"/>
          <a:chExt cx="0" cy="0"/>
        </a:xfrm>
      </p:grpSpPr>
      <p:sp>
        <p:nvSpPr>
          <p:cNvPr id="125" name="TextBox 124">
            <a:extLst>
              <a:ext uri="{FF2B5EF4-FFF2-40B4-BE49-F238E27FC236}">
                <a16:creationId xmlns:a16="http://schemas.microsoft.com/office/drawing/2014/main" id="{C917C2AD-0A31-36F7-0C91-E3F63C178927}"/>
              </a:ext>
            </a:extLst>
          </p:cNvPr>
          <p:cNvSpPr txBox="1"/>
          <p:nvPr/>
        </p:nvSpPr>
        <p:spPr>
          <a:xfrm>
            <a:off x="234135" y="5049630"/>
            <a:ext cx="6594001" cy="600164"/>
          </a:xfrm>
          <a:prstGeom prst="rect">
            <a:avLst/>
          </a:prstGeom>
          <a:noFill/>
        </p:spPr>
        <p:txBody>
          <a:bodyPr wrap="square" rtlCol="0">
            <a:spAutoFit/>
          </a:bodyPr>
          <a:lstStyle/>
          <a:p>
            <a:pPr algn="just"/>
            <a:r>
              <a:rPr lang="en-US" sz="1100" b="1" dirty="0"/>
              <a:t>Figure S4.  Lipin1 expression in liver of PHB1 deficient mice. A. </a:t>
            </a:r>
            <a:r>
              <a:rPr lang="en-US" sz="1100" dirty="0"/>
              <a:t>Representative immunoblot showing lipin1 expression in liver tissue homogenates of WT and hepatic PHB1-KD mice. Mice were fasted for 6 hours followed by </a:t>
            </a:r>
            <a:r>
              <a:rPr lang="en-US" sz="1100" dirty="0" err="1"/>
              <a:t>i.p.</a:t>
            </a:r>
            <a:r>
              <a:rPr lang="en-US" sz="1100" dirty="0"/>
              <a:t> insulin stimulation 10 units/kg (n = 3 /group). All data are presented as mean ± SD.</a:t>
            </a:r>
          </a:p>
        </p:txBody>
      </p:sp>
      <p:pic>
        <p:nvPicPr>
          <p:cNvPr id="2" name="Picture 1">
            <a:extLst>
              <a:ext uri="{FF2B5EF4-FFF2-40B4-BE49-F238E27FC236}">
                <a16:creationId xmlns:a16="http://schemas.microsoft.com/office/drawing/2014/main" id="{6F8824C2-E5D0-D247-C794-C02BE570FA1D}"/>
              </a:ext>
            </a:extLst>
          </p:cNvPr>
          <p:cNvPicPr>
            <a:picLocks noChangeAspect="1"/>
          </p:cNvPicPr>
          <p:nvPr/>
        </p:nvPicPr>
        <p:blipFill rotWithShape="1">
          <a:blip r:embed="rId2"/>
          <a:srcRect l="13130" t="42759" r="19164" b="52033"/>
          <a:stretch/>
        </p:blipFill>
        <p:spPr>
          <a:xfrm>
            <a:off x="860640" y="1992051"/>
            <a:ext cx="5572057" cy="267855"/>
          </a:xfrm>
          <a:prstGeom prst="rect">
            <a:avLst/>
          </a:prstGeom>
        </p:spPr>
      </p:pic>
      <p:pic>
        <p:nvPicPr>
          <p:cNvPr id="3" name="Picture 2">
            <a:extLst>
              <a:ext uri="{FF2B5EF4-FFF2-40B4-BE49-F238E27FC236}">
                <a16:creationId xmlns:a16="http://schemas.microsoft.com/office/drawing/2014/main" id="{817AEC16-E5F4-FA8F-AC0B-CC1DB01B034E}"/>
              </a:ext>
            </a:extLst>
          </p:cNvPr>
          <p:cNvPicPr>
            <a:picLocks noChangeAspect="1"/>
          </p:cNvPicPr>
          <p:nvPr/>
        </p:nvPicPr>
        <p:blipFill>
          <a:blip r:embed="rId3"/>
          <a:stretch>
            <a:fillRect/>
          </a:stretch>
        </p:blipFill>
        <p:spPr>
          <a:xfrm>
            <a:off x="860641" y="2411368"/>
            <a:ext cx="5572056" cy="249958"/>
          </a:xfrm>
          <a:prstGeom prst="rect">
            <a:avLst/>
          </a:prstGeom>
        </p:spPr>
      </p:pic>
      <p:sp>
        <p:nvSpPr>
          <p:cNvPr id="6" name="TextBox 5">
            <a:extLst>
              <a:ext uri="{FF2B5EF4-FFF2-40B4-BE49-F238E27FC236}">
                <a16:creationId xmlns:a16="http://schemas.microsoft.com/office/drawing/2014/main" id="{5F909130-EA27-8262-864F-09A569969BB4}"/>
              </a:ext>
            </a:extLst>
          </p:cNvPr>
          <p:cNvSpPr txBox="1"/>
          <p:nvPr/>
        </p:nvSpPr>
        <p:spPr>
          <a:xfrm>
            <a:off x="285913" y="2023829"/>
            <a:ext cx="1097902" cy="276999"/>
          </a:xfrm>
          <a:prstGeom prst="rect">
            <a:avLst/>
          </a:prstGeom>
          <a:noFill/>
        </p:spPr>
        <p:txBody>
          <a:bodyPr wrap="square" rtlCol="0">
            <a:spAutoFit/>
          </a:bodyPr>
          <a:lstStyle/>
          <a:p>
            <a:r>
              <a:rPr lang="en-US" sz="1200" dirty="0"/>
              <a:t>Lipin1</a:t>
            </a:r>
          </a:p>
        </p:txBody>
      </p:sp>
      <p:sp>
        <p:nvSpPr>
          <p:cNvPr id="7" name="Left Brace 6">
            <a:extLst>
              <a:ext uri="{FF2B5EF4-FFF2-40B4-BE49-F238E27FC236}">
                <a16:creationId xmlns:a16="http://schemas.microsoft.com/office/drawing/2014/main" id="{196165AE-5381-C044-BE65-DBFDE12AE577}"/>
              </a:ext>
            </a:extLst>
          </p:cNvPr>
          <p:cNvSpPr/>
          <p:nvPr/>
        </p:nvSpPr>
        <p:spPr>
          <a:xfrm rot="5400000">
            <a:off x="1466285" y="1023516"/>
            <a:ext cx="197058" cy="1281682"/>
          </a:xfrm>
          <a:prstGeom prst="leftBrace">
            <a:avLst/>
          </a:prstGeom>
          <a:noFill/>
          <a:ln w="6350" cap="flat" cmpd="sng" algn="ctr">
            <a:solidFill>
              <a:srgbClr val="EBA000"/>
            </a:solidFill>
            <a:prstDash val="solid"/>
            <a:miter lim="800000"/>
          </a:ln>
          <a:effectLst/>
        </p:spPr>
        <p:txBody>
          <a:bodyPr rtlCol="0" anchor="ctr"/>
          <a:lstStyle/>
          <a:p>
            <a:pPr algn="ctr" defTabSz="914466">
              <a:defRPr/>
            </a:pPr>
            <a:endParaRPr lang="en-US" kern="0">
              <a:solidFill>
                <a:srgbClr val="000000"/>
              </a:solidFill>
              <a:latin typeface="Bierstadt"/>
            </a:endParaRPr>
          </a:p>
        </p:txBody>
      </p:sp>
      <p:sp>
        <p:nvSpPr>
          <p:cNvPr id="8" name="Left Brace 7">
            <a:extLst>
              <a:ext uri="{FF2B5EF4-FFF2-40B4-BE49-F238E27FC236}">
                <a16:creationId xmlns:a16="http://schemas.microsoft.com/office/drawing/2014/main" id="{960AC76B-8FD0-C1EA-FD32-F092022FCC91}"/>
              </a:ext>
            </a:extLst>
          </p:cNvPr>
          <p:cNvSpPr/>
          <p:nvPr/>
        </p:nvSpPr>
        <p:spPr>
          <a:xfrm rot="5400000">
            <a:off x="2863641" y="1011417"/>
            <a:ext cx="197058" cy="1281682"/>
          </a:xfrm>
          <a:prstGeom prst="leftBrace">
            <a:avLst/>
          </a:prstGeom>
          <a:noFill/>
          <a:ln w="6350" cap="flat" cmpd="sng" algn="ctr">
            <a:solidFill>
              <a:srgbClr val="EBA000"/>
            </a:solidFill>
            <a:prstDash val="solid"/>
            <a:miter lim="800000"/>
          </a:ln>
          <a:effectLst/>
        </p:spPr>
        <p:txBody>
          <a:bodyPr rtlCol="0" anchor="ctr"/>
          <a:lstStyle/>
          <a:p>
            <a:pPr algn="ctr" defTabSz="914466">
              <a:defRPr/>
            </a:pPr>
            <a:endParaRPr lang="en-US" kern="0">
              <a:solidFill>
                <a:srgbClr val="000000"/>
              </a:solidFill>
              <a:latin typeface="Bierstadt"/>
            </a:endParaRPr>
          </a:p>
        </p:txBody>
      </p:sp>
      <p:sp>
        <p:nvSpPr>
          <p:cNvPr id="9" name="Left Brace 8">
            <a:extLst>
              <a:ext uri="{FF2B5EF4-FFF2-40B4-BE49-F238E27FC236}">
                <a16:creationId xmlns:a16="http://schemas.microsoft.com/office/drawing/2014/main" id="{131E3934-C323-C683-0084-71ACE8D95EA8}"/>
              </a:ext>
            </a:extLst>
          </p:cNvPr>
          <p:cNvSpPr/>
          <p:nvPr/>
        </p:nvSpPr>
        <p:spPr>
          <a:xfrm rot="5400000">
            <a:off x="4191021" y="1039709"/>
            <a:ext cx="226400" cy="1197919"/>
          </a:xfrm>
          <a:prstGeom prst="leftBrace">
            <a:avLst/>
          </a:prstGeom>
          <a:noFill/>
          <a:ln w="6350" cap="flat" cmpd="sng" algn="ctr">
            <a:solidFill>
              <a:srgbClr val="EBA000"/>
            </a:solidFill>
            <a:prstDash val="solid"/>
            <a:miter lim="800000"/>
          </a:ln>
          <a:effectLst/>
        </p:spPr>
        <p:txBody>
          <a:bodyPr rtlCol="0" anchor="ctr"/>
          <a:lstStyle/>
          <a:p>
            <a:pPr algn="ctr" defTabSz="914466">
              <a:defRPr/>
            </a:pPr>
            <a:endParaRPr lang="en-US" kern="0">
              <a:solidFill>
                <a:srgbClr val="000000"/>
              </a:solidFill>
              <a:latin typeface="Bierstadt"/>
            </a:endParaRPr>
          </a:p>
        </p:txBody>
      </p:sp>
      <p:sp>
        <p:nvSpPr>
          <p:cNvPr id="10" name="Left Brace 9">
            <a:extLst>
              <a:ext uri="{FF2B5EF4-FFF2-40B4-BE49-F238E27FC236}">
                <a16:creationId xmlns:a16="http://schemas.microsoft.com/office/drawing/2014/main" id="{8292CC0B-75D1-4978-B621-0938D72CDB31}"/>
              </a:ext>
            </a:extLst>
          </p:cNvPr>
          <p:cNvSpPr/>
          <p:nvPr/>
        </p:nvSpPr>
        <p:spPr>
          <a:xfrm rot="5400000">
            <a:off x="5552000" y="1004748"/>
            <a:ext cx="200279" cy="1316002"/>
          </a:xfrm>
          <a:prstGeom prst="leftBrace">
            <a:avLst/>
          </a:prstGeom>
          <a:noFill/>
          <a:ln w="6350" cap="flat" cmpd="sng" algn="ctr">
            <a:solidFill>
              <a:srgbClr val="EBA000"/>
            </a:solidFill>
            <a:prstDash val="solid"/>
            <a:miter lim="800000"/>
          </a:ln>
          <a:effectLst/>
        </p:spPr>
        <p:txBody>
          <a:bodyPr rtlCol="0" anchor="ctr"/>
          <a:lstStyle/>
          <a:p>
            <a:pPr algn="ctr" defTabSz="914466">
              <a:defRPr/>
            </a:pPr>
            <a:endParaRPr lang="en-US" kern="0">
              <a:solidFill>
                <a:srgbClr val="000000"/>
              </a:solidFill>
              <a:latin typeface="Bierstadt"/>
            </a:endParaRPr>
          </a:p>
        </p:txBody>
      </p:sp>
      <p:sp>
        <p:nvSpPr>
          <p:cNvPr id="11" name="TextBox 10">
            <a:extLst>
              <a:ext uri="{FF2B5EF4-FFF2-40B4-BE49-F238E27FC236}">
                <a16:creationId xmlns:a16="http://schemas.microsoft.com/office/drawing/2014/main" id="{A91411C9-CC10-79A0-FCC6-E0CD2E33FD62}"/>
              </a:ext>
            </a:extLst>
          </p:cNvPr>
          <p:cNvSpPr txBox="1"/>
          <p:nvPr/>
        </p:nvSpPr>
        <p:spPr>
          <a:xfrm>
            <a:off x="1344874" y="1294918"/>
            <a:ext cx="910041" cy="307777"/>
          </a:xfrm>
          <a:prstGeom prst="rect">
            <a:avLst/>
          </a:prstGeom>
          <a:noFill/>
        </p:spPr>
        <p:txBody>
          <a:bodyPr wrap="square" rtlCol="0">
            <a:spAutoFit/>
          </a:bodyPr>
          <a:lstStyle/>
          <a:p>
            <a:pPr>
              <a:defRPr/>
            </a:pPr>
            <a:r>
              <a:rPr lang="en-US" sz="1400" dirty="0">
                <a:solidFill>
                  <a:srgbClr val="000000"/>
                </a:solidFill>
                <a:latin typeface="Bierstadt"/>
              </a:rPr>
              <a:t>WT</a:t>
            </a:r>
          </a:p>
        </p:txBody>
      </p:sp>
      <p:sp>
        <p:nvSpPr>
          <p:cNvPr id="12" name="TextBox 11">
            <a:extLst>
              <a:ext uri="{FF2B5EF4-FFF2-40B4-BE49-F238E27FC236}">
                <a16:creationId xmlns:a16="http://schemas.microsoft.com/office/drawing/2014/main" id="{B0DA4925-DBAC-3C3E-F883-A2766D41150A}"/>
              </a:ext>
            </a:extLst>
          </p:cNvPr>
          <p:cNvSpPr txBox="1"/>
          <p:nvPr/>
        </p:nvSpPr>
        <p:spPr>
          <a:xfrm>
            <a:off x="2735413" y="1307376"/>
            <a:ext cx="795722" cy="307777"/>
          </a:xfrm>
          <a:prstGeom prst="rect">
            <a:avLst/>
          </a:prstGeom>
          <a:noFill/>
        </p:spPr>
        <p:txBody>
          <a:bodyPr wrap="square" rtlCol="0">
            <a:spAutoFit/>
          </a:bodyPr>
          <a:lstStyle/>
          <a:p>
            <a:pPr>
              <a:defRPr/>
            </a:pPr>
            <a:r>
              <a:rPr lang="en-US" sz="1400" dirty="0">
                <a:solidFill>
                  <a:srgbClr val="000000"/>
                </a:solidFill>
                <a:latin typeface="Bierstadt"/>
              </a:rPr>
              <a:t>KD</a:t>
            </a:r>
          </a:p>
        </p:txBody>
      </p:sp>
      <p:sp>
        <p:nvSpPr>
          <p:cNvPr id="13" name="TextBox 12">
            <a:extLst>
              <a:ext uri="{FF2B5EF4-FFF2-40B4-BE49-F238E27FC236}">
                <a16:creationId xmlns:a16="http://schemas.microsoft.com/office/drawing/2014/main" id="{825D6355-9AA1-FBB9-C08D-C72C70CA7898}"/>
              </a:ext>
            </a:extLst>
          </p:cNvPr>
          <p:cNvSpPr txBox="1"/>
          <p:nvPr/>
        </p:nvSpPr>
        <p:spPr>
          <a:xfrm>
            <a:off x="4106407" y="1284830"/>
            <a:ext cx="762144" cy="307777"/>
          </a:xfrm>
          <a:prstGeom prst="rect">
            <a:avLst/>
          </a:prstGeom>
          <a:noFill/>
        </p:spPr>
        <p:txBody>
          <a:bodyPr wrap="square" lIns="91440" tIns="45720" rIns="91440" bIns="45720" rtlCol="0" anchor="t">
            <a:spAutoFit/>
          </a:bodyPr>
          <a:lstStyle/>
          <a:p>
            <a:pPr>
              <a:defRPr/>
            </a:pPr>
            <a:r>
              <a:rPr lang="en-US" sz="1400" dirty="0">
                <a:solidFill>
                  <a:srgbClr val="000000"/>
                </a:solidFill>
                <a:latin typeface="Bierstadt"/>
              </a:rPr>
              <a:t>WT</a:t>
            </a:r>
          </a:p>
        </p:txBody>
      </p:sp>
      <p:sp>
        <p:nvSpPr>
          <p:cNvPr id="14" name="TextBox 13">
            <a:extLst>
              <a:ext uri="{FF2B5EF4-FFF2-40B4-BE49-F238E27FC236}">
                <a16:creationId xmlns:a16="http://schemas.microsoft.com/office/drawing/2014/main" id="{4D6D9825-909A-6080-B6A7-1EF258AA4A87}"/>
              </a:ext>
            </a:extLst>
          </p:cNvPr>
          <p:cNvSpPr txBox="1"/>
          <p:nvPr/>
        </p:nvSpPr>
        <p:spPr>
          <a:xfrm>
            <a:off x="843723" y="1664989"/>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15" name="TextBox 14">
            <a:extLst>
              <a:ext uri="{FF2B5EF4-FFF2-40B4-BE49-F238E27FC236}">
                <a16:creationId xmlns:a16="http://schemas.microsoft.com/office/drawing/2014/main" id="{099AE014-96E9-F382-67ED-B72062579731}"/>
              </a:ext>
            </a:extLst>
          </p:cNvPr>
          <p:cNvSpPr txBox="1"/>
          <p:nvPr/>
        </p:nvSpPr>
        <p:spPr>
          <a:xfrm>
            <a:off x="1096278" y="1664988"/>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16" name="TextBox 15">
            <a:extLst>
              <a:ext uri="{FF2B5EF4-FFF2-40B4-BE49-F238E27FC236}">
                <a16:creationId xmlns:a16="http://schemas.microsoft.com/office/drawing/2014/main" id="{FFCB411D-4AB6-3A50-1A9C-60C9CA8AB84E}"/>
              </a:ext>
            </a:extLst>
          </p:cNvPr>
          <p:cNvSpPr txBox="1"/>
          <p:nvPr/>
        </p:nvSpPr>
        <p:spPr>
          <a:xfrm>
            <a:off x="2257256" y="1664988"/>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17" name="TextBox 16">
            <a:extLst>
              <a:ext uri="{FF2B5EF4-FFF2-40B4-BE49-F238E27FC236}">
                <a16:creationId xmlns:a16="http://schemas.microsoft.com/office/drawing/2014/main" id="{11CE20BC-2466-25DD-A879-BA24CA3DE17C}"/>
              </a:ext>
            </a:extLst>
          </p:cNvPr>
          <p:cNvSpPr txBox="1"/>
          <p:nvPr/>
        </p:nvSpPr>
        <p:spPr>
          <a:xfrm>
            <a:off x="4979699" y="1620539"/>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18" name="TextBox 17">
            <a:extLst>
              <a:ext uri="{FF2B5EF4-FFF2-40B4-BE49-F238E27FC236}">
                <a16:creationId xmlns:a16="http://schemas.microsoft.com/office/drawing/2014/main" id="{DB9CB6A4-2846-F798-7A99-380046C7C6A7}"/>
              </a:ext>
            </a:extLst>
          </p:cNvPr>
          <p:cNvSpPr txBox="1"/>
          <p:nvPr/>
        </p:nvSpPr>
        <p:spPr>
          <a:xfrm>
            <a:off x="5206990" y="163240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19" name="TextBox 18">
            <a:extLst>
              <a:ext uri="{FF2B5EF4-FFF2-40B4-BE49-F238E27FC236}">
                <a16:creationId xmlns:a16="http://schemas.microsoft.com/office/drawing/2014/main" id="{0CEB4192-960E-773C-EB0C-403E64D54AFB}"/>
              </a:ext>
            </a:extLst>
          </p:cNvPr>
          <p:cNvSpPr txBox="1"/>
          <p:nvPr/>
        </p:nvSpPr>
        <p:spPr>
          <a:xfrm>
            <a:off x="5419052" y="163240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0" name="TextBox 19">
            <a:extLst>
              <a:ext uri="{FF2B5EF4-FFF2-40B4-BE49-F238E27FC236}">
                <a16:creationId xmlns:a16="http://schemas.microsoft.com/office/drawing/2014/main" id="{89FEC7A3-770D-DA7D-BCEE-236D4E33D1DB}"/>
              </a:ext>
            </a:extLst>
          </p:cNvPr>
          <p:cNvSpPr txBox="1"/>
          <p:nvPr/>
        </p:nvSpPr>
        <p:spPr>
          <a:xfrm>
            <a:off x="1547611" y="1645467"/>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1" name="TextBox 20">
            <a:extLst>
              <a:ext uri="{FF2B5EF4-FFF2-40B4-BE49-F238E27FC236}">
                <a16:creationId xmlns:a16="http://schemas.microsoft.com/office/drawing/2014/main" id="{0C1135E9-8DBF-738A-DC60-DE6122AC6D44}"/>
              </a:ext>
            </a:extLst>
          </p:cNvPr>
          <p:cNvSpPr txBox="1"/>
          <p:nvPr/>
        </p:nvSpPr>
        <p:spPr>
          <a:xfrm>
            <a:off x="1771366" y="1654176"/>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2" name="TextBox 21">
            <a:extLst>
              <a:ext uri="{FF2B5EF4-FFF2-40B4-BE49-F238E27FC236}">
                <a16:creationId xmlns:a16="http://schemas.microsoft.com/office/drawing/2014/main" id="{010B0BE2-6ACA-CC0C-BC34-CF8B6CA1C16C}"/>
              </a:ext>
            </a:extLst>
          </p:cNvPr>
          <p:cNvSpPr txBox="1"/>
          <p:nvPr/>
        </p:nvSpPr>
        <p:spPr>
          <a:xfrm>
            <a:off x="2009866" y="1645470"/>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3" name="TextBox 22">
            <a:extLst>
              <a:ext uri="{FF2B5EF4-FFF2-40B4-BE49-F238E27FC236}">
                <a16:creationId xmlns:a16="http://schemas.microsoft.com/office/drawing/2014/main" id="{9B3D6551-EB69-F9F2-D792-857E41304399}"/>
              </a:ext>
            </a:extLst>
          </p:cNvPr>
          <p:cNvSpPr txBox="1"/>
          <p:nvPr/>
        </p:nvSpPr>
        <p:spPr>
          <a:xfrm>
            <a:off x="5628176" y="164040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4" name="TextBox 23">
            <a:extLst>
              <a:ext uri="{FF2B5EF4-FFF2-40B4-BE49-F238E27FC236}">
                <a16:creationId xmlns:a16="http://schemas.microsoft.com/office/drawing/2014/main" id="{9AC5C19D-2E37-0F6F-F584-98AD4BB54CA5}"/>
              </a:ext>
            </a:extLst>
          </p:cNvPr>
          <p:cNvSpPr txBox="1"/>
          <p:nvPr/>
        </p:nvSpPr>
        <p:spPr>
          <a:xfrm>
            <a:off x="5858844" y="163240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5" name="TextBox 24">
            <a:extLst>
              <a:ext uri="{FF2B5EF4-FFF2-40B4-BE49-F238E27FC236}">
                <a16:creationId xmlns:a16="http://schemas.microsoft.com/office/drawing/2014/main" id="{232C91D0-6705-8B3B-D4BA-4EEA0DF8370B}"/>
              </a:ext>
            </a:extLst>
          </p:cNvPr>
          <p:cNvSpPr txBox="1"/>
          <p:nvPr/>
        </p:nvSpPr>
        <p:spPr>
          <a:xfrm>
            <a:off x="6100144" y="163240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6" name="TextBox 25">
            <a:extLst>
              <a:ext uri="{FF2B5EF4-FFF2-40B4-BE49-F238E27FC236}">
                <a16:creationId xmlns:a16="http://schemas.microsoft.com/office/drawing/2014/main" id="{37F2D779-F265-02A3-C32D-9558DB670449}"/>
              </a:ext>
            </a:extLst>
          </p:cNvPr>
          <p:cNvSpPr txBox="1"/>
          <p:nvPr/>
        </p:nvSpPr>
        <p:spPr>
          <a:xfrm>
            <a:off x="4725379" y="1636803"/>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7" name="TextBox 26">
            <a:extLst>
              <a:ext uri="{FF2B5EF4-FFF2-40B4-BE49-F238E27FC236}">
                <a16:creationId xmlns:a16="http://schemas.microsoft.com/office/drawing/2014/main" id="{41090574-90D4-1452-3EB3-18DAFDDB39C8}"/>
              </a:ext>
            </a:extLst>
          </p:cNvPr>
          <p:cNvSpPr txBox="1"/>
          <p:nvPr/>
        </p:nvSpPr>
        <p:spPr>
          <a:xfrm>
            <a:off x="4071562" y="1638861"/>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8" name="TextBox 27">
            <a:extLst>
              <a:ext uri="{FF2B5EF4-FFF2-40B4-BE49-F238E27FC236}">
                <a16:creationId xmlns:a16="http://schemas.microsoft.com/office/drawing/2014/main" id="{195DDB65-51F8-D0AF-7F6C-3A11B24521AE}"/>
              </a:ext>
            </a:extLst>
          </p:cNvPr>
          <p:cNvSpPr txBox="1"/>
          <p:nvPr/>
        </p:nvSpPr>
        <p:spPr>
          <a:xfrm>
            <a:off x="3840970" y="1647570"/>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29" name="TextBox 28">
            <a:extLst>
              <a:ext uri="{FF2B5EF4-FFF2-40B4-BE49-F238E27FC236}">
                <a16:creationId xmlns:a16="http://schemas.microsoft.com/office/drawing/2014/main" id="{E5D32D5A-FEA6-B244-849F-BB2AE71243BE}"/>
              </a:ext>
            </a:extLst>
          </p:cNvPr>
          <p:cNvSpPr txBox="1"/>
          <p:nvPr/>
        </p:nvSpPr>
        <p:spPr>
          <a:xfrm>
            <a:off x="3630987" y="1647573"/>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0" name="TextBox 29">
            <a:extLst>
              <a:ext uri="{FF2B5EF4-FFF2-40B4-BE49-F238E27FC236}">
                <a16:creationId xmlns:a16="http://schemas.microsoft.com/office/drawing/2014/main" id="{4472AB37-656C-F2AE-6B36-574B75436798}"/>
              </a:ext>
            </a:extLst>
          </p:cNvPr>
          <p:cNvSpPr txBox="1"/>
          <p:nvPr/>
        </p:nvSpPr>
        <p:spPr>
          <a:xfrm>
            <a:off x="3370092" y="1654177"/>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1" name="TextBox 30">
            <a:extLst>
              <a:ext uri="{FF2B5EF4-FFF2-40B4-BE49-F238E27FC236}">
                <a16:creationId xmlns:a16="http://schemas.microsoft.com/office/drawing/2014/main" id="{B4DFEDD5-9C38-2FB8-A80E-14DFF870D252}"/>
              </a:ext>
            </a:extLst>
          </p:cNvPr>
          <p:cNvSpPr txBox="1"/>
          <p:nvPr/>
        </p:nvSpPr>
        <p:spPr>
          <a:xfrm>
            <a:off x="3132656" y="1654175"/>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2" name="TextBox 31">
            <a:extLst>
              <a:ext uri="{FF2B5EF4-FFF2-40B4-BE49-F238E27FC236}">
                <a16:creationId xmlns:a16="http://schemas.microsoft.com/office/drawing/2014/main" id="{6318A8D3-E415-1F5C-1961-1F395364807C}"/>
              </a:ext>
            </a:extLst>
          </p:cNvPr>
          <p:cNvSpPr txBox="1"/>
          <p:nvPr/>
        </p:nvSpPr>
        <p:spPr>
          <a:xfrm>
            <a:off x="2886416" y="1645465"/>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3" name="TextBox 32">
            <a:extLst>
              <a:ext uri="{FF2B5EF4-FFF2-40B4-BE49-F238E27FC236}">
                <a16:creationId xmlns:a16="http://schemas.microsoft.com/office/drawing/2014/main" id="{2E904851-D749-AA9C-56FF-3A1692156386}"/>
              </a:ext>
            </a:extLst>
          </p:cNvPr>
          <p:cNvSpPr txBox="1"/>
          <p:nvPr/>
        </p:nvSpPr>
        <p:spPr>
          <a:xfrm>
            <a:off x="2670474" y="1656278"/>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4" name="TextBox 33">
            <a:extLst>
              <a:ext uri="{FF2B5EF4-FFF2-40B4-BE49-F238E27FC236}">
                <a16:creationId xmlns:a16="http://schemas.microsoft.com/office/drawing/2014/main" id="{434DCEDC-9DA8-B233-306C-3836B8DB4333}"/>
              </a:ext>
            </a:extLst>
          </p:cNvPr>
          <p:cNvSpPr txBox="1"/>
          <p:nvPr/>
        </p:nvSpPr>
        <p:spPr>
          <a:xfrm>
            <a:off x="2471242" y="1664987"/>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5" name="TextBox 34">
            <a:extLst>
              <a:ext uri="{FF2B5EF4-FFF2-40B4-BE49-F238E27FC236}">
                <a16:creationId xmlns:a16="http://schemas.microsoft.com/office/drawing/2014/main" id="{F5BBCCA8-549B-B97D-5148-D18A521CA2CC}"/>
              </a:ext>
            </a:extLst>
          </p:cNvPr>
          <p:cNvSpPr txBox="1"/>
          <p:nvPr/>
        </p:nvSpPr>
        <p:spPr>
          <a:xfrm>
            <a:off x="1310797" y="1666320"/>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6" name="TextBox 35">
            <a:extLst>
              <a:ext uri="{FF2B5EF4-FFF2-40B4-BE49-F238E27FC236}">
                <a16:creationId xmlns:a16="http://schemas.microsoft.com/office/drawing/2014/main" id="{C0004C57-2C5C-E331-0EE5-7E57B6B6F926}"/>
              </a:ext>
            </a:extLst>
          </p:cNvPr>
          <p:cNvSpPr txBox="1"/>
          <p:nvPr/>
        </p:nvSpPr>
        <p:spPr>
          <a:xfrm>
            <a:off x="5354824" y="1250454"/>
            <a:ext cx="570200" cy="307777"/>
          </a:xfrm>
          <a:prstGeom prst="rect">
            <a:avLst/>
          </a:prstGeom>
          <a:noFill/>
        </p:spPr>
        <p:txBody>
          <a:bodyPr wrap="square" lIns="91440" tIns="45720" rIns="91440" bIns="45720" rtlCol="0" anchor="t">
            <a:spAutoFit/>
          </a:bodyPr>
          <a:lstStyle/>
          <a:p>
            <a:pPr>
              <a:defRPr/>
            </a:pPr>
            <a:r>
              <a:rPr lang="en-US" sz="1400" dirty="0">
                <a:solidFill>
                  <a:srgbClr val="000000"/>
                </a:solidFill>
                <a:latin typeface="Bierstadt"/>
              </a:rPr>
              <a:t>KD</a:t>
            </a:r>
          </a:p>
        </p:txBody>
      </p:sp>
      <p:sp>
        <p:nvSpPr>
          <p:cNvPr id="37" name="TextBox 36">
            <a:extLst>
              <a:ext uri="{FF2B5EF4-FFF2-40B4-BE49-F238E27FC236}">
                <a16:creationId xmlns:a16="http://schemas.microsoft.com/office/drawing/2014/main" id="{0262632B-B715-34FC-F9ED-832163E6500B}"/>
              </a:ext>
            </a:extLst>
          </p:cNvPr>
          <p:cNvSpPr txBox="1"/>
          <p:nvPr/>
        </p:nvSpPr>
        <p:spPr>
          <a:xfrm>
            <a:off x="4504356" y="1634965"/>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8" name="TextBox 37">
            <a:extLst>
              <a:ext uri="{FF2B5EF4-FFF2-40B4-BE49-F238E27FC236}">
                <a16:creationId xmlns:a16="http://schemas.microsoft.com/office/drawing/2014/main" id="{A6872B8E-C7E4-7627-A3E4-E38B43DCE885}"/>
              </a:ext>
            </a:extLst>
          </p:cNvPr>
          <p:cNvSpPr txBox="1"/>
          <p:nvPr/>
        </p:nvSpPr>
        <p:spPr>
          <a:xfrm>
            <a:off x="4293108" y="1633127"/>
            <a:ext cx="209998" cy="369332"/>
          </a:xfrm>
          <a:prstGeom prst="rect">
            <a:avLst/>
          </a:prstGeom>
          <a:noFill/>
        </p:spPr>
        <p:txBody>
          <a:bodyPr wrap="square" rtlCol="0">
            <a:spAutoFit/>
          </a:bodyPr>
          <a:lstStyle/>
          <a:p>
            <a:pPr>
              <a:defRPr/>
            </a:pPr>
            <a:r>
              <a:rPr lang="en-US" dirty="0">
                <a:solidFill>
                  <a:srgbClr val="000000"/>
                </a:solidFill>
                <a:latin typeface="Bierstadt"/>
              </a:rPr>
              <a:t>+</a:t>
            </a:r>
          </a:p>
        </p:txBody>
      </p:sp>
      <p:sp>
        <p:nvSpPr>
          <p:cNvPr id="39" name="Right Brace 38">
            <a:extLst>
              <a:ext uri="{FF2B5EF4-FFF2-40B4-BE49-F238E27FC236}">
                <a16:creationId xmlns:a16="http://schemas.microsoft.com/office/drawing/2014/main" id="{DF70BEB8-A3F9-CC53-28AB-8B82FF2205DB}"/>
              </a:ext>
            </a:extLst>
          </p:cNvPr>
          <p:cNvSpPr/>
          <p:nvPr/>
        </p:nvSpPr>
        <p:spPr>
          <a:xfrm rot="16200000">
            <a:off x="2252833" y="-93446"/>
            <a:ext cx="301926" cy="2285997"/>
          </a:xfrm>
          <a:prstGeom prst="rightBrace">
            <a:avLst/>
          </a:prstGeom>
          <a:noFill/>
          <a:ln w="6350" cap="flat" cmpd="sng" algn="ctr">
            <a:solidFill>
              <a:srgbClr val="EBA000"/>
            </a:solidFill>
            <a:prstDash val="solid"/>
            <a:miter lim="800000"/>
          </a:ln>
          <a:effectLst/>
        </p:spPr>
        <p:txBody>
          <a:bodyPr rtlCol="0" anchor="ctr"/>
          <a:lstStyle/>
          <a:p>
            <a:pPr algn="ctr" defTabSz="1219075">
              <a:defRPr/>
            </a:pPr>
            <a:endParaRPr lang="en-US" sz="2400" kern="0">
              <a:solidFill>
                <a:srgbClr val="000000"/>
              </a:solidFill>
              <a:latin typeface="Bierstadt"/>
            </a:endParaRPr>
          </a:p>
        </p:txBody>
      </p:sp>
      <p:sp>
        <p:nvSpPr>
          <p:cNvPr id="40" name="TextBox 39">
            <a:extLst>
              <a:ext uri="{FF2B5EF4-FFF2-40B4-BE49-F238E27FC236}">
                <a16:creationId xmlns:a16="http://schemas.microsoft.com/office/drawing/2014/main" id="{B5560A6E-CAAE-014C-3465-C4B1A1EAF187}"/>
              </a:ext>
            </a:extLst>
          </p:cNvPr>
          <p:cNvSpPr txBox="1"/>
          <p:nvPr/>
        </p:nvSpPr>
        <p:spPr>
          <a:xfrm>
            <a:off x="2089836" y="617062"/>
            <a:ext cx="10905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219075">
              <a:defRPr/>
            </a:pPr>
            <a:r>
              <a:rPr lang="en-US" dirty="0">
                <a:solidFill>
                  <a:srgbClr val="000000"/>
                </a:solidFill>
                <a:latin typeface="Bierstadt"/>
              </a:rPr>
              <a:t>Male</a:t>
            </a:r>
          </a:p>
        </p:txBody>
      </p:sp>
      <p:sp>
        <p:nvSpPr>
          <p:cNvPr id="41" name="Right Brace 40">
            <a:extLst>
              <a:ext uri="{FF2B5EF4-FFF2-40B4-BE49-F238E27FC236}">
                <a16:creationId xmlns:a16="http://schemas.microsoft.com/office/drawing/2014/main" id="{66B4AD33-2C60-732F-6875-BD38EA0DDA59}"/>
              </a:ext>
            </a:extLst>
          </p:cNvPr>
          <p:cNvSpPr/>
          <p:nvPr/>
        </p:nvSpPr>
        <p:spPr>
          <a:xfrm rot="16200000">
            <a:off x="4797625" y="-122201"/>
            <a:ext cx="301926" cy="2285997"/>
          </a:xfrm>
          <a:prstGeom prst="rightBrace">
            <a:avLst/>
          </a:prstGeom>
          <a:noFill/>
          <a:ln w="6350" cap="flat" cmpd="sng" algn="ctr">
            <a:solidFill>
              <a:srgbClr val="EBA000"/>
            </a:solidFill>
            <a:prstDash val="solid"/>
            <a:miter lim="800000"/>
          </a:ln>
          <a:effectLst/>
        </p:spPr>
        <p:txBody>
          <a:bodyPr rtlCol="0" anchor="ctr"/>
          <a:lstStyle/>
          <a:p>
            <a:pPr algn="ctr" defTabSz="1219075">
              <a:defRPr/>
            </a:pPr>
            <a:endParaRPr lang="en-US" sz="2400" kern="0">
              <a:solidFill>
                <a:srgbClr val="000000"/>
              </a:solidFill>
              <a:latin typeface="Bierstadt"/>
            </a:endParaRPr>
          </a:p>
        </p:txBody>
      </p:sp>
      <p:sp>
        <p:nvSpPr>
          <p:cNvPr id="42" name="TextBox 41">
            <a:extLst>
              <a:ext uri="{FF2B5EF4-FFF2-40B4-BE49-F238E27FC236}">
                <a16:creationId xmlns:a16="http://schemas.microsoft.com/office/drawing/2014/main" id="{761AE90F-ADDE-F0E5-01DF-DE446DD508D5}"/>
              </a:ext>
            </a:extLst>
          </p:cNvPr>
          <p:cNvSpPr txBox="1"/>
          <p:nvPr/>
        </p:nvSpPr>
        <p:spPr>
          <a:xfrm>
            <a:off x="4476477" y="602684"/>
            <a:ext cx="12973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1219075">
              <a:defRPr/>
            </a:pPr>
            <a:r>
              <a:rPr lang="en-US" dirty="0">
                <a:solidFill>
                  <a:srgbClr val="000000"/>
                </a:solidFill>
                <a:latin typeface="Bierstadt"/>
              </a:rPr>
              <a:t>Female</a:t>
            </a:r>
          </a:p>
        </p:txBody>
      </p:sp>
      <p:graphicFrame>
        <p:nvGraphicFramePr>
          <p:cNvPr id="43" name="Object 42">
            <a:extLst>
              <a:ext uri="{FF2B5EF4-FFF2-40B4-BE49-F238E27FC236}">
                <a16:creationId xmlns:a16="http://schemas.microsoft.com/office/drawing/2014/main" id="{219B3122-455B-CC3B-D02E-8DD262EDD4A7}"/>
              </a:ext>
            </a:extLst>
          </p:cNvPr>
          <p:cNvGraphicFramePr>
            <a:graphicFrameLocks noChangeAspect="1"/>
          </p:cNvGraphicFramePr>
          <p:nvPr>
            <p:extLst>
              <p:ext uri="{D42A27DB-BD31-4B8C-83A1-F6EECF244321}">
                <p14:modId xmlns:p14="http://schemas.microsoft.com/office/powerpoint/2010/main" val="1293217832"/>
              </p:ext>
            </p:extLst>
          </p:nvPr>
        </p:nvGraphicFramePr>
        <p:xfrm>
          <a:off x="731946" y="2720917"/>
          <a:ext cx="3045938" cy="2111215"/>
        </p:xfrm>
        <a:graphic>
          <a:graphicData uri="http://schemas.openxmlformats.org/presentationml/2006/ole">
            <mc:AlternateContent xmlns:mc="http://schemas.openxmlformats.org/markup-compatibility/2006">
              <mc:Choice xmlns:v="urn:schemas-microsoft-com:vml" Requires="v">
                <p:oleObj name="Prism 10" r:id="rId4" imgW="4659076" imgH="3232383" progId="Prism10.Document">
                  <p:embed/>
                </p:oleObj>
              </mc:Choice>
              <mc:Fallback>
                <p:oleObj name="Prism 10" r:id="rId4" imgW="4659076" imgH="3232383" progId="Prism10.Document">
                  <p:embed/>
                  <p:pic>
                    <p:nvPicPr>
                      <p:cNvPr id="43" name="Object 42">
                        <a:extLst>
                          <a:ext uri="{FF2B5EF4-FFF2-40B4-BE49-F238E27FC236}">
                            <a16:creationId xmlns:a16="http://schemas.microsoft.com/office/drawing/2014/main" id="{219B3122-455B-CC3B-D02E-8DD262EDD4A7}"/>
                          </a:ext>
                        </a:extLst>
                      </p:cNvPr>
                      <p:cNvPicPr/>
                      <p:nvPr/>
                    </p:nvPicPr>
                    <p:blipFill>
                      <a:blip r:embed="rId5"/>
                      <a:stretch>
                        <a:fillRect/>
                      </a:stretch>
                    </p:blipFill>
                    <p:spPr>
                      <a:xfrm>
                        <a:off x="731946" y="2720917"/>
                        <a:ext cx="3045938" cy="2111215"/>
                      </a:xfrm>
                      <a:prstGeom prst="rect">
                        <a:avLst/>
                      </a:prstGeom>
                    </p:spPr>
                  </p:pic>
                </p:oleObj>
              </mc:Fallback>
            </mc:AlternateContent>
          </a:graphicData>
        </a:graphic>
      </p:graphicFrame>
      <p:sp>
        <p:nvSpPr>
          <p:cNvPr id="44" name="TextBox 43">
            <a:extLst>
              <a:ext uri="{FF2B5EF4-FFF2-40B4-BE49-F238E27FC236}">
                <a16:creationId xmlns:a16="http://schemas.microsoft.com/office/drawing/2014/main" id="{61258C46-C53B-F245-9D08-985E60D0EFE6}"/>
              </a:ext>
            </a:extLst>
          </p:cNvPr>
          <p:cNvSpPr txBox="1"/>
          <p:nvPr/>
        </p:nvSpPr>
        <p:spPr>
          <a:xfrm>
            <a:off x="345212" y="300896"/>
            <a:ext cx="416250" cy="338554"/>
          </a:xfrm>
          <a:prstGeom prst="rect">
            <a:avLst/>
          </a:prstGeom>
          <a:noFill/>
        </p:spPr>
        <p:txBody>
          <a:bodyPr wrap="square" rtlCol="0">
            <a:spAutoFit/>
          </a:bodyPr>
          <a:lstStyle/>
          <a:p>
            <a:r>
              <a:rPr lang="en-US" sz="1600" b="1" dirty="0"/>
              <a:t>A</a:t>
            </a:r>
            <a:endParaRPr lang="en-US" sz="1600" dirty="0"/>
          </a:p>
        </p:txBody>
      </p:sp>
      <p:sp>
        <p:nvSpPr>
          <p:cNvPr id="4" name="TextBox 3">
            <a:extLst>
              <a:ext uri="{FF2B5EF4-FFF2-40B4-BE49-F238E27FC236}">
                <a16:creationId xmlns:a16="http://schemas.microsoft.com/office/drawing/2014/main" id="{B9D61A5E-A462-1340-C89E-3CFD6B8CF520}"/>
              </a:ext>
            </a:extLst>
          </p:cNvPr>
          <p:cNvSpPr txBox="1"/>
          <p:nvPr/>
        </p:nvSpPr>
        <p:spPr>
          <a:xfrm>
            <a:off x="264814" y="1794664"/>
            <a:ext cx="671607" cy="236604"/>
          </a:xfrm>
          <a:prstGeom prst="rect">
            <a:avLst/>
          </a:prstGeom>
          <a:noFill/>
        </p:spPr>
        <p:txBody>
          <a:bodyPr wrap="square" lIns="51435" tIns="25718" rIns="51435" bIns="25718" rtlCol="0" anchor="t">
            <a:spAutoFit/>
          </a:bodyPr>
          <a:lstStyle/>
          <a:p>
            <a:pPr>
              <a:defRPr/>
            </a:pPr>
            <a:r>
              <a:rPr lang="en-US" sz="1200" dirty="0">
                <a:solidFill>
                  <a:srgbClr val="000000"/>
                </a:solidFill>
                <a:latin typeface="Bierstadt"/>
              </a:rPr>
              <a:t>Insulin</a:t>
            </a:r>
          </a:p>
        </p:txBody>
      </p:sp>
      <p:sp>
        <p:nvSpPr>
          <p:cNvPr id="45" name="TextBox 44">
            <a:extLst>
              <a:ext uri="{FF2B5EF4-FFF2-40B4-BE49-F238E27FC236}">
                <a16:creationId xmlns:a16="http://schemas.microsoft.com/office/drawing/2014/main" id="{80E70F37-5CE6-4C3A-3D3F-904900C33C90}"/>
              </a:ext>
            </a:extLst>
          </p:cNvPr>
          <p:cNvSpPr txBox="1"/>
          <p:nvPr/>
        </p:nvSpPr>
        <p:spPr>
          <a:xfrm>
            <a:off x="259555" y="2351777"/>
            <a:ext cx="642797" cy="276999"/>
          </a:xfrm>
          <a:prstGeom prst="rect">
            <a:avLst/>
          </a:prstGeom>
          <a:noFill/>
        </p:spPr>
        <p:txBody>
          <a:bodyPr wrap="square" rtlCol="0">
            <a:spAutoFit/>
          </a:bodyPr>
          <a:lstStyle/>
          <a:p>
            <a:r>
              <a:rPr lang="el-GR" sz="1200" dirty="0">
                <a:latin typeface="Calibri" panose="020F0502020204030204" pitchFamily="34" charset="0"/>
                <a:cs typeface="Calibri" panose="020F0502020204030204" pitchFamily="34" charset="0"/>
              </a:rPr>
              <a:t>β</a:t>
            </a:r>
            <a:r>
              <a:rPr lang="en-US" sz="1200" dirty="0"/>
              <a:t> Actin </a:t>
            </a:r>
          </a:p>
        </p:txBody>
      </p:sp>
    </p:spTree>
    <p:extLst>
      <p:ext uri="{BB962C8B-B14F-4D97-AF65-F5344CB8AC3E}">
        <p14:creationId xmlns:p14="http://schemas.microsoft.com/office/powerpoint/2010/main" val="396154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F63F-42E3-4EB6-5E41-6042890F029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D0B7C14-3EB9-AC05-A372-DB30C8283BDC}"/>
              </a:ext>
            </a:extLst>
          </p:cNvPr>
          <p:cNvPicPr>
            <a:picLocks noChangeAspect="1"/>
          </p:cNvPicPr>
          <p:nvPr/>
        </p:nvPicPr>
        <p:blipFill>
          <a:blip r:embed="rId3"/>
          <a:srcRect l="35022" t="62608" r="32347" b="25131"/>
          <a:stretch/>
        </p:blipFill>
        <p:spPr>
          <a:xfrm>
            <a:off x="1495643" y="1226492"/>
            <a:ext cx="1360362" cy="227397"/>
          </a:xfrm>
          <a:prstGeom prst="rect">
            <a:avLst/>
          </a:prstGeom>
          <a:ln>
            <a:solidFill>
              <a:schemeClr val="tx1"/>
            </a:solidFill>
          </a:ln>
        </p:spPr>
      </p:pic>
      <p:sp>
        <p:nvSpPr>
          <p:cNvPr id="13" name="TextBox 12">
            <a:extLst>
              <a:ext uri="{FF2B5EF4-FFF2-40B4-BE49-F238E27FC236}">
                <a16:creationId xmlns:a16="http://schemas.microsoft.com/office/drawing/2014/main" id="{727091E6-D48A-DBD9-8024-8991435A66FA}"/>
              </a:ext>
            </a:extLst>
          </p:cNvPr>
          <p:cNvSpPr txBox="1"/>
          <p:nvPr/>
        </p:nvSpPr>
        <p:spPr>
          <a:xfrm>
            <a:off x="310665" y="1215851"/>
            <a:ext cx="1253600" cy="276999"/>
          </a:xfrm>
          <a:prstGeom prst="rect">
            <a:avLst/>
          </a:prstGeom>
          <a:noFill/>
        </p:spPr>
        <p:txBody>
          <a:bodyPr wrap="square" rtlCol="0">
            <a:spAutoFit/>
          </a:bodyPr>
          <a:lstStyle/>
          <a:p>
            <a:r>
              <a:rPr lang="en-US" sz="1200" dirty="0"/>
              <a:t>P-S6K-S240/244</a:t>
            </a:r>
          </a:p>
        </p:txBody>
      </p:sp>
      <p:sp>
        <p:nvSpPr>
          <p:cNvPr id="18" name="Left Brace 17">
            <a:extLst>
              <a:ext uri="{FF2B5EF4-FFF2-40B4-BE49-F238E27FC236}">
                <a16:creationId xmlns:a16="http://schemas.microsoft.com/office/drawing/2014/main" id="{D8557B45-CDAA-7733-621E-17CB19AC46B6}"/>
              </a:ext>
            </a:extLst>
          </p:cNvPr>
          <p:cNvSpPr/>
          <p:nvPr/>
        </p:nvSpPr>
        <p:spPr>
          <a:xfrm rot="5400000">
            <a:off x="1602542" y="720574"/>
            <a:ext cx="113281" cy="288346"/>
          </a:xfrm>
          <a:prstGeom prst="leftBrace">
            <a:avLst/>
          </a:prstGeom>
          <a:ln w="12700">
            <a:solidFill>
              <a:srgbClr val="FFC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sz="1013" dirty="0"/>
          </a:p>
        </p:txBody>
      </p:sp>
      <p:sp>
        <p:nvSpPr>
          <p:cNvPr id="19" name="Left Brace 18">
            <a:extLst>
              <a:ext uri="{FF2B5EF4-FFF2-40B4-BE49-F238E27FC236}">
                <a16:creationId xmlns:a16="http://schemas.microsoft.com/office/drawing/2014/main" id="{B7AAC3AB-70EF-6A22-3B12-503BD17886E2}"/>
              </a:ext>
            </a:extLst>
          </p:cNvPr>
          <p:cNvSpPr/>
          <p:nvPr/>
        </p:nvSpPr>
        <p:spPr>
          <a:xfrm rot="5400000">
            <a:off x="2298778" y="364776"/>
            <a:ext cx="105703" cy="1012456"/>
          </a:xfrm>
          <a:prstGeom prst="leftBrace">
            <a:avLst/>
          </a:prstGeom>
          <a:ln w="127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13"/>
          </a:p>
        </p:txBody>
      </p:sp>
      <p:sp>
        <p:nvSpPr>
          <p:cNvPr id="20" name="TextBox 19">
            <a:extLst>
              <a:ext uri="{FF2B5EF4-FFF2-40B4-BE49-F238E27FC236}">
                <a16:creationId xmlns:a16="http://schemas.microsoft.com/office/drawing/2014/main" id="{9179243A-11F1-DF78-F394-E6D054126C11}"/>
              </a:ext>
            </a:extLst>
          </p:cNvPr>
          <p:cNvSpPr txBox="1"/>
          <p:nvPr/>
        </p:nvSpPr>
        <p:spPr>
          <a:xfrm>
            <a:off x="1398546" y="550848"/>
            <a:ext cx="830359" cy="261610"/>
          </a:xfrm>
          <a:prstGeom prst="rect">
            <a:avLst/>
          </a:prstGeom>
          <a:noFill/>
        </p:spPr>
        <p:txBody>
          <a:bodyPr wrap="square" rtlCol="0">
            <a:spAutoFit/>
          </a:bodyPr>
          <a:lstStyle/>
          <a:p>
            <a:r>
              <a:rPr lang="en-US" sz="1100" dirty="0"/>
              <a:t>Scr RNA </a:t>
            </a:r>
          </a:p>
        </p:txBody>
      </p:sp>
      <p:sp>
        <p:nvSpPr>
          <p:cNvPr id="21" name="TextBox 20">
            <a:extLst>
              <a:ext uri="{FF2B5EF4-FFF2-40B4-BE49-F238E27FC236}">
                <a16:creationId xmlns:a16="http://schemas.microsoft.com/office/drawing/2014/main" id="{FF11D5B6-0F63-A9DD-B970-DD7E8F25C634}"/>
              </a:ext>
            </a:extLst>
          </p:cNvPr>
          <p:cNvSpPr txBox="1"/>
          <p:nvPr/>
        </p:nvSpPr>
        <p:spPr>
          <a:xfrm>
            <a:off x="2048168" y="540549"/>
            <a:ext cx="1255461" cy="276999"/>
          </a:xfrm>
          <a:prstGeom prst="rect">
            <a:avLst/>
          </a:prstGeom>
          <a:noFill/>
        </p:spPr>
        <p:txBody>
          <a:bodyPr wrap="square" rtlCol="0">
            <a:spAutoFit/>
          </a:bodyPr>
          <a:lstStyle/>
          <a:p>
            <a:r>
              <a:rPr lang="en-US" sz="1200" dirty="0"/>
              <a:t>siRNA PHB1</a:t>
            </a:r>
          </a:p>
        </p:txBody>
      </p:sp>
      <p:pic>
        <p:nvPicPr>
          <p:cNvPr id="22" name="Picture 21">
            <a:extLst>
              <a:ext uri="{FF2B5EF4-FFF2-40B4-BE49-F238E27FC236}">
                <a16:creationId xmlns:a16="http://schemas.microsoft.com/office/drawing/2014/main" id="{6A12FCA2-9F32-3A26-0D7C-F153D3EABB9D}"/>
              </a:ext>
            </a:extLst>
          </p:cNvPr>
          <p:cNvPicPr>
            <a:picLocks noChangeAspect="1"/>
          </p:cNvPicPr>
          <p:nvPr/>
        </p:nvPicPr>
        <p:blipFill>
          <a:blip r:embed="rId4"/>
          <a:srcRect l="23611" t="77642" r="47307" b="16364"/>
          <a:stretch/>
        </p:blipFill>
        <p:spPr>
          <a:xfrm>
            <a:off x="1495640" y="969491"/>
            <a:ext cx="1360366" cy="195328"/>
          </a:xfrm>
          <a:prstGeom prst="rect">
            <a:avLst/>
          </a:prstGeom>
          <a:ln>
            <a:solidFill>
              <a:schemeClr val="tx1"/>
            </a:solidFill>
          </a:ln>
        </p:spPr>
      </p:pic>
      <p:sp>
        <p:nvSpPr>
          <p:cNvPr id="23" name="TextBox 22">
            <a:extLst>
              <a:ext uri="{FF2B5EF4-FFF2-40B4-BE49-F238E27FC236}">
                <a16:creationId xmlns:a16="http://schemas.microsoft.com/office/drawing/2014/main" id="{D7E8F5F8-60F9-9966-1EF4-DE9A3BA4736D}"/>
              </a:ext>
            </a:extLst>
          </p:cNvPr>
          <p:cNvSpPr txBox="1"/>
          <p:nvPr/>
        </p:nvSpPr>
        <p:spPr>
          <a:xfrm>
            <a:off x="1003850" y="940378"/>
            <a:ext cx="687605" cy="276999"/>
          </a:xfrm>
          <a:prstGeom prst="rect">
            <a:avLst/>
          </a:prstGeom>
          <a:noFill/>
        </p:spPr>
        <p:txBody>
          <a:bodyPr wrap="square" rtlCol="0">
            <a:spAutoFit/>
          </a:bodyPr>
          <a:lstStyle/>
          <a:p>
            <a:r>
              <a:rPr lang="en-US" sz="1200" dirty="0"/>
              <a:t>PHB1</a:t>
            </a:r>
          </a:p>
        </p:txBody>
      </p:sp>
      <p:pic>
        <p:nvPicPr>
          <p:cNvPr id="24" name="Picture 23">
            <a:extLst>
              <a:ext uri="{FF2B5EF4-FFF2-40B4-BE49-F238E27FC236}">
                <a16:creationId xmlns:a16="http://schemas.microsoft.com/office/drawing/2014/main" id="{F22F22AF-6C26-A9AF-9A55-02134BF62CA1}"/>
              </a:ext>
            </a:extLst>
          </p:cNvPr>
          <p:cNvPicPr>
            <a:picLocks noChangeAspect="1"/>
          </p:cNvPicPr>
          <p:nvPr/>
        </p:nvPicPr>
        <p:blipFill>
          <a:blip r:embed="rId5"/>
          <a:srcRect l="19597" t="61926" r="46888" b="29429"/>
          <a:stretch/>
        </p:blipFill>
        <p:spPr>
          <a:xfrm>
            <a:off x="1499183" y="1823309"/>
            <a:ext cx="1356817" cy="227397"/>
          </a:xfrm>
          <a:prstGeom prst="rect">
            <a:avLst/>
          </a:prstGeom>
          <a:ln>
            <a:solidFill>
              <a:schemeClr val="tx1"/>
            </a:solidFill>
          </a:ln>
        </p:spPr>
      </p:pic>
      <p:sp>
        <p:nvSpPr>
          <p:cNvPr id="25" name="TextBox 24">
            <a:extLst>
              <a:ext uri="{FF2B5EF4-FFF2-40B4-BE49-F238E27FC236}">
                <a16:creationId xmlns:a16="http://schemas.microsoft.com/office/drawing/2014/main" id="{BE11036A-82AA-C601-148A-34C9207E8ADE}"/>
              </a:ext>
            </a:extLst>
          </p:cNvPr>
          <p:cNvSpPr txBox="1"/>
          <p:nvPr/>
        </p:nvSpPr>
        <p:spPr>
          <a:xfrm>
            <a:off x="903768" y="1807106"/>
            <a:ext cx="687605" cy="276999"/>
          </a:xfrm>
          <a:prstGeom prst="rect">
            <a:avLst/>
          </a:prstGeom>
          <a:noFill/>
        </p:spPr>
        <p:txBody>
          <a:bodyPr wrap="square" rtlCol="0">
            <a:spAutoFit/>
          </a:bodyPr>
          <a:lstStyle/>
          <a:p>
            <a:r>
              <a:rPr lang="el-GR" sz="1200" dirty="0">
                <a:latin typeface="Times New Roman" panose="02020603050405020304" pitchFamily="18" charset="0"/>
                <a:cs typeface="Times New Roman" panose="02020603050405020304" pitchFamily="18" charset="0"/>
              </a:rPr>
              <a:t>β</a:t>
            </a:r>
            <a:r>
              <a:rPr lang="en-US" sz="1200" dirty="0">
                <a:latin typeface="Times New Roman" panose="02020603050405020304" pitchFamily="18" charset="0"/>
                <a:cs typeface="Times New Roman" panose="02020603050405020304" pitchFamily="18" charset="0"/>
              </a:rPr>
              <a:t> </a:t>
            </a:r>
            <a:r>
              <a:rPr lang="en-US" sz="1200" dirty="0"/>
              <a:t>Actin</a:t>
            </a:r>
          </a:p>
        </p:txBody>
      </p:sp>
      <p:pic>
        <p:nvPicPr>
          <p:cNvPr id="3" name="Picture 2">
            <a:extLst>
              <a:ext uri="{FF2B5EF4-FFF2-40B4-BE49-F238E27FC236}">
                <a16:creationId xmlns:a16="http://schemas.microsoft.com/office/drawing/2014/main" id="{11B89905-6006-38B8-CA76-7CD9317889A6}"/>
              </a:ext>
            </a:extLst>
          </p:cNvPr>
          <p:cNvPicPr>
            <a:picLocks noChangeAspect="1"/>
          </p:cNvPicPr>
          <p:nvPr/>
        </p:nvPicPr>
        <p:blipFill>
          <a:blip r:embed="rId6"/>
          <a:srcRect l="35316" t="65995" r="33980" b="23971"/>
          <a:stretch/>
        </p:blipFill>
        <p:spPr>
          <a:xfrm>
            <a:off x="1495641" y="1519737"/>
            <a:ext cx="1360361" cy="263588"/>
          </a:xfrm>
          <a:prstGeom prst="rect">
            <a:avLst/>
          </a:prstGeom>
          <a:ln>
            <a:solidFill>
              <a:schemeClr val="tx1"/>
            </a:solidFill>
          </a:ln>
        </p:spPr>
      </p:pic>
      <p:graphicFrame>
        <p:nvGraphicFramePr>
          <p:cNvPr id="29" name="Object 28">
            <a:extLst>
              <a:ext uri="{FF2B5EF4-FFF2-40B4-BE49-F238E27FC236}">
                <a16:creationId xmlns:a16="http://schemas.microsoft.com/office/drawing/2014/main" id="{674E1307-881C-6ADC-C2F2-3E0EA45DE954}"/>
              </a:ext>
            </a:extLst>
          </p:cNvPr>
          <p:cNvGraphicFramePr>
            <a:graphicFrameLocks noChangeAspect="1"/>
          </p:cNvGraphicFramePr>
          <p:nvPr>
            <p:extLst>
              <p:ext uri="{D42A27DB-BD31-4B8C-83A1-F6EECF244321}">
                <p14:modId xmlns:p14="http://schemas.microsoft.com/office/powerpoint/2010/main" val="3188497078"/>
              </p:ext>
            </p:extLst>
          </p:nvPr>
        </p:nvGraphicFramePr>
        <p:xfrm>
          <a:off x="4522135" y="516232"/>
          <a:ext cx="1457325" cy="1689100"/>
        </p:xfrm>
        <a:graphic>
          <a:graphicData uri="http://schemas.openxmlformats.org/presentationml/2006/ole">
            <mc:AlternateContent xmlns:mc="http://schemas.openxmlformats.org/markup-compatibility/2006">
              <mc:Choice xmlns:v="urn:schemas-microsoft-com:vml" Requires="v">
                <p:oleObj name="Prism 10" r:id="rId7" imgW="2526352" imgH="2925891" progId="Prism10.Document">
                  <p:embed/>
                </p:oleObj>
              </mc:Choice>
              <mc:Fallback>
                <p:oleObj name="Prism 10" r:id="rId7" imgW="2526352" imgH="2925891" progId="Prism10.Document">
                  <p:embed/>
                  <p:pic>
                    <p:nvPicPr>
                      <p:cNvPr id="29" name="Object 28">
                        <a:extLst>
                          <a:ext uri="{FF2B5EF4-FFF2-40B4-BE49-F238E27FC236}">
                            <a16:creationId xmlns:a16="http://schemas.microsoft.com/office/drawing/2014/main" id="{674E1307-881C-6ADC-C2F2-3E0EA45DE954}"/>
                          </a:ext>
                        </a:extLst>
                      </p:cNvPr>
                      <p:cNvPicPr/>
                      <p:nvPr/>
                    </p:nvPicPr>
                    <p:blipFill>
                      <a:blip r:embed="rId8"/>
                      <a:stretch>
                        <a:fillRect/>
                      </a:stretch>
                    </p:blipFill>
                    <p:spPr>
                      <a:xfrm>
                        <a:off x="4522135" y="516232"/>
                        <a:ext cx="1457325" cy="16891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D7137C58-229B-0C4C-92B0-44774D9ABD54}"/>
              </a:ext>
            </a:extLst>
          </p:cNvPr>
          <p:cNvSpPr txBox="1"/>
          <p:nvPr/>
        </p:nvSpPr>
        <p:spPr>
          <a:xfrm>
            <a:off x="1113489" y="1537033"/>
            <a:ext cx="462805" cy="276999"/>
          </a:xfrm>
          <a:prstGeom prst="rect">
            <a:avLst/>
          </a:prstGeom>
          <a:noFill/>
        </p:spPr>
        <p:txBody>
          <a:bodyPr wrap="square" rtlCol="0">
            <a:spAutoFit/>
          </a:bodyPr>
          <a:lstStyle/>
          <a:p>
            <a:r>
              <a:rPr lang="en-US" sz="1200" dirty="0"/>
              <a:t>S6K</a:t>
            </a:r>
            <a:r>
              <a:rPr lang="en-US" sz="1013" dirty="0"/>
              <a:t>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E08803D-AAE1-5C44-7392-8901C97B8BA3}"/>
                  </a:ext>
                </a:extLst>
              </p:cNvPr>
              <p:cNvSpPr txBox="1"/>
              <p:nvPr/>
            </p:nvSpPr>
            <p:spPr>
              <a:xfrm>
                <a:off x="617166" y="3010305"/>
                <a:ext cx="5733231" cy="1015663"/>
              </a:xfrm>
              <a:prstGeom prst="rect">
                <a:avLst/>
              </a:prstGeom>
              <a:noFill/>
            </p:spPr>
            <p:txBody>
              <a:bodyPr wrap="square" rtlCol="0">
                <a:spAutoFit/>
              </a:bodyPr>
              <a:lstStyle/>
              <a:p>
                <a:pPr algn="just"/>
                <a:r>
                  <a:rPr lang="en-US" sz="1200" b="1" dirty="0"/>
                  <a:t>Figure S5. Analysis of mTORC1 signaling in AML12 hepatocytes. </a:t>
                </a:r>
                <a:r>
                  <a:rPr lang="en-US" sz="1200" dirty="0"/>
                  <a:t>Representative western blots of phosphorylated S6 in control (</a:t>
                </a:r>
                <a:r>
                  <a:rPr lang="en-US" sz="1200" dirty="0" err="1"/>
                  <a:t>scrRNA</a:t>
                </a:r>
                <a:r>
                  <a:rPr lang="en-US" sz="1200" dirty="0"/>
                  <a:t> 10nM) and PHB1 deficient AML12 cells (siRNA PHB1 10nM), n=2-4/group. Bar graphs represent the densitometry for PHB1 and S6 proteins. Data is presented as mean</a:t>
                </a:r>
                <a14:m>
                  <m:oMath xmlns:m="http://schemas.openxmlformats.org/officeDocument/2006/math">
                    <m:r>
                      <a:rPr lang="en-US" sz="1050" i="1">
                        <a:latin typeface="Cambria Math" panose="02040503050406030204" pitchFamily="18" charset="0"/>
                        <a:ea typeface="Cambria Math" panose="02040503050406030204" pitchFamily="18" charset="0"/>
                      </a:rPr>
                      <m:t>±</m:t>
                    </m:r>
                  </m:oMath>
                </a14:m>
                <a:r>
                  <a:rPr lang="en-US" sz="1200" dirty="0"/>
                  <a:t>SD, Unpaired t-test for two group comparisons. *P&lt;0.05, ***P&lt;0.005.</a:t>
                </a:r>
              </a:p>
            </p:txBody>
          </p:sp>
        </mc:Choice>
        <mc:Fallback xmlns="">
          <p:sp>
            <p:nvSpPr>
              <p:cNvPr id="31" name="TextBox 30">
                <a:extLst>
                  <a:ext uri="{FF2B5EF4-FFF2-40B4-BE49-F238E27FC236}">
                    <a16:creationId xmlns:a16="http://schemas.microsoft.com/office/drawing/2014/main" id="{6E08803D-AAE1-5C44-7392-8901C97B8BA3}"/>
                  </a:ext>
                </a:extLst>
              </p:cNvPr>
              <p:cNvSpPr txBox="1">
                <a:spLocks noRot="1" noChangeAspect="1" noMove="1" noResize="1" noEditPoints="1" noAdjustHandles="1" noChangeArrowheads="1" noChangeShapeType="1" noTextEdit="1"/>
              </p:cNvSpPr>
              <p:nvPr/>
            </p:nvSpPr>
            <p:spPr>
              <a:xfrm>
                <a:off x="617166" y="3010305"/>
                <a:ext cx="5733231" cy="1015663"/>
              </a:xfrm>
              <a:prstGeom prst="rect">
                <a:avLst/>
              </a:prstGeom>
              <a:blipFill>
                <a:blip r:embed="rId9"/>
                <a:stretch>
                  <a:fillRect t="-602" b="-4217"/>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F858E214-D0E2-DB26-B7AE-CDAA6FA133EE}"/>
              </a:ext>
            </a:extLst>
          </p:cNvPr>
          <p:cNvGraphicFramePr>
            <a:graphicFrameLocks noChangeAspect="1"/>
          </p:cNvGraphicFramePr>
          <p:nvPr>
            <p:extLst>
              <p:ext uri="{D42A27DB-BD31-4B8C-83A1-F6EECF244321}">
                <p14:modId xmlns:p14="http://schemas.microsoft.com/office/powerpoint/2010/main" val="1714010684"/>
              </p:ext>
            </p:extLst>
          </p:nvPr>
        </p:nvGraphicFramePr>
        <p:xfrm>
          <a:off x="3090748" y="409109"/>
          <a:ext cx="1604868" cy="1903345"/>
        </p:xfrm>
        <a:graphic>
          <a:graphicData uri="http://schemas.openxmlformats.org/presentationml/2006/ole">
            <mc:AlternateContent xmlns:mc="http://schemas.openxmlformats.org/markup-compatibility/2006">
              <mc:Choice xmlns:v="urn:schemas-microsoft-com:vml" Requires="v">
                <p:oleObj name="Prism 10" r:id="rId10" imgW="2286862" imgH="2712320" progId="Prism10.Document">
                  <p:embed/>
                </p:oleObj>
              </mc:Choice>
              <mc:Fallback>
                <p:oleObj name="Prism 10" r:id="rId10" imgW="2286862" imgH="2712320" progId="Prism10.Document">
                  <p:embed/>
                  <p:pic>
                    <p:nvPicPr>
                      <p:cNvPr id="4" name="Object 3">
                        <a:extLst>
                          <a:ext uri="{FF2B5EF4-FFF2-40B4-BE49-F238E27FC236}">
                            <a16:creationId xmlns:a16="http://schemas.microsoft.com/office/drawing/2014/main" id="{F858E214-D0E2-DB26-B7AE-CDAA6FA133EE}"/>
                          </a:ext>
                        </a:extLst>
                      </p:cNvPr>
                      <p:cNvPicPr/>
                      <p:nvPr/>
                    </p:nvPicPr>
                    <p:blipFill>
                      <a:blip r:embed="rId11"/>
                      <a:stretch>
                        <a:fillRect/>
                      </a:stretch>
                    </p:blipFill>
                    <p:spPr>
                      <a:xfrm>
                        <a:off x="3090748" y="409109"/>
                        <a:ext cx="1604868" cy="1903345"/>
                      </a:xfrm>
                      <a:prstGeom prst="rect">
                        <a:avLst/>
                      </a:prstGeom>
                    </p:spPr>
                  </p:pic>
                </p:oleObj>
              </mc:Fallback>
            </mc:AlternateContent>
          </a:graphicData>
        </a:graphic>
      </p:graphicFrame>
    </p:spTree>
    <p:extLst>
      <p:ext uri="{BB962C8B-B14F-4D97-AF65-F5344CB8AC3E}">
        <p14:creationId xmlns:p14="http://schemas.microsoft.com/office/powerpoint/2010/main" val="2988058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040E98E-7330-4210-906F-06BAF8934684}">
  <we:reference id="wa200006038" version="1.0.0.4" store="en-US" storeType="OMEX"/>
  <we:alternateReferences>
    <we:reference id="WA200006038" version="1.0.0.4"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9967</TotalTime>
  <Words>633</Words>
  <Application>Microsoft Office PowerPoint</Application>
  <PresentationFormat>Letter Paper (8.5x11 in)</PresentationFormat>
  <Paragraphs>83</Paragraphs>
  <Slides>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5" baseType="lpstr">
      <vt:lpstr>Aptos</vt:lpstr>
      <vt:lpstr>Aptos Display</vt:lpstr>
      <vt:lpstr>Arial</vt:lpstr>
      <vt:lpstr>Bierstadt</vt:lpstr>
      <vt:lpstr>Calibri</vt:lpstr>
      <vt:lpstr>Cambria Math</vt:lpstr>
      <vt:lpstr>Times New Roman</vt:lpstr>
      <vt:lpstr>Office Theme</vt:lpstr>
      <vt:lpstr>Prism 10</vt:lpstr>
      <vt:lpstr>Supplementary Figures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Alowaisi, Amany A</dc:creator>
  <cp:lastModifiedBy>Anderson, Ethan J</cp:lastModifiedBy>
  <cp:revision>443</cp:revision>
  <dcterms:created xsi:type="dcterms:W3CDTF">2025-05-13T19:46:26Z</dcterms:created>
  <dcterms:modified xsi:type="dcterms:W3CDTF">2025-08-27T20:54:09Z</dcterms:modified>
</cp:coreProperties>
</file>