
<file path=[Content_Types].xml><?xml version="1.0" encoding="utf-8"?>
<Types xmlns="http://schemas.openxmlformats.org/package/2006/content-types">
  <Default Extension="jpeg" ContentType="image/jpeg"/>
  <Default Extension="JPG" ContentType="image/.jpg"/>
  <Default Extension="tiff" ContentType="image/tif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/>
    <p:restoredTop sz="94658"/>
  </p:normalViewPr>
  <p:slideViewPr>
    <p:cSldViewPr snapToGrid="0">
      <p:cViewPr varScale="1">
        <p:scale>
          <a:sx n="110" d="100"/>
          <a:sy n="110" d="100"/>
        </p:scale>
        <p:origin x="5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F0D1-57DC-DE47-BC24-CCB3D88EB5E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133E-9870-CB46-908E-51DB2707184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F0D1-57DC-DE47-BC24-CCB3D88EB5E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133E-9870-CB46-908E-51DB2707184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F0D1-57DC-DE47-BC24-CCB3D88EB5E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133E-9870-CB46-908E-51DB2707184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F0D1-57DC-DE47-BC24-CCB3D88EB5E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133E-9870-CB46-908E-51DB2707184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F0D1-57DC-DE47-BC24-CCB3D88EB5E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133E-9870-CB46-908E-51DB2707184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F0D1-57DC-DE47-BC24-CCB3D88EB5E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133E-9870-CB46-908E-51DB2707184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F0D1-57DC-DE47-BC24-CCB3D88EB5E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133E-9870-CB46-908E-51DB2707184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F0D1-57DC-DE47-BC24-CCB3D88EB5E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133E-9870-CB46-908E-51DB2707184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F0D1-57DC-DE47-BC24-CCB3D88EB5E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133E-9870-CB46-908E-51DB2707184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F0D1-57DC-DE47-BC24-CCB3D88EB5E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133E-9870-CB46-908E-51DB2707184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F0D1-57DC-DE47-BC24-CCB3D88EB5E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133E-9870-CB46-908E-51DB2707184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B0F0D1-57DC-DE47-BC24-CCB3D88EB5E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79133E-9870-CB46-908E-51DB2707184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tif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364490" y="101600"/>
            <a:ext cx="11374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Figure S1. Restricted cubic spline plots illustrating the association between SHR and all-cause mortality in critically ill COPD patients</a:t>
            </a:r>
            <a:endParaRPr lang="zh-CN" altLang="en-US" dirty="0"/>
          </a:p>
        </p:txBody>
      </p:sp>
      <p:sp>
        <p:nvSpPr>
          <p:cNvPr id="19" name="文本框 18"/>
          <p:cNvSpPr txBox="1"/>
          <p:nvPr/>
        </p:nvSpPr>
        <p:spPr>
          <a:xfrm>
            <a:off x="1181393" y="5436545"/>
            <a:ext cx="103584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S1.</a:t>
            </a:r>
            <a:r>
              <a:rPr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Restricted cubic spline plots illustrating the association between SHR and all-cause mortality in critically ill COPD patients. 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Panel A: 28-day mortality; Panel B: 365-day mortality. The solid line represents adjusted hazard ratios (HRs), and the shaded area indicates 95% confidence intervals. Models were adjusted for covariates included in Model 3.</a:t>
            </a: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图片 19" descr="未标题-13"/>
          <p:cNvPicPr>
            <a:picLocks noChangeAspect="1"/>
          </p:cNvPicPr>
          <p:nvPr/>
        </p:nvPicPr>
        <p:blipFill>
          <a:blip r:embed="rId1"/>
          <a:srcRect l="3079" t="9585" r="56429" b="8812"/>
          <a:stretch>
            <a:fillRect/>
          </a:stretch>
        </p:blipFill>
        <p:spPr>
          <a:xfrm>
            <a:off x="1597446" y="1200840"/>
            <a:ext cx="4065094" cy="3755500"/>
          </a:xfrm>
          <a:prstGeom prst="rect">
            <a:avLst/>
          </a:prstGeom>
        </p:spPr>
      </p:pic>
      <p:pic>
        <p:nvPicPr>
          <p:cNvPr id="2" name="图片 1" descr="未标题-13"/>
          <p:cNvPicPr>
            <a:picLocks noChangeAspect="1"/>
          </p:cNvPicPr>
          <p:nvPr/>
        </p:nvPicPr>
        <p:blipFill>
          <a:blip r:embed="rId1"/>
          <a:srcRect l="59158" t="7501" b="8154"/>
          <a:stretch>
            <a:fillRect/>
          </a:stretch>
        </p:blipFill>
        <p:spPr>
          <a:xfrm>
            <a:off x="6929144" y="1124810"/>
            <a:ext cx="4127600" cy="3907559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 rot="16200000">
            <a:off x="546371" y="2859738"/>
            <a:ext cx="11384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Hazard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Ratio</a:t>
            </a:r>
            <a:endParaRPr kumimoji="1"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81393" y="1070916"/>
            <a:ext cx="498855" cy="3885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35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10.0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40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5.0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58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2.0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35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1.0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42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0.5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60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0.2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30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0.1</a:t>
            </a:r>
            <a:endParaRPr kumimoji="1"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942106" y="4930337"/>
            <a:ext cx="38202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0.5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1.0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1.5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2.0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2.5</a:t>
            </a:r>
            <a:endParaRPr kumimoji="1"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43009" y="5152111"/>
            <a:ext cx="5341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SHR</a:t>
            </a:r>
            <a:endParaRPr kumimoji="1"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88666" y="727891"/>
            <a:ext cx="4533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157082" y="648516"/>
            <a:ext cx="354965" cy="37782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 rot="16200000">
            <a:off x="5818878" y="2885013"/>
            <a:ext cx="11384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Hazard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Ratio</a:t>
            </a:r>
            <a:endParaRPr kumimoji="1"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453900" y="1096191"/>
            <a:ext cx="498855" cy="3885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35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10.0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40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5.0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58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2.0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35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1.0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42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0.5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60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0.2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30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0.1</a:t>
            </a:r>
            <a:endParaRPr kumimoji="1"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291552" y="4936389"/>
            <a:ext cx="38202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0.5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1.0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1.5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2.0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2.5</a:t>
            </a:r>
            <a:endParaRPr kumimoji="1"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879544" y="5146057"/>
            <a:ext cx="5341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SHR</a:t>
            </a:r>
            <a:endParaRPr kumimoji="1"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11917"/>
            <a:ext cx="120091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Figure S2. Sensitivity analysis using E-values to assess the potential impact of unmeasured confounding on the association between SHR and mortality. 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83688" y="5579399"/>
            <a:ext cx="10219645" cy="11353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S2.</a:t>
            </a:r>
            <a:r>
              <a:rPr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Sensitivity analysis using E-values to assess the potential impact of unmeasured confounding on the association between SHR and mortality.</a:t>
            </a:r>
            <a:r>
              <a:rPr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Panel A: 28-day mortality (E-value = 2.04); Panel B: 365-day mortality (E-value = 1.99).</a:t>
            </a: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x-axis and y-axis represent the risk ratios (RR) for the exposure–confounder (SHR–confounder) and confounder–outcome (confounder–mortality) relationships, respectively. The gray dashed lines indicate the E-value thresholds. The intersection points show the minimum strength of unmeasured confounding (in terms of RR) required to fully explain away the observed association.</a:t>
            </a: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rcRect l="9757" t="8641" b="10672"/>
          <a:stretch>
            <a:fillRect/>
          </a:stretch>
        </p:blipFill>
        <p:spPr>
          <a:xfrm>
            <a:off x="1595375" y="1096191"/>
            <a:ext cx="4439543" cy="396942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rcRect l="8366" t="7600" b="10500"/>
          <a:stretch>
            <a:fillRect/>
          </a:stretch>
        </p:blipFill>
        <p:spPr>
          <a:xfrm>
            <a:off x="6800846" y="1044627"/>
            <a:ext cx="4502488" cy="4024238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888666" y="727891"/>
            <a:ext cx="4533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157082" y="648516"/>
            <a:ext cx="354965" cy="37782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482622" y="4961617"/>
            <a:ext cx="43204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Ratio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Exposure-confounder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Relationship(RR</a:t>
            </a:r>
            <a:r>
              <a:rPr kumimoji="1" lang="en-US" altLang="zh-CN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1"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 rot="16200000">
            <a:off x="-900186" y="2980914"/>
            <a:ext cx="42755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Ratio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Exposure-confounder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Relationship(RR</a:t>
            </a:r>
            <a:r>
              <a:rPr kumimoji="1" lang="en-US" altLang="zh-CN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1"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298339" y="1015324"/>
            <a:ext cx="364202" cy="41162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54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54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54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54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54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54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kumimoji="1"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107984" y="861435"/>
            <a:ext cx="32496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Bias</a:t>
            </a:r>
            <a:r>
              <a:rPr kumimoji="1"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Plot</a:t>
            </a:r>
            <a:r>
              <a:rPr kumimoji="1"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kumimoji="1"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Confounding</a:t>
            </a:r>
            <a:r>
              <a:rPr kumimoji="1"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Relative</a:t>
            </a:r>
            <a:r>
              <a:rPr kumimoji="1"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Risks</a:t>
            </a:r>
            <a:endParaRPr kumimoji="1"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 rot="16200000">
            <a:off x="4349002" y="2988183"/>
            <a:ext cx="42755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Ratio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Exposure-confounder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Relationship(RR</a:t>
            </a:r>
            <a:r>
              <a:rPr kumimoji="1" lang="en-US" altLang="zh-CN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1"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547527" y="1022593"/>
            <a:ext cx="364202" cy="41162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54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54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54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54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54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5400"/>
              </a:lnSpc>
            </a:pP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kumimoji="1"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6751662" y="4974374"/>
            <a:ext cx="43204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kumimoji="1"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Ratio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Exposure-confounder</a:t>
            </a:r>
            <a:r>
              <a:rPr kumimoji="1"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Relationship(RR</a:t>
            </a:r>
            <a:r>
              <a:rPr kumimoji="1" lang="en-US" altLang="zh-CN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kumimoji="1"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1"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7427286" y="861435"/>
            <a:ext cx="32496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Bias</a:t>
            </a:r>
            <a:r>
              <a:rPr kumimoji="1"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Plot</a:t>
            </a:r>
            <a:r>
              <a:rPr kumimoji="1"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kumimoji="1"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Confounding</a:t>
            </a:r>
            <a:r>
              <a:rPr kumimoji="1"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Relative</a:t>
            </a:r>
            <a:r>
              <a:rPr kumimoji="1" lang="zh-C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Risks</a:t>
            </a:r>
            <a:endParaRPr kumimoji="1"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1951</Words>
  <Application>WPS 演示</Application>
  <PresentationFormat>宽屏</PresentationFormat>
  <Paragraphs>72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宋体</vt:lpstr>
      <vt:lpstr>Wingdings</vt:lpstr>
      <vt:lpstr>Times New Roman</vt:lpstr>
      <vt:lpstr>等线</vt:lpstr>
      <vt:lpstr>微软雅黑</vt:lpstr>
      <vt:lpstr>Arial Unicode MS</vt:lpstr>
      <vt:lpstr>等线 Light</vt:lpstr>
      <vt:lpstr>Calibri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qipen xie</dc:creator>
  <cp:lastModifiedBy>歆</cp:lastModifiedBy>
  <cp:revision>16</cp:revision>
  <dcterms:created xsi:type="dcterms:W3CDTF">2025-06-12T03:00:00Z</dcterms:created>
  <dcterms:modified xsi:type="dcterms:W3CDTF">2025-07-02T01:15:21Z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2E0BDDDC31E347E5934D84ADCC7BB6E9_13</vt:lpwstr>
  </property>
  <property fmtid="{D5CDD505-2E9C-101B-9397-08002B2CF9AE}" pid="3" name="KSOProductBuildVer">
    <vt:lpwstr>2052-12.1.0.21541</vt:lpwstr>
  </property>
</Properties>
</file>