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526" r:id="rId3"/>
    <p:sldId id="525" r:id="rId4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4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>
        <p:scale>
          <a:sx n="130" d="100"/>
          <a:sy n="130" d="100"/>
        </p:scale>
        <p:origin x="1902" y="-846"/>
      </p:cViewPr>
      <p:guideLst>
        <p:guide orient="horz" pos="384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8089389212241833"/>
          <c:y val="0.10051375064644856"/>
          <c:w val="0.79653972465760881"/>
          <c:h val="0.4799477210187288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ADDEAD"/>
            </a:solidFill>
          </c:spPr>
          <c:invertIfNegative val="0"/>
          <c:errBars>
            <c:errBarType val="both"/>
            <c:errValType val="cust"/>
            <c:noEndCap val="0"/>
            <c:plus>
              <c:numRef>
                <c:f>'0'!$P$24:$P$33</c:f>
                <c:numCache>
                  <c:formatCode>General</c:formatCode>
                  <c:ptCount val="10"/>
                  <c:pt idx="0">
                    <c:v>0.110140061615163</c:v>
                  </c:pt>
                  <c:pt idx="1">
                    <c:v>0.29223002702266998</c:v>
                  </c:pt>
                  <c:pt idx="2">
                    <c:v>0.20680137759587</c:v>
                  </c:pt>
                  <c:pt idx="3">
                    <c:v>0.117975777713586</c:v>
                  </c:pt>
                  <c:pt idx="4">
                    <c:v>0.28141330345912902</c:v>
                  </c:pt>
                  <c:pt idx="5">
                    <c:v>0.151633466049752</c:v>
                  </c:pt>
                  <c:pt idx="6">
                    <c:v>4.5139126471870301E-2</c:v>
                  </c:pt>
                  <c:pt idx="7">
                    <c:v>0.12098479013435801</c:v>
                  </c:pt>
                  <c:pt idx="8">
                    <c:v>0.123996298594561</c:v>
                  </c:pt>
                  <c:pt idx="9">
                    <c:v>0.186657170633972</c:v>
                  </c:pt>
                </c:numCache>
              </c:numRef>
            </c:plus>
            <c:minus>
              <c:numRef>
                <c:f>'0'!$P$24:$P$33</c:f>
                <c:numCache>
                  <c:formatCode>General</c:formatCode>
                  <c:ptCount val="10"/>
                  <c:pt idx="0">
                    <c:v>0.110140061615163</c:v>
                  </c:pt>
                  <c:pt idx="1">
                    <c:v>0.29223002702266998</c:v>
                  </c:pt>
                  <c:pt idx="2">
                    <c:v>0.20680137759587</c:v>
                  </c:pt>
                  <c:pt idx="3">
                    <c:v>0.117975777713586</c:v>
                  </c:pt>
                  <c:pt idx="4">
                    <c:v>0.28141330345912902</c:v>
                  </c:pt>
                  <c:pt idx="5">
                    <c:v>0.151633466049752</c:v>
                  </c:pt>
                  <c:pt idx="6">
                    <c:v>4.5139126471870301E-2</c:v>
                  </c:pt>
                  <c:pt idx="7">
                    <c:v>0.12098479013435801</c:v>
                  </c:pt>
                  <c:pt idx="8">
                    <c:v>0.123996298594561</c:v>
                  </c:pt>
                  <c:pt idx="9">
                    <c:v>0.186657170633972</c:v>
                  </c:pt>
                </c:numCache>
              </c:numRef>
            </c:minus>
            <c:spPr>
              <a:ln w="25400"/>
            </c:spPr>
          </c:errBars>
          <c:cat>
            <c:strRef>
              <c:f>'0'!$D$24:$D$33</c:f>
              <c:strCache>
                <c:ptCount val="10"/>
                <c:pt idx="0">
                  <c:v>Root</c:v>
                </c:pt>
                <c:pt idx="1">
                  <c:v>Shoot base-7d</c:v>
                </c:pt>
                <c:pt idx="2">
                  <c:v>Shoot-7d</c:v>
                </c:pt>
                <c:pt idx="3">
                  <c:v>Shoot base-30d</c:v>
                </c:pt>
                <c:pt idx="4">
                  <c:v>Leaf-30d</c:v>
                </c:pt>
                <c:pt idx="5">
                  <c:v>Sheath</c:v>
                </c:pt>
                <c:pt idx="6">
                  <c:v>Pulvinus</c:v>
                </c:pt>
                <c:pt idx="7">
                  <c:v>Tiller bud</c:v>
                </c:pt>
                <c:pt idx="8">
                  <c:v>Internode</c:v>
                </c:pt>
                <c:pt idx="9">
                  <c:v>Young panicle-1.0 cm</c:v>
                </c:pt>
              </c:strCache>
            </c:strRef>
          </c:cat>
          <c:val>
            <c:numRef>
              <c:f>'0'!$E$24:$E$33</c:f>
              <c:numCache>
                <c:formatCode>###0.00000;\-###0.00000</c:formatCode>
                <c:ptCount val="10"/>
                <c:pt idx="0" formatCode="@">
                  <c:v>1</c:v>
                </c:pt>
                <c:pt idx="1">
                  <c:v>2.2712887302206499</c:v>
                </c:pt>
                <c:pt idx="2">
                  <c:v>2.3526836448790398</c:v>
                </c:pt>
                <c:pt idx="3">
                  <c:v>0.73360345267844895</c:v>
                </c:pt>
                <c:pt idx="4">
                  <c:v>1.99711960594085</c:v>
                </c:pt>
                <c:pt idx="5">
                  <c:v>1.7679884522470399</c:v>
                </c:pt>
                <c:pt idx="6">
                  <c:v>0.62621464632027002</c:v>
                </c:pt>
                <c:pt idx="7">
                  <c:v>0.887471380396752</c:v>
                </c:pt>
                <c:pt idx="8">
                  <c:v>1.5931916854400601</c:v>
                </c:pt>
                <c:pt idx="9">
                  <c:v>2.0512303035711099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EF1-4DE3-BD95-0B8B93CEC4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axId val="170596224"/>
        <c:axId val="170597760"/>
      </c:barChart>
      <c:catAx>
        <c:axId val="1705962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19050">
            <a:solidFill>
              <a:schemeClr val="tx1"/>
            </a:solidFill>
          </a:ln>
        </c:spPr>
        <c:crossAx val="170597760"/>
        <c:crossesAt val="0"/>
        <c:auto val="1"/>
        <c:lblAlgn val="ctr"/>
        <c:lblOffset val="100"/>
        <c:noMultiLvlLbl val="0"/>
      </c:catAx>
      <c:valAx>
        <c:axId val="170597760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Relative expression level </a:t>
                </a:r>
                <a:endParaRPr lang="zh-CN"/>
              </a:p>
            </c:rich>
          </c:tx>
          <c:layout>
            <c:manualLayout>
              <c:xMode val="edge"/>
              <c:yMode val="edge"/>
              <c:x val="9.512169096805663E-2"/>
              <c:y val="0.10032791138771631"/>
            </c:manualLayout>
          </c:layout>
          <c:overlay val="0"/>
          <c:spPr>
            <a:noFill/>
          </c:spPr>
        </c:title>
        <c:numFmt formatCode="#,##0_);[Red]\(#,##0\)" sourceLinked="0"/>
        <c:majorTickMark val="out"/>
        <c:minorTickMark val="none"/>
        <c:tickLblPos val="nextTo"/>
        <c:spPr>
          <a:ln w="19050">
            <a:solidFill>
              <a:schemeClr val="tx1"/>
            </a:solidFill>
          </a:ln>
        </c:spPr>
        <c:crossAx val="170596224"/>
        <c:crosses val="autoZero"/>
        <c:crossBetween val="between"/>
        <c:majorUnit val="1"/>
      </c:valAx>
    </c:plotArea>
    <c:plotVisOnly val="1"/>
    <c:dispBlanksAs val="gap"/>
    <c:showDLblsOverMax val="0"/>
  </c:chart>
  <c:txPr>
    <a:bodyPr/>
    <a:lstStyle/>
    <a:p>
      <a:pPr>
        <a:defRPr sz="800" b="0">
          <a:latin typeface="Arial" panose="020B0604020202020204" pitchFamily="34" charset="0"/>
          <a:cs typeface="Arial" panose="020B0604020202020204" pitchFamily="34" charset="0"/>
        </a:defRPr>
      </a:pPr>
      <a:endParaRPr lang="zh-CN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E0334-046C-446C-BD32-2DDFF40DFAE0}" type="datetimeFigureOut">
              <a:rPr lang="zh-CN" altLang="en-US" smtClean="0"/>
              <a:t>2025/8/21 Thursday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7831D-E4F9-418F-9814-F80D6DDF2D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5013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E0334-046C-446C-BD32-2DDFF40DFAE0}" type="datetimeFigureOut">
              <a:rPr lang="zh-CN" altLang="en-US" smtClean="0"/>
              <a:t>2025/8/21 Thursday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7831D-E4F9-418F-9814-F80D6DDF2D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4762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E0334-046C-446C-BD32-2DDFF40DFAE0}" type="datetimeFigureOut">
              <a:rPr lang="zh-CN" altLang="en-US" smtClean="0"/>
              <a:t>2025/8/21 Thursday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7831D-E4F9-418F-9814-F80D6DDF2D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75569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E0334-046C-446C-BD32-2DDFF40DFAE0}" type="datetimeFigureOut">
              <a:rPr lang="zh-CN" altLang="en-US" smtClean="0"/>
              <a:t>2025/8/21 Thursday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7831D-E4F9-418F-9814-F80D6DDF2D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6456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E0334-046C-446C-BD32-2DDFF40DFAE0}" type="datetimeFigureOut">
              <a:rPr lang="zh-CN" altLang="en-US" smtClean="0"/>
              <a:t>2025/8/21 Thursday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7831D-E4F9-418F-9814-F80D6DDF2D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1356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E0334-046C-446C-BD32-2DDFF40DFAE0}" type="datetimeFigureOut">
              <a:rPr lang="zh-CN" altLang="en-US" smtClean="0"/>
              <a:t>2025/8/21 Thursday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7831D-E4F9-418F-9814-F80D6DDF2D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95301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E0334-046C-446C-BD32-2DDFF40DFAE0}" type="datetimeFigureOut">
              <a:rPr lang="zh-CN" altLang="en-US" smtClean="0"/>
              <a:t>2025/8/21 Thursday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7831D-E4F9-418F-9814-F80D6DDF2D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2222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E0334-046C-446C-BD32-2DDFF40DFAE0}" type="datetimeFigureOut">
              <a:rPr lang="zh-CN" altLang="en-US" smtClean="0"/>
              <a:t>2025/8/21 Thursday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7831D-E4F9-418F-9814-F80D6DDF2D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28081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E0334-046C-446C-BD32-2DDFF40DFAE0}" type="datetimeFigureOut">
              <a:rPr lang="zh-CN" altLang="en-US" smtClean="0"/>
              <a:t>2025/8/21 Thursday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7831D-E4F9-418F-9814-F80D6DDF2D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489725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E0334-046C-446C-BD32-2DDFF40DFAE0}" type="datetimeFigureOut">
              <a:rPr lang="zh-CN" altLang="en-US" smtClean="0"/>
              <a:t>2025/8/21 Thursday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7831D-E4F9-418F-9814-F80D6DDF2D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07219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E0334-046C-446C-BD32-2DDFF40DFAE0}" type="datetimeFigureOut">
              <a:rPr lang="zh-CN" altLang="en-US" smtClean="0"/>
              <a:t>2025/8/21 Thursday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7831D-E4F9-418F-9814-F80D6DDF2D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7074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6E0334-046C-446C-BD32-2DDFF40DFAE0}" type="datetimeFigureOut">
              <a:rPr lang="zh-CN" altLang="en-US" smtClean="0"/>
              <a:t>2025/8/21 Thursday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87831D-E4F9-418F-9814-F80D6DDF2D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3746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图表 3">
            <a:extLst>
              <a:ext uri="{FF2B5EF4-FFF2-40B4-BE49-F238E27FC236}">
                <a16:creationId xmlns:a16="http://schemas.microsoft.com/office/drawing/2014/main" id="{D09E355D-4001-4BA6-9CF2-AE6C15C1A8E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66082861"/>
              </p:ext>
            </p:extLst>
          </p:nvPr>
        </p:nvGraphicFramePr>
        <p:xfrm>
          <a:off x="839914" y="2422138"/>
          <a:ext cx="4854592" cy="28211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矩形 4">
            <a:extLst>
              <a:ext uri="{FF2B5EF4-FFF2-40B4-BE49-F238E27FC236}">
                <a16:creationId xmlns:a16="http://schemas.microsoft.com/office/drawing/2014/main" id="{5FBAA707-D0F5-4339-BF27-0409A50F5DCA}"/>
              </a:ext>
            </a:extLst>
          </p:cNvPr>
          <p:cNvSpPr/>
          <p:nvPr/>
        </p:nvSpPr>
        <p:spPr>
          <a:xfrm>
            <a:off x="1259359" y="5058660"/>
            <a:ext cx="527915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r>
              <a:rPr lang="en-US" altLang="zh-CN" sz="1200" b="1" dirty="0">
                <a:latin typeface="Times New Roman" panose="02020603050405020304" pitchFamily="18" charset="0"/>
                <a:ea typeface="宋体" panose="02010600030101010101" pitchFamily="2" charset="-122"/>
              </a:rPr>
              <a:t>Fig. S1 Expression pattern of </a:t>
            </a:r>
            <a:r>
              <a:rPr lang="en-US" altLang="zh-CN" sz="1200" b="1" i="1" dirty="0">
                <a:latin typeface="Times New Roman" panose="02020603050405020304" pitchFamily="18" charset="0"/>
                <a:ea typeface="宋体" panose="02010600030101010101" pitchFamily="2" charset="-122"/>
              </a:rPr>
              <a:t>LA2</a:t>
            </a:r>
            <a:r>
              <a:rPr lang="en-US" altLang="zh-CN" sz="1200" b="1" dirty="0">
                <a:latin typeface="Times New Roman" panose="02020603050405020304" pitchFamily="18" charset="0"/>
                <a:ea typeface="宋体" panose="02010600030101010101" pitchFamily="2" charset="-122"/>
              </a:rPr>
              <a:t> in different rice  tissues.</a:t>
            </a:r>
          </a:p>
          <a:p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RT-qPCR analysis of transcription level of </a:t>
            </a:r>
            <a:r>
              <a:rPr lang="en-US" altLang="zh-CN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LA2</a:t>
            </a: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various rice tissue samples. Values are given as means ± SEM (</a:t>
            </a:r>
            <a:r>
              <a:rPr lang="en-US" altLang="zh-CN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3). The rice </a:t>
            </a:r>
            <a:r>
              <a:rPr lang="en-US" altLang="zh-CN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Ubiquitin</a:t>
            </a: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was used as endogenous control</a:t>
            </a:r>
            <a:r>
              <a:rPr lang="en-US" altLang="zh-CN" sz="1200" b="1" dirty="0">
                <a:latin typeface="Times New Roman" panose="02020603050405020304" pitchFamily="18" charset="0"/>
                <a:ea typeface="宋体" panose="02010600030101010101" pitchFamily="2" charset="-122"/>
              </a:rPr>
              <a:t>.</a:t>
            </a:r>
            <a:endParaRPr lang="zh-CN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3304641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对象 2">
            <a:extLst>
              <a:ext uri="{FF2B5EF4-FFF2-40B4-BE49-F238E27FC236}">
                <a16:creationId xmlns:a16="http://schemas.microsoft.com/office/drawing/2014/main" id="{E1E6614A-CD18-4687-B304-8DE16A55787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54404723"/>
              </p:ext>
            </p:extLst>
          </p:nvPr>
        </p:nvGraphicFramePr>
        <p:xfrm>
          <a:off x="1173162" y="3641008"/>
          <a:ext cx="4511675" cy="2603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Prism 8" r:id="rId3" imgW="4928817" imgH="2843416" progId="Prism8.Document">
                  <p:embed/>
                </p:oleObj>
              </mc:Choice>
              <mc:Fallback>
                <p:oleObj name="Prism 8" r:id="rId3" imgW="4928817" imgH="2843416" progId="Prism8.Document">
                  <p:embed/>
                  <p:pic>
                    <p:nvPicPr>
                      <p:cNvPr id="3" name="对象 2">
                        <a:extLst>
                          <a:ext uri="{FF2B5EF4-FFF2-40B4-BE49-F238E27FC236}">
                            <a16:creationId xmlns:a16="http://schemas.microsoft.com/office/drawing/2014/main" id="{E1E6614A-CD18-4687-B304-8DE16A55787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73162" y="3641008"/>
                        <a:ext cx="4511675" cy="2603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矩形 3">
            <a:extLst>
              <a:ext uri="{FF2B5EF4-FFF2-40B4-BE49-F238E27FC236}">
                <a16:creationId xmlns:a16="http://schemas.microsoft.com/office/drawing/2014/main" id="{A55A9814-38BC-4738-99B5-D5231CB5724E}"/>
              </a:ext>
            </a:extLst>
          </p:cNvPr>
          <p:cNvSpPr/>
          <p:nvPr/>
        </p:nvSpPr>
        <p:spPr>
          <a:xfrm>
            <a:off x="1380544" y="6132513"/>
            <a:ext cx="5279153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r>
              <a:rPr lang="en-US" altLang="zh-CN" sz="1200" b="1" dirty="0">
                <a:latin typeface="Times New Roman" panose="02020603050405020304" pitchFamily="18" charset="0"/>
                <a:ea typeface="宋体" panose="02010600030101010101" pitchFamily="2" charset="-122"/>
              </a:rPr>
              <a:t>Fig. S2 Expression pattern of </a:t>
            </a:r>
            <a:r>
              <a:rPr lang="en-US" altLang="zh-CN" sz="1200" b="1" i="1" dirty="0">
                <a:latin typeface="Times New Roman" panose="02020603050405020304" pitchFamily="18" charset="0"/>
                <a:ea typeface="宋体" panose="02010600030101010101" pitchFamily="2" charset="-122"/>
              </a:rPr>
              <a:t>LA3</a:t>
            </a:r>
            <a:r>
              <a:rPr lang="en-US" altLang="zh-CN" sz="1200" b="1" dirty="0">
                <a:latin typeface="Times New Roman" panose="02020603050405020304" pitchFamily="18" charset="0"/>
                <a:ea typeface="宋体" panose="02010600030101010101" pitchFamily="2" charset="-122"/>
              </a:rPr>
              <a:t> in different rice  tissues.</a:t>
            </a: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RT-qPCR analysis of transcription level of </a:t>
            </a:r>
            <a:r>
              <a:rPr lang="en-US" altLang="zh-CN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LA3</a:t>
            </a: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various rice tissue samples. Values are given as means ± SEM (</a:t>
            </a:r>
            <a:r>
              <a:rPr lang="en-US" altLang="zh-CN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3). The rice </a:t>
            </a:r>
            <a:r>
              <a:rPr lang="en-US" altLang="zh-CN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Ubiquitin</a:t>
            </a: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was used as endogenous control</a:t>
            </a:r>
          </a:p>
          <a:p>
            <a:endParaRPr lang="zh-CN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2275140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>
            <a:extLst>
              <a:ext uri="{FF2B5EF4-FFF2-40B4-BE49-F238E27FC236}">
                <a16:creationId xmlns:a16="http://schemas.microsoft.com/office/drawing/2014/main" id="{4A2E2F21-1540-4373-9E53-46E062C2C9DB}"/>
              </a:ext>
            </a:extLst>
          </p:cNvPr>
          <p:cNvSpPr/>
          <p:nvPr/>
        </p:nvSpPr>
        <p:spPr>
          <a:xfrm>
            <a:off x="445950" y="5556843"/>
            <a:ext cx="6058411" cy="1395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240"/>
              </a:spcAft>
            </a:pPr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r>
              <a:rPr lang="en-US" altLang="zh-CN" sz="12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Fig. S3 </a:t>
            </a:r>
            <a:r>
              <a:rPr lang="en-US" altLang="zh-CN" sz="1200" kern="100" dirty="0">
                <a:latin typeface="Times New Roman" panose="02020603050405020304" pitchFamily="18" charset="0"/>
                <a:ea typeface="宋体" panose="02010600030101010101" pitchFamily="2" charset="-122"/>
              </a:rPr>
              <a:t>Haplotype  analysis of </a:t>
            </a:r>
            <a:r>
              <a:rPr lang="en-US" altLang="zh-CN" sz="1200" i="1" kern="100" dirty="0">
                <a:latin typeface="Times New Roman" panose="02020603050405020304" pitchFamily="18" charset="0"/>
                <a:ea typeface="宋体" panose="02010600030101010101" pitchFamily="2" charset="-122"/>
              </a:rPr>
              <a:t>LA3</a:t>
            </a:r>
            <a:r>
              <a:rPr lang="en-US" altLang="zh-CN" sz="1200" kern="100" dirty="0">
                <a:latin typeface="Times New Roman" panose="02020603050405020304" pitchFamily="18" charset="0"/>
                <a:ea typeface="宋体" panose="02010600030101010101" pitchFamily="2" charset="-122"/>
              </a:rPr>
              <a:t> and their contributions to root angle. </a:t>
            </a:r>
          </a:p>
          <a:p>
            <a:pPr>
              <a:spcAft>
                <a:spcPts val="240"/>
              </a:spcAft>
            </a:pPr>
            <a:r>
              <a:rPr lang="en-US" altLang="zh-CN" sz="1200" kern="100" dirty="0">
                <a:latin typeface="Times New Roman" panose="02020603050405020304" pitchFamily="18" charset="0"/>
                <a:ea typeface="宋体" panose="02010600030101010101" pitchFamily="2" charset="-122"/>
              </a:rPr>
              <a:t>(A) Haplotype clusters of </a:t>
            </a:r>
            <a:r>
              <a:rPr lang="en-US" altLang="zh-CN" sz="1200" i="1" kern="100" dirty="0">
                <a:latin typeface="Times New Roman" panose="02020603050405020304" pitchFamily="18" charset="0"/>
                <a:ea typeface="宋体" panose="02010600030101010101" pitchFamily="2" charset="-122"/>
              </a:rPr>
              <a:t>LA3</a:t>
            </a:r>
            <a:r>
              <a:rPr lang="en-US" altLang="zh-CN" sz="1200" kern="100" dirty="0">
                <a:latin typeface="Times New Roman" panose="02020603050405020304" pitchFamily="18" charset="0"/>
                <a:ea typeface="宋体" panose="02010600030101010101" pitchFamily="2" charset="-122"/>
              </a:rPr>
              <a:t>. The different colors on the top of the heat map indicated</a:t>
            </a:r>
          </a:p>
          <a:p>
            <a:pPr>
              <a:spcAft>
                <a:spcPts val="240"/>
              </a:spcAft>
            </a:pPr>
            <a:r>
              <a:rPr lang="en-US" altLang="zh-CN" sz="1200" kern="100" dirty="0">
                <a:latin typeface="Times New Roman" panose="02020603050405020304" pitchFamily="18" charset="0"/>
                <a:ea typeface="宋体" panose="02010600030101010101" pitchFamily="2" charset="-122"/>
              </a:rPr>
              <a:t> variant type. HC1~HC2 indicated different haplotype clusters of </a:t>
            </a:r>
            <a:r>
              <a:rPr lang="en-US" altLang="zh-CN" sz="1200" i="1" kern="100" dirty="0">
                <a:latin typeface="Times New Roman" panose="02020603050405020304" pitchFamily="18" charset="0"/>
                <a:ea typeface="宋体" panose="02010600030101010101" pitchFamily="2" charset="-122"/>
              </a:rPr>
              <a:t>LA3</a:t>
            </a:r>
            <a:r>
              <a:rPr lang="en-US" altLang="zh-CN" sz="1200" kern="100" dirty="0">
                <a:latin typeface="Times New Roman" panose="02020603050405020304" pitchFamily="18" charset="0"/>
                <a:ea typeface="宋体" panose="02010600030101010101" pitchFamily="2" charset="-122"/>
              </a:rPr>
              <a:t>.</a:t>
            </a:r>
            <a:endParaRPr lang="zh-CN" altLang="zh-CN" sz="1200" kern="1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algn="just">
              <a:spcAft>
                <a:spcPts val="240"/>
              </a:spcAft>
            </a:pPr>
            <a:r>
              <a:rPr lang="en-US" altLang="zh-CN" sz="1200" kern="100" dirty="0">
                <a:latin typeface="Times New Roman" panose="02020603050405020304" pitchFamily="18" charset="0"/>
                <a:ea typeface="宋体" panose="02010600030101010101" pitchFamily="2" charset="-122"/>
              </a:rPr>
              <a:t>(B) The representative root architecture of HC1 and HC2 of </a:t>
            </a:r>
            <a:r>
              <a:rPr lang="en-US" altLang="zh-CN" sz="1200" i="1" kern="100" dirty="0">
                <a:latin typeface="Times New Roman" panose="02020603050405020304" pitchFamily="18" charset="0"/>
                <a:ea typeface="宋体" panose="02010600030101010101" pitchFamily="2" charset="-122"/>
              </a:rPr>
              <a:t>LA3</a:t>
            </a:r>
            <a:r>
              <a:rPr lang="en-US" altLang="zh-CN" sz="1200" kern="100" dirty="0">
                <a:latin typeface="Times New Roman" panose="02020603050405020304" pitchFamily="18" charset="0"/>
                <a:ea typeface="宋体" panose="02010600030101010101" pitchFamily="2" charset="-122"/>
              </a:rPr>
              <a:t>. Scale bars, 5cm. </a:t>
            </a:r>
          </a:p>
          <a:p>
            <a:r>
              <a:rPr lang="en-US" altLang="zh-CN" sz="1200" kern="100" dirty="0">
                <a:latin typeface="Times New Roman" panose="02020603050405020304" pitchFamily="18" charset="0"/>
                <a:ea typeface="宋体" panose="02010600030101010101" pitchFamily="2" charset="-122"/>
              </a:rPr>
              <a:t>(C) </a:t>
            </a: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Statistical analysis of root angle of </a:t>
            </a:r>
            <a:r>
              <a:rPr lang="en-US" altLang="zh-CN" sz="1200" kern="100" dirty="0">
                <a:latin typeface="Times New Roman" panose="02020603050405020304" pitchFamily="18" charset="0"/>
                <a:ea typeface="宋体" panose="02010600030101010101" pitchFamily="2" charset="-122"/>
              </a:rPr>
              <a:t>HC1 and HC2 of </a:t>
            </a:r>
            <a:r>
              <a:rPr lang="en-US" altLang="zh-CN" sz="1200" i="1" kern="100" dirty="0">
                <a:latin typeface="Times New Roman" panose="02020603050405020304" pitchFamily="18" charset="0"/>
                <a:ea typeface="宋体" panose="02010600030101010101" pitchFamily="2" charset="-122"/>
              </a:rPr>
              <a:t>LA3</a:t>
            </a: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zh-CN" sz="1200" i="1" kern="100" dirty="0">
                <a:latin typeface="Times New Roman" panose="02020603050405020304" pitchFamily="18" charset="0"/>
                <a:ea typeface="宋体" panose="02010600030101010101" pitchFamily="2" charset="-122"/>
              </a:rPr>
              <a:t>n</a:t>
            </a:r>
            <a:r>
              <a:rPr lang="en-US" altLang="zh-CN" sz="1200" kern="100" dirty="0">
                <a:latin typeface="Times New Roman" panose="02020603050405020304" pitchFamily="18" charset="0"/>
                <a:ea typeface="宋体" panose="02010600030101010101" pitchFamily="2" charset="-122"/>
              </a:rPr>
              <a:t>=129~147. **</a:t>
            </a:r>
            <a:r>
              <a:rPr lang="en-US" altLang="zh-CN" sz="1200" i="1" kern="100" dirty="0">
                <a:latin typeface="Times New Roman" panose="02020603050405020304" pitchFamily="18" charset="0"/>
                <a:ea typeface="宋体" panose="02010600030101010101" pitchFamily="2" charset="-122"/>
              </a:rPr>
              <a:t>P</a:t>
            </a:r>
            <a:r>
              <a:rPr lang="en-US" altLang="zh-CN" sz="1200" kern="100" dirty="0">
                <a:latin typeface="Times New Roman" panose="02020603050405020304" pitchFamily="18" charset="0"/>
                <a:ea typeface="宋体" panose="02010600030101010101" pitchFamily="2" charset="-122"/>
              </a:rPr>
              <a:t>&lt;0.01, Student’s </a:t>
            </a:r>
            <a:r>
              <a:rPr lang="en-US" altLang="zh-CN" sz="1200" i="1" kern="100" dirty="0">
                <a:latin typeface="Times New Roman" panose="02020603050405020304" pitchFamily="18" charset="0"/>
                <a:ea typeface="宋体" panose="02010600030101010101" pitchFamily="2" charset="-122"/>
              </a:rPr>
              <a:t>t</a:t>
            </a:r>
            <a:r>
              <a:rPr lang="en-US" altLang="zh-CN" sz="1200" kern="100" dirty="0">
                <a:latin typeface="Times New Roman" panose="02020603050405020304" pitchFamily="18" charset="0"/>
                <a:ea typeface="宋体" panose="02010600030101010101" pitchFamily="2" charset="-122"/>
              </a:rPr>
              <a:t>-test.</a:t>
            </a:r>
            <a:endParaRPr lang="zh-CN" altLang="en-US" sz="1200" kern="1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DA05CC9F-92CA-4F5B-A122-2AC0E8D934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950" y="2706725"/>
            <a:ext cx="5663675" cy="2743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7963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</TotalTime>
  <Words>190</Words>
  <Application>Microsoft Office PowerPoint</Application>
  <PresentationFormat>宽屏</PresentationFormat>
  <Paragraphs>10</Paragraphs>
  <Slides>3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12" baseType="lpstr">
      <vt:lpstr>等线</vt:lpstr>
      <vt:lpstr>等线 Light</vt:lpstr>
      <vt:lpstr>宋体</vt:lpstr>
      <vt:lpstr>Arial</vt:lpstr>
      <vt:lpstr>Calibri</vt:lpstr>
      <vt:lpstr>Calibri Light</vt:lpstr>
      <vt:lpstr>Times New Roman</vt:lpstr>
      <vt:lpstr>Office 主题​​</vt:lpstr>
      <vt:lpstr>GraphPad Prism 8 项目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WWG</dc:creator>
  <cp:lastModifiedBy>WWG</cp:lastModifiedBy>
  <cp:revision>2</cp:revision>
  <dcterms:created xsi:type="dcterms:W3CDTF">2025-08-21T05:45:09Z</dcterms:created>
  <dcterms:modified xsi:type="dcterms:W3CDTF">2025-08-21T05:49:40Z</dcterms:modified>
</cp:coreProperties>
</file>