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84" r:id="rId3"/>
    <p:sldId id="685" r:id="rId4"/>
    <p:sldId id="682" r:id="rId5"/>
    <p:sldId id="683" r:id="rId6"/>
    <p:sldId id="686" r:id="rId7"/>
    <p:sldId id="687" r:id="rId8"/>
    <p:sldId id="688" r:id="rId9"/>
    <p:sldId id="689" r:id="rId10"/>
    <p:sldId id="690" r:id="rId11"/>
    <p:sldId id="6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55A1-1D08-E59D-B790-E8180D1CC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28469-A6B5-E56F-3F4D-82C971BDA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1BA8-548B-DEC6-2261-83E67C93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05D-AB10-4137-9C4C-A2F4D4A34F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FF3F6-5FFB-EA9C-FDA9-65E55B4C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0E997-59C2-800F-1728-F7C478AC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CF9-C363-4595-98B5-8438BEF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3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FB1B-3076-272A-0BBC-079276AC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E65AD-A700-E89F-DBAE-3DB17A924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7DAB-033E-241C-C10D-068D1436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05D-AB10-4137-9C4C-A2F4D4A34F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91443-D0BA-55D7-919C-936658B6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9D436-E927-8697-617F-0CC4F13C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CF9-C363-4595-98B5-8438BEF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E561B-ADD0-97CB-88D5-A0A21E152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EEE5A-37A8-B247-07A7-241C4D7AC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10DAE-B24D-8679-7547-2E0C62A1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05D-AB10-4137-9C4C-A2F4D4A34F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32A33-4CD0-6B44-FE86-6EDA140B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F9690-ED17-0CD3-F629-A8135576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CF9-C363-4595-98B5-8438BEF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3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DBCB-3C9E-A791-0684-D201863A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08778-D106-F70A-A3B5-0533DEE72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ADDFC-138D-BA9B-8E5B-1F09AA21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05D-AB10-4137-9C4C-A2F4D4A34F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71BAE-C618-797C-5360-49A9B542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F0CE1-5EE5-3642-E455-7AC85D42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CF9-C363-4595-98B5-8438BEF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9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F6E6-D7F7-744B-C836-C843F40C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2F354-FF27-0F05-95DD-62C4F8E61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3F1EE-5259-1568-6DCB-10226F21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05D-AB10-4137-9C4C-A2F4D4A34F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F3485-C411-179B-812B-F3CE3E6D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9373-389F-6990-63F5-B5C3AD66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CF9-C363-4595-98B5-8438BEF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9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7FC1-4B21-C357-1C3F-8FB3A396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6B58C-1276-C925-6C71-24EF7476F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DBB45-6DA6-DB77-0CBE-DD11FF94D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D89EF-21D7-6A07-3D47-553A31CD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05D-AB10-4137-9C4C-A2F4D4A34F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D1A47-D253-BD80-E257-FA547449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41ECF-D525-4616-B8A6-76D70E87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CF9-C363-4595-98B5-8438BEF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E108-3C29-A0B2-E453-D8876C0D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8CE47-01E2-27C1-1153-80ABC65AB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CCDD4-0005-D720-4E47-B47B569A8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E5702-7DE3-0F3E-7D82-67C8379C1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88F47-1BFA-FE9E-7DC3-D00257D8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6AFFB3-A824-FEB4-597C-743469DB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05D-AB10-4137-9C4C-A2F4D4A34F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9F1C9-51D4-9272-F6D9-F29E093D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60D6F-D1E3-6CA6-72F0-F540C7D5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CF9-C363-4595-98B5-8438BEF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0117-787F-66F7-5D41-1E25EDC0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BC889-AD78-EDEC-A110-37C86559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05D-AB10-4137-9C4C-A2F4D4A34F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0A1FD-ECD2-909E-3D92-1D2E3FC3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E266A-2E1C-830A-52F5-5A25E010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CF9-C363-4595-98B5-8438BEF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FC7DD-7B09-CA20-A9A0-05D5C686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05D-AB10-4137-9C4C-A2F4D4A34F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CB8A6-4824-949A-595B-840654A0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DEED4-0D2C-8EB0-88A9-A790C0D4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CF9-C363-4595-98B5-8438BEF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8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5FBF-902B-980A-80E9-CEA41DE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56B0-D228-2C28-2EBD-1520934F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AD674-4BF7-64C4-0F8C-4BF134396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0512A-4BF2-BAB0-6EE1-3E49FB73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05D-AB10-4137-9C4C-A2F4D4A34F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71DC9-2F9A-A3FE-11B7-A4C11B18F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DA1FF-1B83-D8B8-2908-6833FF47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CF9-C363-4595-98B5-8438BEF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A5BC-416B-1B3B-7D35-08535490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C07CC-0D98-5D7B-65EA-F69CC56A7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00F6B-2855-F407-CAFE-BFADB7698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C6A5B-70B5-0120-689F-EA58CD39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05D-AB10-4137-9C4C-A2F4D4A34F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E730B-34BA-745C-8354-A489F689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AD31F-763F-F7E5-4642-73E1D48A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CF9-C363-4595-98B5-8438BEF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1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954EA4-85FC-2CF3-A50A-6C66C643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A88B4-E00B-A056-F704-A43EEC9A6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49FC7-FD91-670E-D394-A2D02AA4B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C6405D-AB10-4137-9C4C-A2F4D4A34F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1497A-BF4E-8625-4390-818D4264E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64204-6D61-7B7F-D856-E765E307C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21CF9-C363-4595-98B5-8438BEF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1B1F-F3BF-1743-FECD-862ACCCD0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3508"/>
            <a:ext cx="9144000" cy="1355661"/>
          </a:xfrm>
        </p:spPr>
        <p:txBody>
          <a:bodyPr/>
          <a:lstStyle/>
          <a:p>
            <a:r>
              <a:rPr lang="en-US" dirty="0"/>
              <a:t>Supplementary Materials for: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877AD-4D79-2D10-4E10-BD4B3EC89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088" y="1870979"/>
            <a:ext cx="9144000" cy="1655762"/>
          </a:xfrm>
        </p:spPr>
        <p:txBody>
          <a:bodyPr/>
          <a:lstStyle/>
          <a:p>
            <a:pPr algn="l"/>
            <a:r>
              <a:rPr lang="en-CA" b="1" dirty="0"/>
              <a:t>Source-Level Resting-State EEG Connectivity Reveals Frequency-Specific Neural Reorganization and Predicts Motor Recovery in Individuals Post Stroke Following Gait Rehabilitation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4BF97-6557-1E11-7A37-FB37AD221ACA}"/>
              </a:ext>
            </a:extLst>
          </p:cNvPr>
          <p:cNvSpPr txBox="1"/>
          <p:nvPr/>
        </p:nvSpPr>
        <p:spPr>
          <a:xfrm>
            <a:off x="2434590" y="3211765"/>
            <a:ext cx="6094476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Fares Al-Shargie</a:t>
            </a:r>
            <a:r>
              <a:rPr lang="en-CA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Michael Glassen</a:t>
            </a:r>
            <a:r>
              <a:rPr lang="en-CA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Gregory R. Ames</a:t>
            </a:r>
            <a:r>
              <a:rPr lang="en-CA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Christina M. Dandola</a:t>
            </a:r>
            <a:r>
              <a:rPr lang="en-CA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Karen J. Nolan</a:t>
            </a:r>
            <a:r>
              <a:rPr lang="en-CA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2,5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Soha Saleh</a:t>
            </a:r>
            <a:r>
              <a:rPr lang="en-CA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1,3-5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31B68-49F2-0F87-538A-3111A7C7F7AB}"/>
              </a:ext>
            </a:extLst>
          </p:cNvPr>
          <p:cNvSpPr txBox="1"/>
          <p:nvPr/>
        </p:nvSpPr>
        <p:spPr>
          <a:xfrm>
            <a:off x="1444752" y="4512439"/>
            <a:ext cx="99212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rtl="0"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Rehabilitation and Movement Sciences, School of Health Professions, Rutgers University, Newark, NJ 07107 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Center for Mobility and Rehabilitation Engineering, Kessler Foundation, West Orange, NJ 07502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Brain Health Institute, New Brunswick, NJ 07107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Neurology, Rutgers Robert Wood Johnson Medical School, New Brunswick, NJ 07107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Physical Medicine, and Rehabilitation, Rutgers New Jersey Medical School, Newark, NJ, 07107</a:t>
            </a:r>
          </a:p>
        </p:txBody>
      </p:sp>
    </p:spTree>
    <p:extLst>
      <p:ext uri="{BB962C8B-B14F-4D97-AF65-F5344CB8AC3E}">
        <p14:creationId xmlns:p14="http://schemas.microsoft.com/office/powerpoint/2010/main" val="68205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24189F-31CC-5C3E-4788-636EB6C84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00" y="1820069"/>
            <a:ext cx="5865876" cy="4000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B5F0B2-B3B4-5EF2-5FFA-31FCB5078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936" y="1820069"/>
            <a:ext cx="6257544" cy="4000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B49A2F-892F-D7EB-8568-64772216F1CD}"/>
              </a:ext>
            </a:extLst>
          </p:cNvPr>
          <p:cNvSpPr txBox="1"/>
          <p:nvPr/>
        </p:nvSpPr>
        <p:spPr>
          <a:xfrm>
            <a:off x="644652" y="6031210"/>
            <a:ext cx="10190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Aft>
                <a:spcPts val="1000"/>
              </a:spcAft>
            </a:pPr>
            <a:r>
              <a:rPr lang="en-US" sz="18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9.</a:t>
            </a:r>
            <a:r>
              <a:rPr lang="en-US" sz="18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Laterality Index in different brain cortices in healthy control and stroke survivors pre and post intervention.</a:t>
            </a:r>
            <a:endParaRPr lang="en-US" sz="18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738801-8115-65CC-CB39-E0D7C256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648589"/>
            <a:ext cx="2078736" cy="1325563"/>
          </a:xfrm>
        </p:spPr>
        <p:txBody>
          <a:bodyPr/>
          <a:lstStyle/>
          <a:p>
            <a:r>
              <a:rPr lang="en-US" dirty="0"/>
              <a:t>Gamma 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09FC55-8BAC-8AB4-042E-DEAC2130A8E6}"/>
              </a:ext>
            </a:extLst>
          </p:cNvPr>
          <p:cNvSpPr txBox="1">
            <a:spLocks/>
          </p:cNvSpPr>
          <p:nvPr/>
        </p:nvSpPr>
        <p:spPr>
          <a:xfrm>
            <a:off x="6742176" y="648588"/>
            <a:ext cx="2078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Beta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81D7B-3754-31DD-BDD2-A4B79D73C0A0}"/>
              </a:ext>
            </a:extLst>
          </p:cNvPr>
          <p:cNvSpPr txBox="1"/>
          <p:nvPr/>
        </p:nvSpPr>
        <p:spPr>
          <a:xfrm>
            <a:off x="1139952" y="40662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Laterality Index: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3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B191F5-885A-0023-ABA6-579088BB1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9160" y="1681766"/>
            <a:ext cx="5996560" cy="4000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C46079-50B3-2086-3D3B-DFB68194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81766"/>
            <a:ext cx="6211824" cy="4000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DD7013-9C4E-26D8-745E-F5CEEFE0B379}"/>
              </a:ext>
            </a:extLst>
          </p:cNvPr>
          <p:cNvSpPr txBox="1"/>
          <p:nvPr/>
        </p:nvSpPr>
        <p:spPr>
          <a:xfrm>
            <a:off x="644652" y="6031210"/>
            <a:ext cx="10190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Aft>
                <a:spcPts val="1000"/>
              </a:spcAft>
            </a:pPr>
            <a:r>
              <a:rPr lang="en-US" sz="18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10.</a:t>
            </a:r>
            <a:r>
              <a:rPr lang="en-US" sz="18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Laterality Index in different brain cortices in healthy control and stroke survivors pre and post intervention.</a:t>
            </a:r>
            <a:endParaRPr lang="en-US" sz="18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665560-E247-4238-F899-BCF6DC9E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648589"/>
            <a:ext cx="2078736" cy="1325563"/>
          </a:xfrm>
        </p:spPr>
        <p:txBody>
          <a:bodyPr/>
          <a:lstStyle/>
          <a:p>
            <a:r>
              <a:rPr lang="en-US" dirty="0"/>
              <a:t>Theta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EBB10D-DF99-55A9-2843-A8FF35F902A4}"/>
              </a:ext>
            </a:extLst>
          </p:cNvPr>
          <p:cNvSpPr txBox="1">
            <a:spLocks/>
          </p:cNvSpPr>
          <p:nvPr/>
        </p:nvSpPr>
        <p:spPr>
          <a:xfrm>
            <a:off x="6742176" y="648588"/>
            <a:ext cx="2078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Delta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AD654-2EFA-5F13-E668-74F9BE6B1C5D}"/>
              </a:ext>
            </a:extLst>
          </p:cNvPr>
          <p:cNvSpPr txBox="1"/>
          <p:nvPr/>
        </p:nvSpPr>
        <p:spPr>
          <a:xfrm>
            <a:off x="1139952" y="40662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Laterality Index: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7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2C45C2-8504-87B8-F188-7039BFCAE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87" y="1862931"/>
            <a:ext cx="4257675" cy="408622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BF4A98-14C2-C92A-D6BB-6D481256E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37" y="1843881"/>
            <a:ext cx="4276725" cy="4105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9585CB-183C-4755-6EBF-65BCC118FD71}"/>
              </a:ext>
            </a:extLst>
          </p:cNvPr>
          <p:cNvSpPr txBox="1"/>
          <p:nvPr/>
        </p:nvSpPr>
        <p:spPr>
          <a:xfrm>
            <a:off x="657224" y="5976937"/>
            <a:ext cx="9968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000"/>
              </a:spcAft>
            </a:pPr>
            <a:r>
              <a:rPr lang="en-US" sz="18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1. </a:t>
            </a:r>
            <a:r>
              <a:rPr lang="en-US" sz="18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Directed connectivity network between healthy control (red lines) vs an individual post stroke pre intervention (blue lines).</a:t>
            </a:r>
            <a:endParaRPr lang="en-US" sz="18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1B4971-2C05-4886-2C01-239F0898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804037"/>
            <a:ext cx="2078736" cy="1325563"/>
          </a:xfrm>
        </p:spPr>
        <p:txBody>
          <a:bodyPr/>
          <a:lstStyle/>
          <a:p>
            <a:r>
              <a:rPr lang="en-US" dirty="0"/>
              <a:t>Gamma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532BC7-AABE-ED50-0534-D11C65417D16}"/>
              </a:ext>
            </a:extLst>
          </p:cNvPr>
          <p:cNvSpPr txBox="1">
            <a:spLocks/>
          </p:cNvSpPr>
          <p:nvPr/>
        </p:nvSpPr>
        <p:spPr>
          <a:xfrm>
            <a:off x="6742176" y="804036"/>
            <a:ext cx="2078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Beta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F3609-F41F-6256-4EEB-B67A5D941707}"/>
              </a:ext>
            </a:extLst>
          </p:cNvPr>
          <p:cNvSpPr txBox="1"/>
          <p:nvPr/>
        </p:nvSpPr>
        <p:spPr>
          <a:xfrm>
            <a:off x="587120" y="450770"/>
            <a:ext cx="609447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C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Between-Group Comparisons: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AC9BD3-3665-C9E7-135D-748EE44DB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5" y="1690688"/>
            <a:ext cx="4267200" cy="41338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649E6-9180-B2BC-028C-6A01E1781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0" y="1843087"/>
            <a:ext cx="4267200" cy="4124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859A38-CC03-BA09-DF35-9A9F5DC55D87}"/>
              </a:ext>
            </a:extLst>
          </p:cNvPr>
          <p:cNvSpPr txBox="1"/>
          <p:nvPr/>
        </p:nvSpPr>
        <p:spPr>
          <a:xfrm>
            <a:off x="657224" y="5976937"/>
            <a:ext cx="9968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000"/>
              </a:spcAft>
            </a:pPr>
            <a:r>
              <a:rPr lang="en-US" sz="18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2. </a:t>
            </a:r>
            <a:r>
              <a:rPr lang="en-US" sz="18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Directed connectivity network between healthy control (red lines) vs an individual post stroke pre intervention (blue lines).</a:t>
            </a:r>
            <a:endParaRPr lang="en-US" sz="18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51E43D4-7E98-9C90-6F6C-057DBB53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096" y="558309"/>
            <a:ext cx="2078736" cy="1325563"/>
          </a:xfrm>
        </p:spPr>
        <p:txBody>
          <a:bodyPr/>
          <a:lstStyle/>
          <a:p>
            <a:r>
              <a:rPr lang="en-US" dirty="0"/>
              <a:t>Theta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5DDE40-0DC6-3E68-9EA1-F71C51591265}"/>
              </a:ext>
            </a:extLst>
          </p:cNvPr>
          <p:cNvSpPr txBox="1">
            <a:spLocks/>
          </p:cNvSpPr>
          <p:nvPr/>
        </p:nvSpPr>
        <p:spPr>
          <a:xfrm>
            <a:off x="6742176" y="666876"/>
            <a:ext cx="2078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Delta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74A06-AD7B-95C2-192F-CC10AA06669B}"/>
              </a:ext>
            </a:extLst>
          </p:cNvPr>
          <p:cNvSpPr txBox="1"/>
          <p:nvPr/>
        </p:nvSpPr>
        <p:spPr>
          <a:xfrm>
            <a:off x="587120" y="313610"/>
            <a:ext cx="609447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C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Between-Group Comparisons: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6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F380C5-ACC1-475A-2DD8-683AEBED6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4320"/>
            <a:ext cx="4210050" cy="4029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C6CB4-C12E-23CA-D05C-DF3E0023E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56" y="1760032"/>
            <a:ext cx="4219575" cy="4057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1C6BD1-8F87-FF50-DBBA-656C0F2A73D1}"/>
              </a:ext>
            </a:extLst>
          </p:cNvPr>
          <p:cNvSpPr txBox="1"/>
          <p:nvPr/>
        </p:nvSpPr>
        <p:spPr>
          <a:xfrm>
            <a:off x="657224" y="5976937"/>
            <a:ext cx="9968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000"/>
              </a:spcAft>
            </a:pPr>
            <a:r>
              <a:rPr lang="en-US" sz="18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3. </a:t>
            </a:r>
            <a:r>
              <a:rPr lang="en-US" sz="18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Directed connectivity network between healthy control (red lines) vs an individual post stroke post intervention (blue lines).</a:t>
            </a:r>
            <a:endParaRPr lang="en-US" sz="18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8C65F5-15DE-2E11-EC5B-8E30DA38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685165"/>
            <a:ext cx="2078736" cy="1325563"/>
          </a:xfrm>
        </p:spPr>
        <p:txBody>
          <a:bodyPr/>
          <a:lstStyle/>
          <a:p>
            <a:r>
              <a:rPr lang="en-US" dirty="0"/>
              <a:t>Gamma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94C21C-1B89-F301-7D18-09742C1BABA8}"/>
              </a:ext>
            </a:extLst>
          </p:cNvPr>
          <p:cNvSpPr txBox="1">
            <a:spLocks/>
          </p:cNvSpPr>
          <p:nvPr/>
        </p:nvSpPr>
        <p:spPr>
          <a:xfrm>
            <a:off x="6742176" y="685164"/>
            <a:ext cx="2078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Beta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DF514D-6E96-C892-5857-2DA57BAC30A2}"/>
              </a:ext>
            </a:extLst>
          </p:cNvPr>
          <p:cNvSpPr txBox="1"/>
          <p:nvPr/>
        </p:nvSpPr>
        <p:spPr>
          <a:xfrm>
            <a:off x="587120" y="331898"/>
            <a:ext cx="609447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C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Between-Group Comparisons: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5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5D97F0-C51D-6BD7-8128-E8DD99B30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67681"/>
            <a:ext cx="4210050" cy="40481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78BC2-B881-23B8-4689-A57F012E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12" y="1690688"/>
            <a:ext cx="4219575" cy="4067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CE2E20-1EBB-934F-1DF3-9C603B52A3D7}"/>
              </a:ext>
            </a:extLst>
          </p:cNvPr>
          <p:cNvSpPr txBox="1"/>
          <p:nvPr/>
        </p:nvSpPr>
        <p:spPr>
          <a:xfrm>
            <a:off x="657224" y="5976937"/>
            <a:ext cx="9968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000"/>
              </a:spcAft>
            </a:pPr>
            <a:r>
              <a:rPr lang="en-US" sz="18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4. </a:t>
            </a:r>
            <a:r>
              <a:rPr lang="en-US" sz="18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Directed connectivity network between healthy control (red lines) vs an individual post stroke post intervention (blue lines).</a:t>
            </a:r>
            <a:endParaRPr lang="en-US" sz="18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66A042-D38A-89BF-2F32-897B7210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666877"/>
            <a:ext cx="2078736" cy="1325563"/>
          </a:xfrm>
        </p:spPr>
        <p:txBody>
          <a:bodyPr/>
          <a:lstStyle/>
          <a:p>
            <a:r>
              <a:rPr lang="en-US" dirty="0"/>
              <a:t>Theta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38475F-A55B-0AD2-2BE4-2DEFB1B66A8A}"/>
              </a:ext>
            </a:extLst>
          </p:cNvPr>
          <p:cNvSpPr txBox="1">
            <a:spLocks/>
          </p:cNvSpPr>
          <p:nvPr/>
        </p:nvSpPr>
        <p:spPr>
          <a:xfrm>
            <a:off x="6742176" y="666876"/>
            <a:ext cx="2078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Delta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8C5ED-B919-508B-9B38-62B15671FE5A}"/>
              </a:ext>
            </a:extLst>
          </p:cNvPr>
          <p:cNvSpPr txBox="1"/>
          <p:nvPr/>
        </p:nvSpPr>
        <p:spPr>
          <a:xfrm>
            <a:off x="587120" y="313610"/>
            <a:ext cx="609447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C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Between-Group Comparisons: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6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EA4C79-78DD-83A6-6625-89647E320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286250" cy="41338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99A6B-2B68-7931-D029-8099A3D8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1690688"/>
            <a:ext cx="4324350" cy="4133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63C9E7-4D59-1781-BA10-7AB519F75639}"/>
              </a:ext>
            </a:extLst>
          </p:cNvPr>
          <p:cNvSpPr txBox="1"/>
          <p:nvPr/>
        </p:nvSpPr>
        <p:spPr>
          <a:xfrm>
            <a:off x="651510" y="5993999"/>
            <a:ext cx="10290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000"/>
              </a:spcAft>
            </a:pPr>
            <a:r>
              <a:rPr lang="en-US" sz="18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5.</a:t>
            </a:r>
            <a:r>
              <a:rPr lang="en-US" sz="18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Directed connectivity network between an individual post stroke: post intervention vs baseline (pre intervention). </a:t>
            </a:r>
            <a:endParaRPr lang="en-US" sz="18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4EDC9A-DB6D-1714-E417-9285FF98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648589"/>
            <a:ext cx="2078736" cy="1325563"/>
          </a:xfrm>
        </p:spPr>
        <p:txBody>
          <a:bodyPr/>
          <a:lstStyle/>
          <a:p>
            <a:r>
              <a:rPr lang="en-US" dirty="0"/>
              <a:t>Gamma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852278-F61B-EB95-5D64-18D94B77A6CB}"/>
              </a:ext>
            </a:extLst>
          </p:cNvPr>
          <p:cNvSpPr txBox="1">
            <a:spLocks/>
          </p:cNvSpPr>
          <p:nvPr/>
        </p:nvSpPr>
        <p:spPr>
          <a:xfrm>
            <a:off x="6742176" y="648588"/>
            <a:ext cx="2078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Beta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46517-05D5-9DC3-80B0-E7749E86E2FD}"/>
              </a:ext>
            </a:extLst>
          </p:cNvPr>
          <p:cNvSpPr txBox="1"/>
          <p:nvPr/>
        </p:nvSpPr>
        <p:spPr>
          <a:xfrm>
            <a:off x="1071752" y="37919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Stroke Group: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9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2EC542-F6FD-DFC4-DA72-99A764F4F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" y="2001044"/>
            <a:ext cx="4314825" cy="41338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C7EC7-D3FC-8C8B-20AE-A8EF5CA78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10569"/>
            <a:ext cx="4324350" cy="4124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76FF83-3593-3E88-9D94-0A0EB30F3643}"/>
              </a:ext>
            </a:extLst>
          </p:cNvPr>
          <p:cNvSpPr txBox="1"/>
          <p:nvPr/>
        </p:nvSpPr>
        <p:spPr>
          <a:xfrm>
            <a:off x="651510" y="5993999"/>
            <a:ext cx="10290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000"/>
              </a:spcAft>
            </a:pPr>
            <a:r>
              <a:rPr lang="en-US" sz="18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6.</a:t>
            </a:r>
            <a:r>
              <a:rPr lang="en-US" sz="18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Directed connectivity network between an individual post stroke: post intervention vs baseline (pre intervention). </a:t>
            </a:r>
            <a:endParaRPr lang="en-US" sz="18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768AE9-CC85-33A6-A566-77BEFB8A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648589"/>
            <a:ext cx="2078736" cy="1325563"/>
          </a:xfrm>
        </p:spPr>
        <p:txBody>
          <a:bodyPr/>
          <a:lstStyle/>
          <a:p>
            <a:r>
              <a:rPr lang="en-US" dirty="0"/>
              <a:t>Theta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20BA86-97F8-8898-76C0-27BAE77EF7F1}"/>
              </a:ext>
            </a:extLst>
          </p:cNvPr>
          <p:cNvSpPr txBox="1">
            <a:spLocks/>
          </p:cNvSpPr>
          <p:nvPr/>
        </p:nvSpPr>
        <p:spPr>
          <a:xfrm>
            <a:off x="6742176" y="648588"/>
            <a:ext cx="2078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Delta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016E6-C9BA-411A-0718-1B8FDA308CBF}"/>
              </a:ext>
            </a:extLst>
          </p:cNvPr>
          <p:cNvSpPr txBox="1"/>
          <p:nvPr/>
        </p:nvSpPr>
        <p:spPr>
          <a:xfrm>
            <a:off x="1071752" y="37919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Stroke Group: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7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858C82-065B-BB9E-323F-02E8766C0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25" y="1901031"/>
            <a:ext cx="4248150" cy="40671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62CFC-4324-10BC-8476-9D684E11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1896268"/>
            <a:ext cx="4248150" cy="407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C258AD-2023-5FFF-5927-C431CD090FD5}"/>
              </a:ext>
            </a:extLst>
          </p:cNvPr>
          <p:cNvSpPr txBox="1"/>
          <p:nvPr/>
        </p:nvSpPr>
        <p:spPr>
          <a:xfrm>
            <a:off x="1620774" y="6169709"/>
            <a:ext cx="9187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Aft>
                <a:spcPts val="1000"/>
              </a:spcAft>
            </a:pPr>
            <a:r>
              <a:rPr lang="en-US" sz="18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7</a:t>
            </a:r>
            <a:r>
              <a:rPr lang="en-US" sz="18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Correlation analysis between connectivity and Fugl-Myer at dorsalA6 area. </a:t>
            </a:r>
            <a:endParaRPr lang="en-US" sz="18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AA5ACC-4947-B487-0018-292B3EF5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648589"/>
            <a:ext cx="2078736" cy="1325563"/>
          </a:xfrm>
        </p:spPr>
        <p:txBody>
          <a:bodyPr/>
          <a:lstStyle/>
          <a:p>
            <a:r>
              <a:rPr lang="en-US" dirty="0"/>
              <a:t>Gamma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7521EA-DEED-AA5F-8F49-925D5D4B0E07}"/>
              </a:ext>
            </a:extLst>
          </p:cNvPr>
          <p:cNvSpPr txBox="1">
            <a:spLocks/>
          </p:cNvSpPr>
          <p:nvPr/>
        </p:nvSpPr>
        <p:spPr>
          <a:xfrm>
            <a:off x="6742176" y="648588"/>
            <a:ext cx="2078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Beta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0DE1D-F703-3B52-E9EA-66FE9E27E09B}"/>
              </a:ext>
            </a:extLst>
          </p:cNvPr>
          <p:cNvSpPr txBox="1"/>
          <p:nvPr/>
        </p:nvSpPr>
        <p:spPr>
          <a:xfrm>
            <a:off x="1139952" y="40662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Analysis: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77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75F041-CBBD-7C80-8929-2667DA173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91494"/>
            <a:ext cx="4267200" cy="40576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432E1-A630-FD62-EE11-14C13552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1791494"/>
            <a:ext cx="4267200" cy="4076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38F7C-D14F-91CC-0BEA-98FEF7C7DFD3}"/>
              </a:ext>
            </a:extLst>
          </p:cNvPr>
          <p:cNvSpPr txBox="1"/>
          <p:nvPr/>
        </p:nvSpPr>
        <p:spPr>
          <a:xfrm>
            <a:off x="1620774" y="6169709"/>
            <a:ext cx="9187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Aft>
                <a:spcPts val="1000"/>
              </a:spcAft>
            </a:pPr>
            <a:r>
              <a:rPr lang="en-US" sz="18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8</a:t>
            </a:r>
            <a:r>
              <a:rPr lang="en-US" sz="18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Correlation analysis between connectivity and Fugl-Myer at dorsalA6 area. </a:t>
            </a:r>
            <a:endParaRPr lang="en-US" sz="18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860346-AE73-EA47-2E79-84C8FC31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648589"/>
            <a:ext cx="2078736" cy="1325563"/>
          </a:xfrm>
        </p:spPr>
        <p:txBody>
          <a:bodyPr/>
          <a:lstStyle/>
          <a:p>
            <a:r>
              <a:rPr lang="en-US" dirty="0"/>
              <a:t>Theta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82C7CD-5E18-1949-A09F-881FA668971B}"/>
              </a:ext>
            </a:extLst>
          </p:cNvPr>
          <p:cNvSpPr txBox="1">
            <a:spLocks/>
          </p:cNvSpPr>
          <p:nvPr/>
        </p:nvSpPr>
        <p:spPr>
          <a:xfrm>
            <a:off x="6742176" y="648588"/>
            <a:ext cx="2078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Delta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267C3-1E98-9045-2BE3-956E4F01469E}"/>
              </a:ext>
            </a:extLst>
          </p:cNvPr>
          <p:cNvSpPr txBox="1"/>
          <p:nvPr/>
        </p:nvSpPr>
        <p:spPr>
          <a:xfrm>
            <a:off x="1139952" y="40662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Analysis: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5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381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Theme</vt:lpstr>
      <vt:lpstr>Supplementary Materials for: </vt:lpstr>
      <vt:lpstr>Gamma </vt:lpstr>
      <vt:lpstr>Theta </vt:lpstr>
      <vt:lpstr>Gamma </vt:lpstr>
      <vt:lpstr>Theta  </vt:lpstr>
      <vt:lpstr>Gamma </vt:lpstr>
      <vt:lpstr>Theta  </vt:lpstr>
      <vt:lpstr>Gamma   </vt:lpstr>
      <vt:lpstr>Theta  </vt:lpstr>
      <vt:lpstr>Gamma   </vt:lpstr>
      <vt:lpstr>Theta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Yahya</dc:creator>
  <cp:lastModifiedBy>Fares Yahya</cp:lastModifiedBy>
  <cp:revision>13</cp:revision>
  <dcterms:created xsi:type="dcterms:W3CDTF">2025-07-07T19:17:19Z</dcterms:created>
  <dcterms:modified xsi:type="dcterms:W3CDTF">2025-08-11T18:59:55Z</dcterms:modified>
</cp:coreProperties>
</file>