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6119813" cy="5759450"/>
  <p:notesSz cx="6858000" cy="9144000"/>
  <p:defaultTextStyle>
    <a:defPPr>
      <a:defRPr lang="zh-CN"/>
    </a:defPPr>
    <a:lvl1pPr marL="0" algn="l" defTabSz="974141" rtl="0" eaLnBrk="1" latinLnBrk="0" hangingPunct="1">
      <a:defRPr sz="1894" kern="1200">
        <a:solidFill>
          <a:schemeClr val="tx1"/>
        </a:solidFill>
        <a:latin typeface="+mn-lt"/>
        <a:ea typeface="+mn-ea"/>
        <a:cs typeface="+mn-cs"/>
      </a:defRPr>
    </a:lvl1pPr>
    <a:lvl2pPr marL="487070" algn="l" defTabSz="974141" rtl="0" eaLnBrk="1" latinLnBrk="0" hangingPunct="1">
      <a:defRPr sz="1894" kern="1200">
        <a:solidFill>
          <a:schemeClr val="tx1"/>
        </a:solidFill>
        <a:latin typeface="+mn-lt"/>
        <a:ea typeface="+mn-ea"/>
        <a:cs typeface="+mn-cs"/>
      </a:defRPr>
    </a:lvl2pPr>
    <a:lvl3pPr marL="974141" algn="l" defTabSz="974141" rtl="0" eaLnBrk="1" latinLnBrk="0" hangingPunct="1">
      <a:defRPr sz="1894" kern="1200">
        <a:solidFill>
          <a:schemeClr val="tx1"/>
        </a:solidFill>
        <a:latin typeface="+mn-lt"/>
        <a:ea typeface="+mn-ea"/>
        <a:cs typeface="+mn-cs"/>
      </a:defRPr>
    </a:lvl3pPr>
    <a:lvl4pPr marL="1461210" algn="l" defTabSz="974141" rtl="0" eaLnBrk="1" latinLnBrk="0" hangingPunct="1">
      <a:defRPr sz="1894" kern="1200">
        <a:solidFill>
          <a:schemeClr val="tx1"/>
        </a:solidFill>
        <a:latin typeface="+mn-lt"/>
        <a:ea typeface="+mn-ea"/>
        <a:cs typeface="+mn-cs"/>
      </a:defRPr>
    </a:lvl4pPr>
    <a:lvl5pPr marL="1948280" algn="l" defTabSz="974141" rtl="0" eaLnBrk="1" latinLnBrk="0" hangingPunct="1">
      <a:defRPr sz="1894" kern="1200">
        <a:solidFill>
          <a:schemeClr val="tx1"/>
        </a:solidFill>
        <a:latin typeface="+mn-lt"/>
        <a:ea typeface="+mn-ea"/>
        <a:cs typeface="+mn-cs"/>
      </a:defRPr>
    </a:lvl5pPr>
    <a:lvl6pPr marL="2435351" algn="l" defTabSz="974141" rtl="0" eaLnBrk="1" latinLnBrk="0" hangingPunct="1">
      <a:defRPr sz="1894" kern="1200">
        <a:solidFill>
          <a:schemeClr val="tx1"/>
        </a:solidFill>
        <a:latin typeface="+mn-lt"/>
        <a:ea typeface="+mn-ea"/>
        <a:cs typeface="+mn-cs"/>
      </a:defRPr>
    </a:lvl6pPr>
    <a:lvl7pPr marL="2922421" algn="l" defTabSz="974141" rtl="0" eaLnBrk="1" latinLnBrk="0" hangingPunct="1">
      <a:defRPr sz="1894" kern="1200">
        <a:solidFill>
          <a:schemeClr val="tx1"/>
        </a:solidFill>
        <a:latin typeface="+mn-lt"/>
        <a:ea typeface="+mn-ea"/>
        <a:cs typeface="+mn-cs"/>
      </a:defRPr>
    </a:lvl7pPr>
    <a:lvl8pPr marL="3409490" algn="l" defTabSz="974141" rtl="0" eaLnBrk="1" latinLnBrk="0" hangingPunct="1">
      <a:defRPr sz="1894" kern="1200">
        <a:solidFill>
          <a:schemeClr val="tx1"/>
        </a:solidFill>
        <a:latin typeface="+mn-lt"/>
        <a:ea typeface="+mn-ea"/>
        <a:cs typeface="+mn-cs"/>
      </a:defRPr>
    </a:lvl8pPr>
    <a:lvl9pPr marL="3896561" algn="l" defTabSz="974141" rtl="0" eaLnBrk="1" latinLnBrk="0" hangingPunct="1">
      <a:defRPr sz="189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14" userDrawn="1">
          <p15:clr>
            <a:srgbClr val="A4A3A4"/>
          </p15:clr>
        </p15:guide>
        <p15:guide id="2" pos="1928" userDrawn="1">
          <p15:clr>
            <a:srgbClr val="A4A3A4"/>
          </p15:clr>
        </p15:guide>
        <p15:guide id="3" orient="horz" pos="3519" userDrawn="1">
          <p15:clr>
            <a:srgbClr val="A4A3A4"/>
          </p15:clr>
        </p15:guide>
        <p15:guide id="4" orient="horz" pos="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06" autoAdjust="0"/>
  </p:normalViewPr>
  <p:slideViewPr>
    <p:cSldViewPr>
      <p:cViewPr varScale="1">
        <p:scale>
          <a:sx n="75" d="100"/>
          <a:sy n="75" d="100"/>
        </p:scale>
        <p:origin x="1230" y="27"/>
      </p:cViewPr>
      <p:guideLst>
        <p:guide orient="horz" pos="1814"/>
        <p:guide pos="1928"/>
        <p:guide orient="horz" pos="3519"/>
        <p:guide orient="horz" pos="72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47021-3942-42DC-A2DC-6627BF71FB76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608138" y="685800"/>
            <a:ext cx="36417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5847A9-34CE-4DB6-9E6D-AAA9C2658BC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245995" rtl="0" eaLnBrk="1" latinLnBrk="0" hangingPunct="1">
      <a:defRPr sz="361" kern="1200">
        <a:solidFill>
          <a:schemeClr val="tx1"/>
        </a:solidFill>
        <a:latin typeface="+mn-lt"/>
        <a:ea typeface="+mn-ea"/>
        <a:cs typeface="+mn-cs"/>
      </a:defRPr>
    </a:lvl1pPr>
    <a:lvl2pPr marL="122997" algn="l" defTabSz="245995" rtl="0" eaLnBrk="1" latinLnBrk="0" hangingPunct="1">
      <a:defRPr sz="361" kern="1200">
        <a:solidFill>
          <a:schemeClr val="tx1"/>
        </a:solidFill>
        <a:latin typeface="+mn-lt"/>
        <a:ea typeface="+mn-ea"/>
        <a:cs typeface="+mn-cs"/>
      </a:defRPr>
    </a:lvl2pPr>
    <a:lvl3pPr marL="245995" algn="l" defTabSz="245995" rtl="0" eaLnBrk="1" latinLnBrk="0" hangingPunct="1">
      <a:defRPr sz="361" kern="1200">
        <a:solidFill>
          <a:schemeClr val="tx1"/>
        </a:solidFill>
        <a:latin typeface="+mn-lt"/>
        <a:ea typeface="+mn-ea"/>
        <a:cs typeface="+mn-cs"/>
      </a:defRPr>
    </a:lvl3pPr>
    <a:lvl4pPr marL="368992" algn="l" defTabSz="245995" rtl="0" eaLnBrk="1" latinLnBrk="0" hangingPunct="1">
      <a:defRPr sz="361" kern="1200">
        <a:solidFill>
          <a:schemeClr val="tx1"/>
        </a:solidFill>
        <a:latin typeface="+mn-lt"/>
        <a:ea typeface="+mn-ea"/>
        <a:cs typeface="+mn-cs"/>
      </a:defRPr>
    </a:lvl4pPr>
    <a:lvl5pPr marL="491990" algn="l" defTabSz="245995" rtl="0" eaLnBrk="1" latinLnBrk="0" hangingPunct="1">
      <a:defRPr sz="361" kern="1200">
        <a:solidFill>
          <a:schemeClr val="tx1"/>
        </a:solidFill>
        <a:latin typeface="+mn-lt"/>
        <a:ea typeface="+mn-ea"/>
        <a:cs typeface="+mn-cs"/>
      </a:defRPr>
    </a:lvl5pPr>
    <a:lvl6pPr marL="614987" algn="l" defTabSz="245995" rtl="0" eaLnBrk="1" latinLnBrk="0" hangingPunct="1">
      <a:defRPr sz="361" kern="1200">
        <a:solidFill>
          <a:schemeClr val="tx1"/>
        </a:solidFill>
        <a:latin typeface="+mn-lt"/>
        <a:ea typeface="+mn-ea"/>
        <a:cs typeface="+mn-cs"/>
      </a:defRPr>
    </a:lvl6pPr>
    <a:lvl7pPr marL="737985" algn="l" defTabSz="245995" rtl="0" eaLnBrk="1" latinLnBrk="0" hangingPunct="1">
      <a:defRPr sz="361" kern="1200">
        <a:solidFill>
          <a:schemeClr val="tx1"/>
        </a:solidFill>
        <a:latin typeface="+mn-lt"/>
        <a:ea typeface="+mn-ea"/>
        <a:cs typeface="+mn-cs"/>
      </a:defRPr>
    </a:lvl7pPr>
    <a:lvl8pPr marL="860982" algn="l" defTabSz="245995" rtl="0" eaLnBrk="1" latinLnBrk="0" hangingPunct="1">
      <a:defRPr sz="361" kern="1200">
        <a:solidFill>
          <a:schemeClr val="tx1"/>
        </a:solidFill>
        <a:latin typeface="+mn-lt"/>
        <a:ea typeface="+mn-ea"/>
        <a:cs typeface="+mn-cs"/>
      </a:defRPr>
    </a:lvl8pPr>
    <a:lvl9pPr marL="983980" algn="l" defTabSz="245995" rtl="0" eaLnBrk="1" latinLnBrk="0" hangingPunct="1">
      <a:defRPr sz="36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608138" y="685800"/>
            <a:ext cx="36417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5847A9-34CE-4DB6-9E6D-AAA9C2658BCF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58988" y="1789163"/>
            <a:ext cx="5201841" cy="123454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917975" y="3263689"/>
            <a:ext cx="4283869" cy="147185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81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37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456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27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09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91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73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55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3425" y="3700982"/>
            <a:ext cx="5201841" cy="1143890"/>
          </a:xfrm>
        </p:spPr>
        <p:txBody>
          <a:bodyPr anchor="t"/>
          <a:lstStyle>
            <a:lvl1pPr algn="l">
              <a:defRPr sz="4193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83425" y="2441102"/>
            <a:ext cx="5201841" cy="1259879"/>
          </a:xfrm>
        </p:spPr>
        <p:txBody>
          <a:bodyPr anchor="b"/>
          <a:lstStyle>
            <a:lvl1pPr marL="0" indent="0">
              <a:buNone/>
              <a:defRPr sz="2141">
                <a:solidFill>
                  <a:schemeClr val="tx1">
                    <a:tint val="75000"/>
                  </a:schemeClr>
                </a:solidFill>
              </a:defRPr>
            </a:lvl1pPr>
            <a:lvl2pPr marL="481885" indent="0">
              <a:buNone/>
              <a:defRPr sz="1874">
                <a:solidFill>
                  <a:schemeClr val="tx1">
                    <a:tint val="75000"/>
                  </a:schemeClr>
                </a:solidFill>
              </a:defRPr>
            </a:lvl2pPr>
            <a:lvl3pPr marL="963770" indent="0">
              <a:buNone/>
              <a:defRPr sz="1695">
                <a:solidFill>
                  <a:schemeClr val="tx1">
                    <a:tint val="75000"/>
                  </a:schemeClr>
                </a:solidFill>
              </a:defRPr>
            </a:lvl3pPr>
            <a:lvl4pPr marL="1445655" indent="0">
              <a:buNone/>
              <a:defRPr sz="1428">
                <a:solidFill>
                  <a:schemeClr val="tx1">
                    <a:tint val="75000"/>
                  </a:schemeClr>
                </a:solidFill>
              </a:defRPr>
            </a:lvl4pPr>
            <a:lvl5pPr marL="1927540" indent="0">
              <a:buNone/>
              <a:defRPr sz="1428">
                <a:solidFill>
                  <a:schemeClr val="tx1">
                    <a:tint val="75000"/>
                  </a:schemeClr>
                </a:solidFill>
              </a:defRPr>
            </a:lvl5pPr>
            <a:lvl6pPr marL="2409425" indent="0">
              <a:buNone/>
              <a:defRPr sz="1428">
                <a:solidFill>
                  <a:schemeClr val="tx1">
                    <a:tint val="75000"/>
                  </a:schemeClr>
                </a:solidFill>
              </a:defRPr>
            </a:lvl6pPr>
            <a:lvl7pPr marL="2891311" indent="0">
              <a:buNone/>
              <a:defRPr sz="1428">
                <a:solidFill>
                  <a:schemeClr val="tx1">
                    <a:tint val="75000"/>
                  </a:schemeClr>
                </a:solidFill>
              </a:defRPr>
            </a:lvl7pPr>
            <a:lvl8pPr marL="3373195" indent="0">
              <a:buNone/>
              <a:defRPr sz="1428">
                <a:solidFill>
                  <a:schemeClr val="tx1">
                    <a:tint val="75000"/>
                  </a:schemeClr>
                </a:solidFill>
              </a:defRPr>
            </a:lvl8pPr>
            <a:lvl9pPr marL="3855080" indent="0">
              <a:buNone/>
              <a:defRPr sz="142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5993" y="1343873"/>
            <a:ext cx="2702917" cy="3800971"/>
          </a:xfrm>
        </p:spPr>
        <p:txBody>
          <a:bodyPr/>
          <a:lstStyle>
            <a:lvl1pPr>
              <a:defRPr sz="2944"/>
            </a:lvl1pPr>
            <a:lvl2pPr>
              <a:defRPr sz="2498"/>
            </a:lvl2pPr>
            <a:lvl3pPr>
              <a:defRPr sz="2141"/>
            </a:lvl3pPr>
            <a:lvl4pPr>
              <a:defRPr sz="1874"/>
            </a:lvl4pPr>
            <a:lvl5pPr>
              <a:defRPr sz="1874"/>
            </a:lvl5pPr>
            <a:lvl6pPr>
              <a:defRPr sz="1874"/>
            </a:lvl6pPr>
            <a:lvl7pPr>
              <a:defRPr sz="1874"/>
            </a:lvl7pPr>
            <a:lvl8pPr>
              <a:defRPr sz="1874"/>
            </a:lvl8pPr>
            <a:lvl9pPr>
              <a:defRPr sz="1874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110907" y="1343873"/>
            <a:ext cx="2702917" cy="3800971"/>
          </a:xfrm>
        </p:spPr>
        <p:txBody>
          <a:bodyPr/>
          <a:lstStyle>
            <a:lvl1pPr>
              <a:defRPr sz="2944"/>
            </a:lvl1pPr>
            <a:lvl2pPr>
              <a:defRPr sz="2498"/>
            </a:lvl2pPr>
            <a:lvl3pPr>
              <a:defRPr sz="2141"/>
            </a:lvl3pPr>
            <a:lvl4pPr>
              <a:defRPr sz="1874"/>
            </a:lvl4pPr>
            <a:lvl5pPr>
              <a:defRPr sz="1874"/>
            </a:lvl5pPr>
            <a:lvl6pPr>
              <a:defRPr sz="1874"/>
            </a:lvl6pPr>
            <a:lvl7pPr>
              <a:defRPr sz="1874"/>
            </a:lvl7pPr>
            <a:lvl8pPr>
              <a:defRPr sz="1874"/>
            </a:lvl8pPr>
            <a:lvl9pPr>
              <a:defRPr sz="1874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05993" y="1289212"/>
            <a:ext cx="2703980" cy="537282"/>
          </a:xfrm>
        </p:spPr>
        <p:txBody>
          <a:bodyPr anchor="b"/>
          <a:lstStyle>
            <a:lvl1pPr marL="0" indent="0">
              <a:buNone/>
              <a:defRPr sz="2498" b="1"/>
            </a:lvl1pPr>
            <a:lvl2pPr marL="481885" indent="0">
              <a:buNone/>
              <a:defRPr sz="2141" b="1"/>
            </a:lvl2pPr>
            <a:lvl3pPr marL="963770" indent="0">
              <a:buNone/>
              <a:defRPr sz="1874" b="1"/>
            </a:lvl3pPr>
            <a:lvl4pPr marL="1445655" indent="0">
              <a:buNone/>
              <a:defRPr sz="1695" b="1"/>
            </a:lvl4pPr>
            <a:lvl5pPr marL="1927540" indent="0">
              <a:buNone/>
              <a:defRPr sz="1695" b="1"/>
            </a:lvl5pPr>
            <a:lvl6pPr marL="2409425" indent="0">
              <a:buNone/>
              <a:defRPr sz="1695" b="1"/>
            </a:lvl6pPr>
            <a:lvl7pPr marL="2891311" indent="0">
              <a:buNone/>
              <a:defRPr sz="1695" b="1"/>
            </a:lvl7pPr>
            <a:lvl8pPr marL="3373195" indent="0">
              <a:buNone/>
              <a:defRPr sz="1695" b="1"/>
            </a:lvl8pPr>
            <a:lvl9pPr marL="3855080" indent="0">
              <a:buNone/>
              <a:defRPr sz="169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05993" y="1826493"/>
            <a:ext cx="2703980" cy="3318350"/>
          </a:xfrm>
        </p:spPr>
        <p:txBody>
          <a:bodyPr/>
          <a:lstStyle>
            <a:lvl1pPr>
              <a:defRPr sz="2498"/>
            </a:lvl1pPr>
            <a:lvl2pPr>
              <a:defRPr sz="2141"/>
            </a:lvl2pPr>
            <a:lvl3pPr>
              <a:defRPr sz="1874"/>
            </a:lvl3pPr>
            <a:lvl4pPr>
              <a:defRPr sz="1695"/>
            </a:lvl4pPr>
            <a:lvl5pPr>
              <a:defRPr sz="1695"/>
            </a:lvl5pPr>
            <a:lvl6pPr>
              <a:defRPr sz="1695"/>
            </a:lvl6pPr>
            <a:lvl7pPr>
              <a:defRPr sz="1695"/>
            </a:lvl7pPr>
            <a:lvl8pPr>
              <a:defRPr sz="1695"/>
            </a:lvl8pPr>
            <a:lvl9pPr>
              <a:defRPr sz="169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108782" y="1289212"/>
            <a:ext cx="2705042" cy="537282"/>
          </a:xfrm>
        </p:spPr>
        <p:txBody>
          <a:bodyPr anchor="b"/>
          <a:lstStyle>
            <a:lvl1pPr marL="0" indent="0">
              <a:buNone/>
              <a:defRPr sz="2498" b="1"/>
            </a:lvl1pPr>
            <a:lvl2pPr marL="481885" indent="0">
              <a:buNone/>
              <a:defRPr sz="2141" b="1"/>
            </a:lvl2pPr>
            <a:lvl3pPr marL="963770" indent="0">
              <a:buNone/>
              <a:defRPr sz="1874" b="1"/>
            </a:lvl3pPr>
            <a:lvl4pPr marL="1445655" indent="0">
              <a:buNone/>
              <a:defRPr sz="1695" b="1"/>
            </a:lvl4pPr>
            <a:lvl5pPr marL="1927540" indent="0">
              <a:buNone/>
              <a:defRPr sz="1695" b="1"/>
            </a:lvl5pPr>
            <a:lvl6pPr marL="2409425" indent="0">
              <a:buNone/>
              <a:defRPr sz="1695" b="1"/>
            </a:lvl6pPr>
            <a:lvl7pPr marL="2891311" indent="0">
              <a:buNone/>
              <a:defRPr sz="1695" b="1"/>
            </a:lvl7pPr>
            <a:lvl8pPr marL="3373195" indent="0">
              <a:buNone/>
              <a:defRPr sz="1695" b="1"/>
            </a:lvl8pPr>
            <a:lvl9pPr marL="3855080" indent="0">
              <a:buNone/>
              <a:defRPr sz="169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108782" y="1826493"/>
            <a:ext cx="2705042" cy="3318350"/>
          </a:xfrm>
        </p:spPr>
        <p:txBody>
          <a:bodyPr/>
          <a:lstStyle>
            <a:lvl1pPr>
              <a:defRPr sz="2498"/>
            </a:lvl1pPr>
            <a:lvl2pPr>
              <a:defRPr sz="2141"/>
            </a:lvl2pPr>
            <a:lvl3pPr>
              <a:defRPr sz="1874"/>
            </a:lvl3pPr>
            <a:lvl4pPr>
              <a:defRPr sz="1695"/>
            </a:lvl4pPr>
            <a:lvl5pPr>
              <a:defRPr sz="1695"/>
            </a:lvl5pPr>
            <a:lvl6pPr>
              <a:defRPr sz="1695"/>
            </a:lvl6pPr>
            <a:lvl7pPr>
              <a:defRPr sz="1695"/>
            </a:lvl7pPr>
            <a:lvl8pPr>
              <a:defRPr sz="1695"/>
            </a:lvl8pPr>
            <a:lvl9pPr>
              <a:defRPr sz="169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5992" y="229313"/>
            <a:ext cx="2013376" cy="975907"/>
          </a:xfrm>
        </p:spPr>
        <p:txBody>
          <a:bodyPr anchor="b"/>
          <a:lstStyle>
            <a:lvl1pPr algn="l">
              <a:defRPr sz="2141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92679" y="229314"/>
            <a:ext cx="3421146" cy="4915532"/>
          </a:xfrm>
        </p:spPr>
        <p:txBody>
          <a:bodyPr/>
          <a:lstStyle>
            <a:lvl1pPr>
              <a:defRPr sz="3390"/>
            </a:lvl1pPr>
            <a:lvl2pPr>
              <a:defRPr sz="2944"/>
            </a:lvl2pPr>
            <a:lvl3pPr>
              <a:defRPr sz="2498"/>
            </a:lvl3pPr>
            <a:lvl4pPr>
              <a:defRPr sz="2141"/>
            </a:lvl4pPr>
            <a:lvl5pPr>
              <a:defRPr sz="2141"/>
            </a:lvl5pPr>
            <a:lvl6pPr>
              <a:defRPr sz="2141"/>
            </a:lvl6pPr>
            <a:lvl7pPr>
              <a:defRPr sz="2141"/>
            </a:lvl7pPr>
            <a:lvl8pPr>
              <a:defRPr sz="2141"/>
            </a:lvl8pPr>
            <a:lvl9pPr>
              <a:defRPr sz="214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05992" y="1205219"/>
            <a:ext cx="2013376" cy="3939625"/>
          </a:xfrm>
        </p:spPr>
        <p:txBody>
          <a:bodyPr/>
          <a:lstStyle>
            <a:lvl1pPr marL="0" indent="0">
              <a:buNone/>
              <a:defRPr sz="1428"/>
            </a:lvl1pPr>
            <a:lvl2pPr marL="481885" indent="0">
              <a:buNone/>
              <a:defRPr sz="1249"/>
            </a:lvl2pPr>
            <a:lvl3pPr marL="963770" indent="0">
              <a:buNone/>
              <a:defRPr sz="1071"/>
            </a:lvl3pPr>
            <a:lvl4pPr marL="1445655" indent="0">
              <a:buNone/>
              <a:defRPr sz="981"/>
            </a:lvl4pPr>
            <a:lvl5pPr marL="1927540" indent="0">
              <a:buNone/>
              <a:defRPr sz="981"/>
            </a:lvl5pPr>
            <a:lvl6pPr marL="2409425" indent="0">
              <a:buNone/>
              <a:defRPr sz="981"/>
            </a:lvl6pPr>
            <a:lvl7pPr marL="2891311" indent="0">
              <a:buNone/>
              <a:defRPr sz="981"/>
            </a:lvl7pPr>
            <a:lvl8pPr marL="3373195" indent="0">
              <a:buNone/>
              <a:defRPr sz="981"/>
            </a:lvl8pPr>
            <a:lvl9pPr marL="3855080" indent="0">
              <a:buNone/>
              <a:defRPr sz="98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99527" y="4031616"/>
            <a:ext cx="3671888" cy="475955"/>
          </a:xfrm>
        </p:spPr>
        <p:txBody>
          <a:bodyPr anchor="b"/>
          <a:lstStyle>
            <a:lvl1pPr algn="l">
              <a:defRPr sz="2141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199527" y="514618"/>
            <a:ext cx="3671888" cy="3455670"/>
          </a:xfrm>
        </p:spPr>
        <p:txBody>
          <a:bodyPr/>
          <a:lstStyle>
            <a:lvl1pPr marL="0" indent="0">
              <a:buNone/>
              <a:defRPr sz="3390"/>
            </a:lvl1pPr>
            <a:lvl2pPr marL="481885" indent="0">
              <a:buNone/>
              <a:defRPr sz="2944"/>
            </a:lvl2pPr>
            <a:lvl3pPr marL="963770" indent="0">
              <a:buNone/>
              <a:defRPr sz="2498"/>
            </a:lvl3pPr>
            <a:lvl4pPr marL="1445655" indent="0">
              <a:buNone/>
              <a:defRPr sz="2141"/>
            </a:lvl4pPr>
            <a:lvl5pPr marL="1927540" indent="0">
              <a:buNone/>
              <a:defRPr sz="2141"/>
            </a:lvl5pPr>
            <a:lvl6pPr marL="2409425" indent="0">
              <a:buNone/>
              <a:defRPr sz="2141"/>
            </a:lvl6pPr>
            <a:lvl7pPr marL="2891311" indent="0">
              <a:buNone/>
              <a:defRPr sz="2141"/>
            </a:lvl7pPr>
            <a:lvl8pPr marL="3373195" indent="0">
              <a:buNone/>
              <a:defRPr sz="2141"/>
            </a:lvl8pPr>
            <a:lvl9pPr marL="3855080" indent="0">
              <a:buNone/>
              <a:defRPr sz="2141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99527" y="4507571"/>
            <a:ext cx="3671888" cy="675935"/>
          </a:xfrm>
        </p:spPr>
        <p:txBody>
          <a:bodyPr/>
          <a:lstStyle>
            <a:lvl1pPr marL="0" indent="0">
              <a:buNone/>
              <a:defRPr sz="1428"/>
            </a:lvl1pPr>
            <a:lvl2pPr marL="481885" indent="0">
              <a:buNone/>
              <a:defRPr sz="1249"/>
            </a:lvl2pPr>
            <a:lvl3pPr marL="963770" indent="0">
              <a:buNone/>
              <a:defRPr sz="1071"/>
            </a:lvl3pPr>
            <a:lvl4pPr marL="1445655" indent="0">
              <a:buNone/>
              <a:defRPr sz="981"/>
            </a:lvl4pPr>
            <a:lvl5pPr marL="1927540" indent="0">
              <a:buNone/>
              <a:defRPr sz="981"/>
            </a:lvl5pPr>
            <a:lvl6pPr marL="2409425" indent="0">
              <a:buNone/>
              <a:defRPr sz="981"/>
            </a:lvl6pPr>
            <a:lvl7pPr marL="2891311" indent="0">
              <a:buNone/>
              <a:defRPr sz="981"/>
            </a:lvl7pPr>
            <a:lvl8pPr marL="3373195" indent="0">
              <a:buNone/>
              <a:defRPr sz="981"/>
            </a:lvl8pPr>
            <a:lvl9pPr marL="3855080" indent="0">
              <a:buNone/>
              <a:defRPr sz="98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436864" y="230646"/>
            <a:ext cx="1376958" cy="491419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5993" y="230646"/>
            <a:ext cx="4028877" cy="491419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05991" y="230645"/>
            <a:ext cx="5507832" cy="959909"/>
          </a:xfrm>
          <a:prstGeom prst="rect">
            <a:avLst/>
          </a:prstGeom>
        </p:spPr>
        <p:txBody>
          <a:bodyPr vert="horz" lIns="324064" tIns="162034" rIns="324064" bIns="16203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05991" y="1343873"/>
            <a:ext cx="5507832" cy="3800971"/>
          </a:xfrm>
          <a:prstGeom prst="rect">
            <a:avLst/>
          </a:prstGeom>
        </p:spPr>
        <p:txBody>
          <a:bodyPr vert="horz" lIns="324064" tIns="162034" rIns="324064" bIns="16203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05992" y="5338158"/>
            <a:ext cx="1427957" cy="306637"/>
          </a:xfrm>
          <a:prstGeom prst="rect">
            <a:avLst/>
          </a:prstGeom>
        </p:spPr>
        <p:txBody>
          <a:bodyPr vert="horz" lIns="324064" tIns="162034" rIns="324064" bIns="162034" rtlCol="0" anchor="ctr"/>
          <a:lstStyle>
            <a:lvl1pPr algn="l">
              <a:defRPr sz="12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090939" y="5338158"/>
            <a:ext cx="1937941" cy="306637"/>
          </a:xfrm>
          <a:prstGeom prst="rect">
            <a:avLst/>
          </a:prstGeom>
        </p:spPr>
        <p:txBody>
          <a:bodyPr vert="horz" lIns="324064" tIns="162034" rIns="324064" bIns="162034" rtlCol="0" anchor="ctr"/>
          <a:lstStyle>
            <a:lvl1pPr algn="ctr">
              <a:defRPr sz="12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385868" y="5338158"/>
            <a:ext cx="1427957" cy="306637"/>
          </a:xfrm>
          <a:prstGeom prst="rect">
            <a:avLst/>
          </a:prstGeom>
        </p:spPr>
        <p:txBody>
          <a:bodyPr vert="horz" lIns="324064" tIns="162034" rIns="324064" bIns="162034" rtlCol="0" anchor="ctr"/>
          <a:lstStyle>
            <a:lvl1pPr algn="r">
              <a:defRPr sz="12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63770" rtl="0" eaLnBrk="1" latinLnBrk="0" hangingPunct="1">
        <a:spcBef>
          <a:spcPct val="0"/>
        </a:spcBef>
        <a:buNone/>
        <a:defRPr sz="463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1414" indent="-361414" algn="l" defTabSz="963770" rtl="0" eaLnBrk="1" latinLnBrk="0" hangingPunct="1">
        <a:spcBef>
          <a:spcPct val="20000"/>
        </a:spcBef>
        <a:buFont typeface="Arial" pitchFamily="34" charset="0"/>
        <a:buChar char="•"/>
        <a:defRPr sz="3390" kern="1200">
          <a:solidFill>
            <a:schemeClr val="tx1"/>
          </a:solidFill>
          <a:latin typeface="+mn-lt"/>
          <a:ea typeface="+mn-ea"/>
          <a:cs typeface="+mn-cs"/>
        </a:defRPr>
      </a:lvl1pPr>
      <a:lvl2pPr marL="783063" indent="-301178" algn="l" defTabSz="963770" rtl="0" eaLnBrk="1" latinLnBrk="0" hangingPunct="1">
        <a:spcBef>
          <a:spcPct val="20000"/>
        </a:spcBef>
        <a:buFont typeface="Arial" pitchFamily="34" charset="0"/>
        <a:buChar char="–"/>
        <a:defRPr sz="2944" kern="1200">
          <a:solidFill>
            <a:schemeClr val="tx1"/>
          </a:solidFill>
          <a:latin typeface="+mn-lt"/>
          <a:ea typeface="+mn-ea"/>
          <a:cs typeface="+mn-cs"/>
        </a:defRPr>
      </a:lvl2pPr>
      <a:lvl3pPr marL="1204713" indent="-240942" algn="l" defTabSz="963770" rtl="0" eaLnBrk="1" latinLnBrk="0" hangingPunct="1">
        <a:spcBef>
          <a:spcPct val="20000"/>
        </a:spcBef>
        <a:buFont typeface="Arial" pitchFamily="34" charset="0"/>
        <a:buChar char="•"/>
        <a:defRPr sz="2498" kern="1200">
          <a:solidFill>
            <a:schemeClr val="tx1"/>
          </a:solidFill>
          <a:latin typeface="+mn-lt"/>
          <a:ea typeface="+mn-ea"/>
          <a:cs typeface="+mn-cs"/>
        </a:defRPr>
      </a:lvl3pPr>
      <a:lvl4pPr marL="1686598" indent="-240942" algn="l" defTabSz="963770" rtl="0" eaLnBrk="1" latinLnBrk="0" hangingPunct="1">
        <a:spcBef>
          <a:spcPct val="20000"/>
        </a:spcBef>
        <a:buFont typeface="Arial" pitchFamily="34" charset="0"/>
        <a:buChar char="–"/>
        <a:defRPr sz="2141" kern="1200">
          <a:solidFill>
            <a:schemeClr val="tx1"/>
          </a:solidFill>
          <a:latin typeface="+mn-lt"/>
          <a:ea typeface="+mn-ea"/>
          <a:cs typeface="+mn-cs"/>
        </a:defRPr>
      </a:lvl4pPr>
      <a:lvl5pPr marL="2168483" indent="-240942" algn="l" defTabSz="963770" rtl="0" eaLnBrk="1" latinLnBrk="0" hangingPunct="1">
        <a:spcBef>
          <a:spcPct val="20000"/>
        </a:spcBef>
        <a:buFont typeface="Arial" pitchFamily="34" charset="0"/>
        <a:buChar char="»"/>
        <a:defRPr sz="2141" kern="1200">
          <a:solidFill>
            <a:schemeClr val="tx1"/>
          </a:solidFill>
          <a:latin typeface="+mn-lt"/>
          <a:ea typeface="+mn-ea"/>
          <a:cs typeface="+mn-cs"/>
        </a:defRPr>
      </a:lvl5pPr>
      <a:lvl6pPr marL="2650368" indent="-240942" algn="l" defTabSz="963770" rtl="0" eaLnBrk="1" latinLnBrk="0" hangingPunct="1">
        <a:spcBef>
          <a:spcPct val="20000"/>
        </a:spcBef>
        <a:buFont typeface="Arial" pitchFamily="34" charset="0"/>
        <a:buChar char="•"/>
        <a:defRPr sz="2141" kern="1200">
          <a:solidFill>
            <a:schemeClr val="tx1"/>
          </a:solidFill>
          <a:latin typeface="+mn-lt"/>
          <a:ea typeface="+mn-ea"/>
          <a:cs typeface="+mn-cs"/>
        </a:defRPr>
      </a:lvl6pPr>
      <a:lvl7pPr marL="3132253" indent="-240942" algn="l" defTabSz="963770" rtl="0" eaLnBrk="1" latinLnBrk="0" hangingPunct="1">
        <a:spcBef>
          <a:spcPct val="20000"/>
        </a:spcBef>
        <a:buFont typeface="Arial" pitchFamily="34" charset="0"/>
        <a:buChar char="•"/>
        <a:defRPr sz="2141" kern="1200">
          <a:solidFill>
            <a:schemeClr val="tx1"/>
          </a:solidFill>
          <a:latin typeface="+mn-lt"/>
          <a:ea typeface="+mn-ea"/>
          <a:cs typeface="+mn-cs"/>
        </a:defRPr>
      </a:lvl7pPr>
      <a:lvl8pPr marL="3614138" indent="-240942" algn="l" defTabSz="963770" rtl="0" eaLnBrk="1" latinLnBrk="0" hangingPunct="1">
        <a:spcBef>
          <a:spcPct val="20000"/>
        </a:spcBef>
        <a:buFont typeface="Arial" pitchFamily="34" charset="0"/>
        <a:buChar char="•"/>
        <a:defRPr sz="2141" kern="1200">
          <a:solidFill>
            <a:schemeClr val="tx1"/>
          </a:solidFill>
          <a:latin typeface="+mn-lt"/>
          <a:ea typeface="+mn-ea"/>
          <a:cs typeface="+mn-cs"/>
        </a:defRPr>
      </a:lvl8pPr>
      <a:lvl9pPr marL="4096023" indent="-240942" algn="l" defTabSz="963770" rtl="0" eaLnBrk="1" latinLnBrk="0" hangingPunct="1">
        <a:spcBef>
          <a:spcPct val="20000"/>
        </a:spcBef>
        <a:buFont typeface="Arial" pitchFamily="34" charset="0"/>
        <a:buChar char="•"/>
        <a:defRPr sz="214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63770" rtl="0" eaLnBrk="1" latinLnBrk="0" hangingPunct="1">
        <a:defRPr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81885" algn="l" defTabSz="963770" rtl="0" eaLnBrk="1" latinLnBrk="0" hangingPunct="1">
        <a:defRPr sz="1874" kern="1200">
          <a:solidFill>
            <a:schemeClr val="tx1"/>
          </a:solidFill>
          <a:latin typeface="+mn-lt"/>
          <a:ea typeface="+mn-ea"/>
          <a:cs typeface="+mn-cs"/>
        </a:defRPr>
      </a:lvl2pPr>
      <a:lvl3pPr marL="963770" algn="l" defTabSz="963770" rtl="0" eaLnBrk="1" latinLnBrk="0" hangingPunct="1">
        <a:defRPr sz="1874" kern="1200">
          <a:solidFill>
            <a:schemeClr val="tx1"/>
          </a:solidFill>
          <a:latin typeface="+mn-lt"/>
          <a:ea typeface="+mn-ea"/>
          <a:cs typeface="+mn-cs"/>
        </a:defRPr>
      </a:lvl3pPr>
      <a:lvl4pPr marL="1445655" algn="l" defTabSz="963770" rtl="0" eaLnBrk="1" latinLnBrk="0" hangingPunct="1">
        <a:defRPr sz="1874" kern="1200">
          <a:solidFill>
            <a:schemeClr val="tx1"/>
          </a:solidFill>
          <a:latin typeface="+mn-lt"/>
          <a:ea typeface="+mn-ea"/>
          <a:cs typeface="+mn-cs"/>
        </a:defRPr>
      </a:lvl4pPr>
      <a:lvl5pPr marL="1927540" algn="l" defTabSz="963770" rtl="0" eaLnBrk="1" latinLnBrk="0" hangingPunct="1">
        <a:defRPr sz="1874" kern="1200">
          <a:solidFill>
            <a:schemeClr val="tx1"/>
          </a:solidFill>
          <a:latin typeface="+mn-lt"/>
          <a:ea typeface="+mn-ea"/>
          <a:cs typeface="+mn-cs"/>
        </a:defRPr>
      </a:lvl5pPr>
      <a:lvl6pPr marL="2409425" algn="l" defTabSz="963770" rtl="0" eaLnBrk="1" latinLnBrk="0" hangingPunct="1">
        <a:defRPr sz="1874" kern="1200">
          <a:solidFill>
            <a:schemeClr val="tx1"/>
          </a:solidFill>
          <a:latin typeface="+mn-lt"/>
          <a:ea typeface="+mn-ea"/>
          <a:cs typeface="+mn-cs"/>
        </a:defRPr>
      </a:lvl6pPr>
      <a:lvl7pPr marL="2891311" algn="l" defTabSz="963770" rtl="0" eaLnBrk="1" latinLnBrk="0" hangingPunct="1">
        <a:defRPr sz="1874" kern="1200">
          <a:solidFill>
            <a:schemeClr val="tx1"/>
          </a:solidFill>
          <a:latin typeface="+mn-lt"/>
          <a:ea typeface="+mn-ea"/>
          <a:cs typeface="+mn-cs"/>
        </a:defRPr>
      </a:lvl7pPr>
      <a:lvl8pPr marL="3373195" algn="l" defTabSz="963770" rtl="0" eaLnBrk="1" latinLnBrk="0" hangingPunct="1">
        <a:defRPr sz="1874" kern="1200">
          <a:solidFill>
            <a:schemeClr val="tx1"/>
          </a:solidFill>
          <a:latin typeface="+mn-lt"/>
          <a:ea typeface="+mn-ea"/>
          <a:cs typeface="+mn-cs"/>
        </a:defRPr>
      </a:lvl8pPr>
      <a:lvl9pPr marL="3855080" algn="l" defTabSz="963770" rtl="0" eaLnBrk="1" latinLnBrk="0" hangingPunct="1">
        <a:defRPr sz="18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f"/><Relationship Id="rId13" Type="http://schemas.openxmlformats.org/officeDocument/2006/relationships/image" Target="../media/image11.tiff"/><Relationship Id="rId18" Type="http://schemas.openxmlformats.org/officeDocument/2006/relationships/image" Target="../media/image16.tiff"/><Relationship Id="rId26" Type="http://schemas.openxmlformats.org/officeDocument/2006/relationships/image" Target="../media/image24.tiff"/><Relationship Id="rId3" Type="http://schemas.openxmlformats.org/officeDocument/2006/relationships/image" Target="../media/image1.jpeg"/><Relationship Id="rId21" Type="http://schemas.openxmlformats.org/officeDocument/2006/relationships/image" Target="../media/image19.tiff"/><Relationship Id="rId7" Type="http://schemas.openxmlformats.org/officeDocument/2006/relationships/image" Target="../media/image5.tiff"/><Relationship Id="rId12" Type="http://schemas.openxmlformats.org/officeDocument/2006/relationships/image" Target="../media/image10.tiff"/><Relationship Id="rId17" Type="http://schemas.openxmlformats.org/officeDocument/2006/relationships/image" Target="../media/image15.tiff"/><Relationship Id="rId25" Type="http://schemas.openxmlformats.org/officeDocument/2006/relationships/image" Target="../media/image23.tiff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20" Type="http://schemas.openxmlformats.org/officeDocument/2006/relationships/image" Target="../media/image18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11" Type="http://schemas.openxmlformats.org/officeDocument/2006/relationships/image" Target="../media/image9.tiff"/><Relationship Id="rId24" Type="http://schemas.openxmlformats.org/officeDocument/2006/relationships/image" Target="../media/image22.tiff"/><Relationship Id="rId5" Type="http://schemas.openxmlformats.org/officeDocument/2006/relationships/image" Target="../media/image3.tiff"/><Relationship Id="rId15" Type="http://schemas.openxmlformats.org/officeDocument/2006/relationships/image" Target="../media/image13.tiff"/><Relationship Id="rId23" Type="http://schemas.openxmlformats.org/officeDocument/2006/relationships/image" Target="../media/image21.tiff"/><Relationship Id="rId28" Type="http://schemas.openxmlformats.org/officeDocument/2006/relationships/image" Target="../media/image26.tiff"/><Relationship Id="rId10" Type="http://schemas.openxmlformats.org/officeDocument/2006/relationships/image" Target="../media/image8.tiff"/><Relationship Id="rId19" Type="http://schemas.openxmlformats.org/officeDocument/2006/relationships/image" Target="../media/image17.tiff"/><Relationship Id="rId4" Type="http://schemas.openxmlformats.org/officeDocument/2006/relationships/image" Target="../media/image2.tiff"/><Relationship Id="rId9" Type="http://schemas.openxmlformats.org/officeDocument/2006/relationships/image" Target="../media/image7.tiff"/><Relationship Id="rId14" Type="http://schemas.openxmlformats.org/officeDocument/2006/relationships/image" Target="../media/image12.tiff"/><Relationship Id="rId22" Type="http://schemas.openxmlformats.org/officeDocument/2006/relationships/image" Target="../media/image20.tiff"/><Relationship Id="rId27" Type="http://schemas.openxmlformats.org/officeDocument/2006/relationships/image" Target="../media/image25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>
            <a:extLst>
              <a:ext uri="{FF2B5EF4-FFF2-40B4-BE49-F238E27FC236}">
                <a16:creationId xmlns:a16="http://schemas.microsoft.com/office/drawing/2014/main" id="{CFD92626-9086-4899-9925-B677C059DEF3}"/>
              </a:ext>
            </a:extLst>
          </p:cNvPr>
          <p:cNvSpPr txBox="1"/>
          <p:nvPr/>
        </p:nvSpPr>
        <p:spPr>
          <a:xfrm>
            <a:off x="191188" y="85142"/>
            <a:ext cx="481889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a                                                                        c</a:t>
            </a: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d</a:t>
            </a: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e                                                           f                                                         g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87DE030-E9B1-42E9-949D-E97F87551CC8}"/>
              </a:ext>
            </a:extLst>
          </p:cNvPr>
          <p:cNvGrpSpPr/>
          <p:nvPr/>
        </p:nvGrpSpPr>
        <p:grpSpPr>
          <a:xfrm>
            <a:off x="2839057" y="1993134"/>
            <a:ext cx="1594991" cy="1594576"/>
            <a:chOff x="2877302" y="2032809"/>
            <a:chExt cx="1594991" cy="1594576"/>
          </a:xfrm>
        </p:grpSpPr>
        <p:pic>
          <p:nvPicPr>
            <p:cNvPr id="375" name="Picture 2" descr="E:\博士\文章\7-5p\结果\文章用结果\流式-凋亡\20200831作图.jpg">
              <a:extLst>
                <a:ext uri="{FF2B5EF4-FFF2-40B4-BE49-F238E27FC236}">
                  <a16:creationId xmlns:a16="http://schemas.microsoft.com/office/drawing/2014/main" id="{07962B10-B1B6-4B6F-BC10-DE92C2AA6EE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/>
            <a:srcRect t="48465" r="50627"/>
            <a:stretch/>
          </p:blipFill>
          <p:spPr bwMode="auto">
            <a:xfrm>
              <a:off x="2885989" y="2032809"/>
              <a:ext cx="1586304" cy="775182"/>
            </a:xfrm>
            <a:prstGeom prst="rect">
              <a:avLst/>
            </a:prstGeom>
            <a:noFill/>
          </p:spPr>
        </p:pic>
        <p:pic>
          <p:nvPicPr>
            <p:cNvPr id="376" name="Picture 2" descr="E:\博士\文章\7-5p\结果\文章用结果\流式-凋亡\20200831作图.jpg">
              <a:extLst>
                <a:ext uri="{FF2B5EF4-FFF2-40B4-BE49-F238E27FC236}">
                  <a16:creationId xmlns:a16="http://schemas.microsoft.com/office/drawing/2014/main" id="{4596D0B2-C5DF-483D-80A5-A17451A6CA6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/>
            <a:srcRect l="50640" t="48465"/>
            <a:stretch/>
          </p:blipFill>
          <p:spPr bwMode="auto">
            <a:xfrm>
              <a:off x="2877302" y="2852200"/>
              <a:ext cx="1585885" cy="775185"/>
            </a:xfrm>
            <a:prstGeom prst="rect">
              <a:avLst/>
            </a:prstGeom>
            <a:noFill/>
          </p:spPr>
        </p:pic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82E934F0-389E-433C-A4A1-8C977830165D}"/>
              </a:ext>
            </a:extLst>
          </p:cNvPr>
          <p:cNvGrpSpPr/>
          <p:nvPr/>
        </p:nvGrpSpPr>
        <p:grpSpPr>
          <a:xfrm>
            <a:off x="194320" y="4402051"/>
            <a:ext cx="1430570" cy="1166670"/>
            <a:chOff x="37010" y="438677"/>
            <a:chExt cx="1430570" cy="1166670"/>
          </a:xfrm>
        </p:grpSpPr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09DB73A8-430E-4548-8C47-FB322EF3FDC2}"/>
                </a:ext>
              </a:extLst>
            </p:cNvPr>
            <p:cNvGrpSpPr/>
            <p:nvPr/>
          </p:nvGrpSpPr>
          <p:grpSpPr>
            <a:xfrm>
              <a:off x="37010" y="438677"/>
              <a:ext cx="1416054" cy="1166670"/>
              <a:chOff x="37010" y="438677"/>
              <a:chExt cx="1416054" cy="1166670"/>
            </a:xfrm>
          </p:grpSpPr>
          <p:grpSp>
            <p:nvGrpSpPr>
              <p:cNvPr id="28" name="组合 27">
                <a:extLst>
                  <a:ext uri="{FF2B5EF4-FFF2-40B4-BE49-F238E27FC236}">
                    <a16:creationId xmlns:a16="http://schemas.microsoft.com/office/drawing/2014/main" id="{60AFD6F9-D6B0-48FC-B99E-F3C5B3DB0EDD}"/>
                  </a:ext>
                </a:extLst>
              </p:cNvPr>
              <p:cNvGrpSpPr/>
              <p:nvPr/>
            </p:nvGrpSpPr>
            <p:grpSpPr>
              <a:xfrm>
                <a:off x="37010" y="590506"/>
                <a:ext cx="817788" cy="1014841"/>
                <a:chOff x="37010" y="590506"/>
                <a:chExt cx="817788" cy="1014841"/>
              </a:xfrm>
            </p:grpSpPr>
            <p:sp>
              <p:nvSpPr>
                <p:cNvPr id="467" name="TextBox 466"/>
                <p:cNvSpPr txBox="1"/>
                <p:nvPr/>
              </p:nvSpPr>
              <p:spPr>
                <a:xfrm>
                  <a:off x="38550" y="1399868"/>
                  <a:ext cx="578250" cy="205479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GAPDH</a:t>
                  </a:r>
                  <a:endPara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8" name="TextBox 467"/>
                <p:cNvSpPr txBox="1"/>
                <p:nvPr/>
              </p:nvSpPr>
              <p:spPr>
                <a:xfrm>
                  <a:off x="38550" y="874787"/>
                  <a:ext cx="578250" cy="205479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c-PARP</a:t>
                  </a:r>
                  <a:endPara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9" name="TextBox 468"/>
                <p:cNvSpPr txBox="1"/>
                <p:nvPr/>
              </p:nvSpPr>
              <p:spPr>
                <a:xfrm>
                  <a:off x="38549" y="1044156"/>
                  <a:ext cx="637239" cy="205479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caspase-3</a:t>
                  </a:r>
                  <a:endParaRPr lang="zh-CN" altLang="en-US" sz="800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70" name="TextBox 469"/>
                <p:cNvSpPr txBox="1"/>
                <p:nvPr/>
              </p:nvSpPr>
              <p:spPr>
                <a:xfrm>
                  <a:off x="38550" y="1228386"/>
                  <a:ext cx="662682" cy="205479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c-caspse-3</a:t>
                  </a:r>
                  <a:endPara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71" name="TextBox 470"/>
                <p:cNvSpPr txBox="1"/>
                <p:nvPr/>
              </p:nvSpPr>
              <p:spPr>
                <a:xfrm>
                  <a:off x="38550" y="720942"/>
                  <a:ext cx="674625" cy="205479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EVE</a:t>
                  </a:r>
                  <a:endParaRPr lang="zh-CN" altLang="en-US" sz="800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72" name="TextBox 471"/>
                <p:cNvSpPr txBox="1"/>
                <p:nvPr/>
              </p:nvSpPr>
              <p:spPr>
                <a:xfrm>
                  <a:off x="37010" y="590506"/>
                  <a:ext cx="817788" cy="205479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LV-miR-7-5p</a:t>
                  </a:r>
                  <a:endParaRPr lang="zh-CN" altLang="en-US" sz="800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494" name="TextBox 493"/>
              <p:cNvSpPr txBox="1"/>
              <p:nvPr/>
            </p:nvSpPr>
            <p:spPr>
              <a:xfrm>
                <a:off x="823496" y="438677"/>
                <a:ext cx="571242" cy="205495"/>
              </a:xfrm>
              <a:prstGeom prst="rect">
                <a:avLst/>
              </a:prstGeom>
              <a:noFill/>
            </p:spPr>
            <p:txBody>
              <a:bodyPr wrap="square" lIns="81589" tIns="40794" rIns="81589" bIns="40794" rtlCol="0" anchor="ctr">
                <a:spAutoFit/>
              </a:bodyPr>
              <a:lstStyle/>
              <a:p>
                <a:pPr algn="ctr"/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SPC-A1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976A28CA-6370-42DC-AF99-8F0E2B536189}"/>
                  </a:ext>
                </a:extLst>
              </p:cNvPr>
              <p:cNvGrpSpPr/>
              <p:nvPr/>
            </p:nvGrpSpPr>
            <p:grpSpPr>
              <a:xfrm>
                <a:off x="716999" y="605894"/>
                <a:ext cx="736065" cy="305137"/>
                <a:chOff x="716999" y="605894"/>
                <a:chExt cx="736065" cy="305137"/>
              </a:xfrm>
            </p:grpSpPr>
            <p:sp>
              <p:nvSpPr>
                <p:cNvPr id="496" name="TextBox 495"/>
                <p:cNvSpPr txBox="1"/>
                <p:nvPr/>
              </p:nvSpPr>
              <p:spPr>
                <a:xfrm>
                  <a:off x="719736" y="736329"/>
                  <a:ext cx="160625" cy="174702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pPr algn="ctr"/>
                  <a:r>
                    <a:rPr lang="en-US" altLang="zh-CN" sz="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-</a:t>
                  </a:r>
                  <a:endParaRPr lang="zh-CN" altLang="en-US" sz="600" b="1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97" name="TextBox 496"/>
                <p:cNvSpPr txBox="1"/>
                <p:nvPr/>
              </p:nvSpPr>
              <p:spPr>
                <a:xfrm>
                  <a:off x="910637" y="736329"/>
                  <a:ext cx="160625" cy="174702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pPr algn="ctr"/>
                  <a:r>
                    <a:rPr lang="en-US" altLang="zh-CN" sz="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+</a:t>
                  </a:r>
                  <a:endParaRPr lang="zh-CN" altLang="en-US" sz="600" b="1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98" name="TextBox 497"/>
                <p:cNvSpPr txBox="1"/>
                <p:nvPr/>
              </p:nvSpPr>
              <p:spPr>
                <a:xfrm>
                  <a:off x="1101538" y="736329"/>
                  <a:ext cx="160625" cy="174702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pPr algn="ctr"/>
                  <a:r>
                    <a:rPr lang="en-US" altLang="zh-CN" sz="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-</a:t>
                  </a:r>
                  <a:endParaRPr lang="zh-CN" altLang="en-US" sz="600" b="1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99" name="TextBox 498"/>
                <p:cNvSpPr txBox="1"/>
                <p:nvPr/>
              </p:nvSpPr>
              <p:spPr>
                <a:xfrm>
                  <a:off x="1292439" y="736329"/>
                  <a:ext cx="160625" cy="174702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pPr algn="ctr"/>
                  <a:r>
                    <a:rPr lang="en-US" altLang="zh-CN" sz="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+</a:t>
                  </a:r>
                  <a:endParaRPr lang="zh-CN" altLang="en-US" sz="600" b="1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00" name="TextBox 499"/>
                <p:cNvSpPr txBox="1"/>
                <p:nvPr/>
              </p:nvSpPr>
              <p:spPr>
                <a:xfrm>
                  <a:off x="716999" y="605894"/>
                  <a:ext cx="160625" cy="174702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pPr algn="ctr"/>
                  <a:r>
                    <a:rPr lang="en-US" altLang="zh-CN" sz="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-</a:t>
                  </a:r>
                  <a:endParaRPr lang="zh-CN" altLang="en-US" sz="600" b="1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01" name="TextBox 500"/>
                <p:cNvSpPr txBox="1"/>
                <p:nvPr/>
              </p:nvSpPr>
              <p:spPr>
                <a:xfrm>
                  <a:off x="908812" y="605894"/>
                  <a:ext cx="160625" cy="174702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pPr algn="ctr"/>
                  <a:r>
                    <a:rPr lang="en-US" altLang="zh-CN" sz="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-</a:t>
                  </a:r>
                  <a:endParaRPr lang="zh-CN" altLang="en-US" sz="600" b="1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02" name="TextBox 501"/>
                <p:cNvSpPr txBox="1"/>
                <p:nvPr/>
              </p:nvSpPr>
              <p:spPr>
                <a:xfrm>
                  <a:off x="1100625" y="605894"/>
                  <a:ext cx="160625" cy="174702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pPr algn="ctr"/>
                  <a:r>
                    <a:rPr lang="en-US" altLang="zh-CN" sz="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+</a:t>
                  </a:r>
                  <a:endParaRPr lang="zh-CN" altLang="en-US" sz="600" b="1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3" name="TextBox 552"/>
                <p:cNvSpPr txBox="1"/>
                <p:nvPr/>
              </p:nvSpPr>
              <p:spPr>
                <a:xfrm>
                  <a:off x="1292439" y="605894"/>
                  <a:ext cx="160625" cy="174702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pPr algn="ctr"/>
                  <a:r>
                    <a:rPr lang="en-US" altLang="zh-CN" sz="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+</a:t>
                  </a:r>
                  <a:endParaRPr lang="zh-CN" altLang="en-US" sz="600" b="1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cxnSp>
          <p:nvCxnSpPr>
            <p:cNvPr id="495" name="直接连接符 494"/>
            <p:cNvCxnSpPr/>
            <p:nvPr/>
          </p:nvCxnSpPr>
          <p:spPr>
            <a:xfrm>
              <a:off x="696580" y="615129"/>
              <a:ext cx="771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3" name="左大括号 192"/>
            <p:cNvSpPr/>
            <p:nvPr/>
          </p:nvSpPr>
          <p:spPr>
            <a:xfrm>
              <a:off x="627601" y="1129619"/>
              <a:ext cx="48188" cy="224834"/>
            </a:xfrm>
            <a:prstGeom prst="lef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81589" tIns="40794" rIns="81589" bIns="40794" rtlCol="0" anchor="ctr"/>
            <a:lstStyle/>
            <a:p>
              <a:pPr algn="ctr"/>
              <a:endParaRPr lang="zh-CN" altLang="en-US" sz="563" dirty="0"/>
            </a:p>
          </p:txBody>
        </p:sp>
      </p:grp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8EED9DED-80C5-47AE-94F2-4D2BAEE64C44}"/>
              </a:ext>
            </a:extLst>
          </p:cNvPr>
          <p:cNvGrpSpPr/>
          <p:nvPr/>
        </p:nvGrpSpPr>
        <p:grpSpPr>
          <a:xfrm>
            <a:off x="2582556" y="1906006"/>
            <a:ext cx="3534668" cy="1869721"/>
            <a:chOff x="2733647" y="1549626"/>
            <a:chExt cx="3534668" cy="1869721"/>
          </a:xfrm>
        </p:grpSpPr>
        <p:sp>
          <p:nvSpPr>
            <p:cNvPr id="137" name="TextBox 136"/>
            <p:cNvSpPr txBox="1"/>
            <p:nvPr/>
          </p:nvSpPr>
          <p:spPr>
            <a:xfrm rot="16200000">
              <a:off x="2497668" y="2329535"/>
              <a:ext cx="677454" cy="205495"/>
            </a:xfrm>
            <a:prstGeom prst="rect">
              <a:avLst/>
            </a:prstGeom>
            <a:noFill/>
          </p:spPr>
          <p:txBody>
            <a:bodyPr wrap="square" lIns="81589" tIns="40794" rIns="81589" bIns="40794" rtlCol="0" anchor="ctr">
              <a:spAutoFit/>
            </a:bodyPr>
            <a:lstStyle/>
            <a:p>
              <a:pPr algn="ctr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SPC-A1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74" name="组合 73">
              <a:extLst>
                <a:ext uri="{FF2B5EF4-FFF2-40B4-BE49-F238E27FC236}">
                  <a16:creationId xmlns:a16="http://schemas.microsoft.com/office/drawing/2014/main" id="{8FC1076B-4127-4D50-80AD-F2E0C3339B9E}"/>
                </a:ext>
              </a:extLst>
            </p:cNvPr>
            <p:cNvGrpSpPr/>
            <p:nvPr/>
          </p:nvGrpSpPr>
          <p:grpSpPr>
            <a:xfrm>
              <a:off x="2750859" y="1549626"/>
              <a:ext cx="3517456" cy="1869721"/>
              <a:chOff x="2750859" y="1549626"/>
              <a:chExt cx="3517456" cy="1869721"/>
            </a:xfrm>
          </p:grpSpPr>
          <p:cxnSp>
            <p:nvCxnSpPr>
              <p:cNvPr id="146" name="直接箭头连接符 145"/>
              <p:cNvCxnSpPr>
                <a:cxnSpLocks/>
              </p:cNvCxnSpPr>
              <p:nvPr/>
            </p:nvCxnSpPr>
            <p:spPr>
              <a:xfrm flipV="1">
                <a:off x="4700156" y="1619452"/>
                <a:ext cx="1" cy="163995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直接箭头连接符 143"/>
              <p:cNvCxnSpPr>
                <a:cxnSpLocks/>
              </p:cNvCxnSpPr>
              <p:nvPr/>
            </p:nvCxnSpPr>
            <p:spPr>
              <a:xfrm flipH="1">
                <a:off x="2750859" y="3265498"/>
                <a:ext cx="1945270" cy="344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0" name="TextBox 9"/>
              <p:cNvSpPr txBox="1"/>
              <p:nvPr/>
            </p:nvSpPr>
            <p:spPr>
              <a:xfrm>
                <a:off x="3543114" y="3244629"/>
                <a:ext cx="578250" cy="174718"/>
              </a:xfrm>
              <a:prstGeom prst="rect">
                <a:avLst/>
              </a:prstGeom>
              <a:noFill/>
            </p:spPr>
            <p:txBody>
              <a:bodyPr wrap="square" lIns="81589" tIns="40794" rIns="81589" bIns="40794" rtlCol="0" anchor="ctr">
                <a:spAutoFit/>
              </a:bodyPr>
              <a:lstStyle/>
              <a:p>
                <a:pPr algn="ctr"/>
                <a:r>
                  <a:rPr lang="en-US" altLang="zh-CN" sz="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Annexin</a:t>
                </a:r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 V</a:t>
                </a:r>
                <a:endParaRPr lang="zh-CN" altLang="en-US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1" name="TextBox 9"/>
              <p:cNvSpPr txBox="1"/>
              <p:nvPr/>
            </p:nvSpPr>
            <p:spPr>
              <a:xfrm rot="5400000">
                <a:off x="4493072" y="2344924"/>
                <a:ext cx="578144" cy="174718"/>
              </a:xfrm>
              <a:prstGeom prst="rect">
                <a:avLst/>
              </a:prstGeom>
              <a:noFill/>
            </p:spPr>
            <p:txBody>
              <a:bodyPr wrap="square" lIns="81589" tIns="40794" rIns="81589" bIns="40794" rtlCol="0" anchor="ctr">
                <a:spAutoFit/>
              </a:bodyPr>
              <a:lstStyle/>
              <a:p>
                <a:pPr algn="ctr"/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PI</a:t>
                </a:r>
                <a:endParaRPr lang="zh-CN" altLang="en-US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9" name="TextBox 9"/>
              <p:cNvSpPr txBox="1"/>
              <p:nvPr/>
            </p:nvSpPr>
            <p:spPr>
              <a:xfrm>
                <a:off x="4709262" y="1974607"/>
                <a:ext cx="1559053" cy="205495"/>
              </a:xfrm>
              <a:prstGeom prst="rect">
                <a:avLst/>
              </a:prstGeom>
              <a:noFill/>
            </p:spPr>
            <p:txBody>
              <a:bodyPr wrap="square" lIns="81589" tIns="40794" rIns="81589" bIns="40794" rtlCol="0" anchor="ctr">
                <a:spAutoFit/>
              </a:bodyPr>
              <a:lstStyle/>
              <a:p>
                <a:pPr algn="ctr"/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(4)  miR-7-5p mimics+ EVE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0" name="TextBox 9"/>
              <p:cNvSpPr txBox="1"/>
              <p:nvPr/>
            </p:nvSpPr>
            <p:spPr>
              <a:xfrm>
                <a:off x="4742627" y="1697657"/>
                <a:ext cx="1244185" cy="205495"/>
              </a:xfrm>
              <a:prstGeom prst="rect">
                <a:avLst/>
              </a:prstGeom>
              <a:noFill/>
            </p:spPr>
            <p:txBody>
              <a:bodyPr wrap="square" lIns="81589" tIns="40794" rIns="81589" bIns="40794" rtlCol="0" anchor="ctr">
                <a:spAutoFit/>
              </a:bodyPr>
              <a:lstStyle/>
              <a:p>
                <a:pPr algn="ctr"/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(2)  EVE+</a:t>
                </a:r>
                <a:r>
                  <a:rPr lang="en-US" altLang="zh-CN" sz="8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 Mimics  NC 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1" name="TextBox 140"/>
              <p:cNvSpPr txBox="1"/>
              <p:nvPr/>
            </p:nvSpPr>
            <p:spPr>
              <a:xfrm>
                <a:off x="4748345" y="1837337"/>
                <a:ext cx="1188081" cy="205495"/>
              </a:xfrm>
              <a:prstGeom prst="rect">
                <a:avLst/>
              </a:prstGeom>
              <a:noFill/>
            </p:spPr>
            <p:txBody>
              <a:bodyPr wrap="square" lIns="81589" tIns="40794" rIns="81589" bIns="40794" rtlCol="0" anchor="ctr">
                <a:spAutoFit/>
              </a:bodyPr>
              <a:lstStyle/>
              <a:p>
                <a:pPr algn="ctr"/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(3)  miR-7-5p mimics 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2" name="TextBox 9"/>
              <p:cNvSpPr txBox="1"/>
              <p:nvPr/>
            </p:nvSpPr>
            <p:spPr>
              <a:xfrm>
                <a:off x="4752607" y="1558088"/>
                <a:ext cx="947569" cy="205495"/>
              </a:xfrm>
              <a:prstGeom prst="rect">
                <a:avLst/>
              </a:prstGeom>
              <a:noFill/>
            </p:spPr>
            <p:txBody>
              <a:bodyPr wrap="square" lIns="81589" tIns="40794" rIns="81589" bIns="40794" rtlCol="0" anchor="ctr">
                <a:spAutoFit/>
              </a:bodyPr>
              <a:lstStyle/>
              <a:p>
                <a:pPr algn="ctr"/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(1)  Mimics </a:t>
                </a:r>
                <a:r>
                  <a:rPr lang="en-US" altLang="zh-CN" sz="8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 NC </a:t>
                </a:r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id="{83DC4063-1BBE-4B30-B7D9-2838611CEE73}"/>
                  </a:ext>
                </a:extLst>
              </p:cNvPr>
              <p:cNvSpPr txBox="1"/>
              <p:nvPr/>
            </p:nvSpPr>
            <p:spPr>
              <a:xfrm>
                <a:off x="3272329" y="1549626"/>
                <a:ext cx="1124026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700"/>
                  </a:lnSpc>
                </a:pPr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(1)                                   (2)</a:t>
                </a:r>
              </a:p>
              <a:p>
                <a:pPr>
                  <a:lnSpc>
                    <a:spcPts val="700"/>
                  </a:lnSpc>
                </a:pPr>
                <a:endParaRPr lang="en-US" altLang="zh-C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ts val="700"/>
                  </a:lnSpc>
                </a:pPr>
                <a:endParaRPr lang="en-US" altLang="zh-C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ts val="700"/>
                  </a:lnSpc>
                </a:pPr>
                <a:endParaRPr lang="en-US" altLang="zh-C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ts val="700"/>
                  </a:lnSpc>
                </a:pPr>
                <a:endParaRPr lang="en-US" altLang="zh-C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ts val="700"/>
                  </a:lnSpc>
                </a:pPr>
                <a:endParaRPr lang="en-US" altLang="zh-C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ts val="700"/>
                  </a:lnSpc>
                </a:pPr>
                <a:endParaRPr lang="en-US" altLang="zh-C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ts val="700"/>
                  </a:lnSpc>
                </a:pPr>
                <a:endParaRPr lang="en-US" altLang="zh-C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ts val="700"/>
                  </a:lnSpc>
                </a:pPr>
                <a:endParaRPr lang="en-US" altLang="zh-C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ts val="700"/>
                  </a:lnSpc>
                </a:pPr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(3)                                    (4)</a:t>
                </a:r>
                <a:endParaRPr lang="zh-CN" altLang="en-US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73" name="组合 72">
                <a:extLst>
                  <a:ext uri="{FF2B5EF4-FFF2-40B4-BE49-F238E27FC236}">
                    <a16:creationId xmlns:a16="http://schemas.microsoft.com/office/drawing/2014/main" id="{056A2BE2-768B-44AB-A036-8E54D1FB628E}"/>
                  </a:ext>
                </a:extLst>
              </p:cNvPr>
              <p:cNvGrpSpPr/>
              <p:nvPr/>
            </p:nvGrpSpPr>
            <p:grpSpPr>
              <a:xfrm>
                <a:off x="4887645" y="2484315"/>
                <a:ext cx="970240" cy="929783"/>
                <a:chOff x="4887645" y="2484315"/>
                <a:chExt cx="970240" cy="929783"/>
              </a:xfrm>
            </p:grpSpPr>
            <p:sp>
              <p:nvSpPr>
                <p:cNvPr id="172" name="TextBox 171"/>
                <p:cNvSpPr txBox="1"/>
                <p:nvPr/>
              </p:nvSpPr>
              <p:spPr>
                <a:xfrm rot="16200000">
                  <a:off x="4626969" y="2744991"/>
                  <a:ext cx="696070" cy="174718"/>
                </a:xfrm>
                <a:prstGeom prst="rect">
                  <a:avLst/>
                </a:prstGeom>
                <a:noFill/>
              </p:spPr>
              <p:txBody>
                <a:bodyPr wrap="square" lIns="81589" tIns="40794" rIns="81589" bIns="40794" rtlCol="0" anchor="ctr">
                  <a:spAutoFit/>
                </a:bodyPr>
                <a:lstStyle/>
                <a:p>
                  <a:pPr algn="ctr"/>
                  <a:r>
                    <a:rPr lang="en-US" altLang="zh-CN" sz="60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Apoptosis rate</a:t>
                  </a:r>
                  <a:endParaRPr lang="zh-CN" altLang="en-US" sz="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2" name="文本框 71">
                  <a:extLst>
                    <a:ext uri="{FF2B5EF4-FFF2-40B4-BE49-F238E27FC236}">
                      <a16:creationId xmlns:a16="http://schemas.microsoft.com/office/drawing/2014/main" id="{D220A36C-BCE8-48AE-A37C-70D133D17DD3}"/>
                    </a:ext>
                  </a:extLst>
                </p:cNvPr>
                <p:cNvSpPr txBox="1"/>
                <p:nvPr/>
              </p:nvSpPr>
              <p:spPr>
                <a:xfrm>
                  <a:off x="5107359" y="3229432"/>
                  <a:ext cx="750526" cy="184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(1)   (2)   (3)   (4)</a:t>
                  </a:r>
                  <a:endParaRPr lang="zh-CN" altLang="en-US" sz="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9D2BCC3A-B59F-4288-AAED-B770DA61008D}"/>
              </a:ext>
            </a:extLst>
          </p:cNvPr>
          <p:cNvGrpSpPr/>
          <p:nvPr/>
        </p:nvGrpSpPr>
        <p:grpSpPr>
          <a:xfrm>
            <a:off x="107578" y="107044"/>
            <a:ext cx="2368102" cy="1309824"/>
            <a:chOff x="107578" y="107044"/>
            <a:chExt cx="2368102" cy="1309824"/>
          </a:xfrm>
        </p:grpSpPr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28F98D92-525D-4E37-9EC9-7A98F87AAD27}"/>
                </a:ext>
              </a:extLst>
            </p:cNvPr>
            <p:cNvGrpSpPr/>
            <p:nvPr/>
          </p:nvGrpSpPr>
          <p:grpSpPr>
            <a:xfrm>
              <a:off x="107578" y="107044"/>
              <a:ext cx="2368102" cy="1309824"/>
              <a:chOff x="-82727" y="188917"/>
              <a:chExt cx="2368102" cy="1309824"/>
            </a:xfrm>
          </p:grpSpPr>
          <p:grpSp>
            <p:nvGrpSpPr>
              <p:cNvPr id="239" name="组合 238">
                <a:extLst>
                  <a:ext uri="{FF2B5EF4-FFF2-40B4-BE49-F238E27FC236}">
                    <a16:creationId xmlns:a16="http://schemas.microsoft.com/office/drawing/2014/main" id="{1331EC2B-1E7C-4C82-8CCF-C518EF41FD6D}"/>
                  </a:ext>
                </a:extLst>
              </p:cNvPr>
              <p:cNvGrpSpPr/>
              <p:nvPr/>
            </p:nvGrpSpPr>
            <p:grpSpPr>
              <a:xfrm>
                <a:off x="-82727" y="439429"/>
                <a:ext cx="946628" cy="1059312"/>
                <a:chOff x="52836" y="5544826"/>
                <a:chExt cx="946628" cy="1059312"/>
              </a:xfrm>
            </p:grpSpPr>
            <p:sp>
              <p:nvSpPr>
                <p:cNvPr id="240" name="TextBox 626">
                  <a:extLst>
                    <a:ext uri="{FF2B5EF4-FFF2-40B4-BE49-F238E27FC236}">
                      <a16:creationId xmlns:a16="http://schemas.microsoft.com/office/drawing/2014/main" id="{407104A4-6BA3-4F7C-8FF1-B62355439B88}"/>
                    </a:ext>
                  </a:extLst>
                </p:cNvPr>
                <p:cNvSpPr txBox="1"/>
                <p:nvPr/>
              </p:nvSpPr>
              <p:spPr>
                <a:xfrm>
                  <a:off x="52836" y="6021569"/>
                  <a:ext cx="732152" cy="205479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p-eIF4E</a:t>
                  </a:r>
                  <a:r>
                    <a:rPr lang="en-US" altLang="zh-CN" sz="800" baseline="30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S209</a:t>
                  </a:r>
                  <a:endParaRPr lang="zh-CN" altLang="en-US" sz="800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1" name="TextBox 627">
                  <a:extLst>
                    <a:ext uri="{FF2B5EF4-FFF2-40B4-BE49-F238E27FC236}">
                      <a16:creationId xmlns:a16="http://schemas.microsoft.com/office/drawing/2014/main" id="{D94E2928-D869-4317-A6DD-6386FCC93967}"/>
                    </a:ext>
                  </a:extLst>
                </p:cNvPr>
                <p:cNvSpPr txBox="1"/>
                <p:nvPr/>
              </p:nvSpPr>
              <p:spPr>
                <a:xfrm>
                  <a:off x="52836" y="5857753"/>
                  <a:ext cx="946628" cy="205479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p-MNK1</a:t>
                  </a:r>
                  <a:r>
                    <a:rPr lang="en-US" altLang="zh-CN" sz="800" baseline="30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Thr197/202</a:t>
                  </a:r>
                  <a:endParaRPr lang="zh-CN" altLang="en-US" sz="800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2" name="TextBox 628">
                  <a:extLst>
                    <a:ext uri="{FF2B5EF4-FFF2-40B4-BE49-F238E27FC236}">
                      <a16:creationId xmlns:a16="http://schemas.microsoft.com/office/drawing/2014/main" id="{F2A67242-734D-440E-B10B-B87D2E20A238}"/>
                    </a:ext>
                  </a:extLst>
                </p:cNvPr>
                <p:cNvSpPr txBox="1"/>
                <p:nvPr/>
              </p:nvSpPr>
              <p:spPr>
                <a:xfrm>
                  <a:off x="52836" y="6209871"/>
                  <a:ext cx="578250" cy="205479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GAPDH</a:t>
                  </a:r>
                  <a:endParaRPr lang="zh-CN" altLang="en-US" sz="800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3" name="TextBox 629">
                  <a:extLst>
                    <a:ext uri="{FF2B5EF4-FFF2-40B4-BE49-F238E27FC236}">
                      <a16:creationId xmlns:a16="http://schemas.microsoft.com/office/drawing/2014/main" id="{67AC6991-00CA-4AD5-BA77-7BFD0552B662}"/>
                    </a:ext>
                  </a:extLst>
                </p:cNvPr>
                <p:cNvSpPr txBox="1"/>
                <p:nvPr/>
              </p:nvSpPr>
              <p:spPr>
                <a:xfrm>
                  <a:off x="52836" y="6398659"/>
                  <a:ext cx="690428" cy="205479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r>
                    <a:rPr lang="en-US" altLang="zh-CN" sz="8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Histone</a:t>
                  </a:r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H3</a:t>
                  </a:r>
                  <a:endParaRPr lang="zh-CN" altLang="en-US" sz="800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4" name="TextBox 630">
                  <a:extLst>
                    <a:ext uri="{FF2B5EF4-FFF2-40B4-BE49-F238E27FC236}">
                      <a16:creationId xmlns:a16="http://schemas.microsoft.com/office/drawing/2014/main" id="{3FE3C275-B011-413C-A3DB-231E91C455BF}"/>
                    </a:ext>
                  </a:extLst>
                </p:cNvPr>
                <p:cNvSpPr txBox="1"/>
                <p:nvPr/>
              </p:nvSpPr>
              <p:spPr>
                <a:xfrm>
                  <a:off x="52836" y="5684989"/>
                  <a:ext cx="674625" cy="205479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EVE</a:t>
                  </a:r>
                  <a:endParaRPr lang="zh-CN" altLang="en-US" sz="800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5" name="TextBox 631">
                  <a:extLst>
                    <a:ext uri="{FF2B5EF4-FFF2-40B4-BE49-F238E27FC236}">
                      <a16:creationId xmlns:a16="http://schemas.microsoft.com/office/drawing/2014/main" id="{266E6F64-A58A-411A-86FF-3D404D6DE708}"/>
                    </a:ext>
                  </a:extLst>
                </p:cNvPr>
                <p:cNvSpPr txBox="1"/>
                <p:nvPr/>
              </p:nvSpPr>
              <p:spPr>
                <a:xfrm>
                  <a:off x="52836" y="5544826"/>
                  <a:ext cx="904904" cy="205479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CGP57380</a:t>
                  </a:r>
                  <a:endParaRPr lang="zh-CN" altLang="en-US" sz="800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46" name="组合 245">
                <a:extLst>
                  <a:ext uri="{FF2B5EF4-FFF2-40B4-BE49-F238E27FC236}">
                    <a16:creationId xmlns:a16="http://schemas.microsoft.com/office/drawing/2014/main" id="{70B33F67-DA67-49CF-B881-70F5FB81DA03}"/>
                  </a:ext>
                </a:extLst>
              </p:cNvPr>
              <p:cNvGrpSpPr/>
              <p:nvPr/>
            </p:nvGrpSpPr>
            <p:grpSpPr>
              <a:xfrm>
                <a:off x="743375" y="188917"/>
                <a:ext cx="1542000" cy="601885"/>
                <a:chOff x="878938" y="5294314"/>
                <a:chExt cx="1542000" cy="601885"/>
              </a:xfrm>
            </p:grpSpPr>
            <p:grpSp>
              <p:nvGrpSpPr>
                <p:cNvPr id="247" name="组合 246">
                  <a:extLst>
                    <a:ext uri="{FF2B5EF4-FFF2-40B4-BE49-F238E27FC236}">
                      <a16:creationId xmlns:a16="http://schemas.microsoft.com/office/drawing/2014/main" id="{1C6F7430-27A8-42EB-9FCA-170855E9E897}"/>
                    </a:ext>
                  </a:extLst>
                </p:cNvPr>
                <p:cNvGrpSpPr/>
                <p:nvPr/>
              </p:nvGrpSpPr>
              <p:grpSpPr>
                <a:xfrm>
                  <a:off x="878938" y="5294314"/>
                  <a:ext cx="1542000" cy="601885"/>
                  <a:chOff x="878938" y="5294314"/>
                  <a:chExt cx="1542000" cy="601885"/>
                </a:xfrm>
              </p:grpSpPr>
              <p:sp>
                <p:nvSpPr>
                  <p:cNvPr id="249" name="TextBox 47">
                    <a:extLst>
                      <a:ext uri="{FF2B5EF4-FFF2-40B4-BE49-F238E27FC236}">
                        <a16:creationId xmlns:a16="http://schemas.microsoft.com/office/drawing/2014/main" id="{53B0F0A2-D89D-4CC4-9CEE-3020F63BE2AE}"/>
                      </a:ext>
                    </a:extLst>
                  </p:cNvPr>
                  <p:cNvSpPr txBox="1"/>
                  <p:nvPr/>
                </p:nvSpPr>
                <p:spPr>
                  <a:xfrm>
                    <a:off x="1457188" y="5294314"/>
                    <a:ext cx="550758" cy="205495"/>
                  </a:xfrm>
                  <a:prstGeom prst="rect">
                    <a:avLst/>
                  </a:prstGeom>
                  <a:noFill/>
                </p:spPr>
                <p:txBody>
                  <a:bodyPr wrap="square" lIns="81589" tIns="40794" rIns="81589" bIns="40794" rtlCol="0" anchor="ctr">
                    <a:spAutoFit/>
                  </a:bodyPr>
                  <a:lstStyle/>
                  <a:p>
                    <a:pPr algn="ctr"/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SPC-A1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250" name="组合 249">
                    <a:extLst>
                      <a:ext uri="{FF2B5EF4-FFF2-40B4-BE49-F238E27FC236}">
                        <a16:creationId xmlns:a16="http://schemas.microsoft.com/office/drawing/2014/main" id="{5742EAE4-2C49-4F99-AAD7-5A6DB676695F}"/>
                      </a:ext>
                    </a:extLst>
                  </p:cNvPr>
                  <p:cNvGrpSpPr/>
                  <p:nvPr/>
                </p:nvGrpSpPr>
                <p:grpSpPr>
                  <a:xfrm>
                    <a:off x="878938" y="5457665"/>
                    <a:ext cx="1542000" cy="438534"/>
                    <a:chOff x="878938" y="5457665"/>
                    <a:chExt cx="1542000" cy="438534"/>
                  </a:xfrm>
                </p:grpSpPr>
                <p:grpSp>
                  <p:nvGrpSpPr>
                    <p:cNvPr id="251" name="组合 250">
                      <a:extLst>
                        <a:ext uri="{FF2B5EF4-FFF2-40B4-BE49-F238E27FC236}">
                          <a16:creationId xmlns:a16="http://schemas.microsoft.com/office/drawing/2014/main" id="{9E566991-A987-43D8-B83C-8EFF1CF8930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78938" y="5457665"/>
                      <a:ext cx="1542000" cy="438534"/>
                      <a:chOff x="878938" y="5457665"/>
                      <a:chExt cx="1542000" cy="438534"/>
                    </a:xfrm>
                  </p:grpSpPr>
                  <p:grpSp>
                    <p:nvGrpSpPr>
                      <p:cNvPr id="258" name="组合 257">
                        <a:extLst>
                          <a:ext uri="{FF2B5EF4-FFF2-40B4-BE49-F238E27FC236}">
                            <a16:creationId xmlns:a16="http://schemas.microsoft.com/office/drawing/2014/main" id="{8B916A7E-86BB-4694-BC80-6F61119710F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78938" y="5457665"/>
                        <a:ext cx="1542000" cy="417413"/>
                        <a:chOff x="878938" y="5457665"/>
                        <a:chExt cx="1542000" cy="417413"/>
                      </a:xfrm>
                    </p:grpSpPr>
                    <p:sp>
                      <p:nvSpPr>
                        <p:cNvPr id="262" name="TextBox 638">
                          <a:extLst>
                            <a:ext uri="{FF2B5EF4-FFF2-40B4-BE49-F238E27FC236}">
                              <a16:creationId xmlns:a16="http://schemas.microsoft.com/office/drawing/2014/main" id="{3CF086B7-12D4-43B2-9011-0E32CBCA2D76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902843" y="5457665"/>
                          <a:ext cx="835250" cy="174718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lIns="81589" tIns="40794" rIns="81589" bIns="40794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en-US" altLang="zh-CN" sz="600" dirty="0" err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Cytosolic</a:t>
                          </a:r>
                          <a:r>
                            <a:rPr lang="en-US" altLang="zh-CN" sz="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extract</a:t>
                          </a:r>
                          <a:endParaRPr lang="zh-CN" altLang="en-US" sz="6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grpSp>
                      <p:nvGrpSpPr>
                        <p:cNvPr id="263" name="组合 262">
                          <a:extLst>
                            <a:ext uri="{FF2B5EF4-FFF2-40B4-BE49-F238E27FC236}">
                              <a16:creationId xmlns:a16="http://schemas.microsoft.com/office/drawing/2014/main" id="{DF438CFE-6A3A-41D3-9FF1-1245B5F81C3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878938" y="5457665"/>
                          <a:ext cx="1542000" cy="417413"/>
                          <a:chOff x="878938" y="5457665"/>
                          <a:chExt cx="1542000" cy="417413"/>
                        </a:xfrm>
                      </p:grpSpPr>
                      <p:cxnSp>
                        <p:nvCxnSpPr>
                          <p:cNvPr id="264" name="直接连接符 263">
                            <a:extLst>
                              <a:ext uri="{FF2B5EF4-FFF2-40B4-BE49-F238E27FC236}">
                                <a16:creationId xmlns:a16="http://schemas.microsoft.com/office/drawing/2014/main" id="{2E00FC75-573C-44A4-AF7C-CA5BA6E44374}"/>
                              </a:ext>
                            </a:extLst>
                          </p:cNvPr>
                          <p:cNvCxnSpPr/>
                          <p:nvPr/>
                        </p:nvCxnSpPr>
                        <p:spPr>
                          <a:xfrm>
                            <a:off x="878938" y="5464324"/>
                            <a:ext cx="1542000" cy="0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sp>
                        <p:nvSpPr>
                          <p:cNvPr id="265" name="TextBox 640">
                            <a:extLst>
                              <a:ext uri="{FF2B5EF4-FFF2-40B4-BE49-F238E27FC236}">
                                <a16:creationId xmlns:a16="http://schemas.microsoft.com/office/drawing/2014/main" id="{397D8D6C-CB75-481B-9E3E-F6B8AF5CDFF9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904465" y="5568555"/>
                            <a:ext cx="160625" cy="17470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lIns="81571" tIns="40786" rIns="81571" bIns="40786" rtlCol="0" anchor="ctr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altLang="zh-CN" sz="600" dirty="0"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a:t>-</a:t>
                            </a:r>
                            <a:endParaRPr lang="zh-CN" altLang="en-US" sz="600" baseline="30000" dirty="0">
                              <a:latin typeface="Arial" panose="020B0604020202020204" pitchFamily="34" charset="0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266" name="TextBox 641">
                            <a:extLst>
                              <a:ext uri="{FF2B5EF4-FFF2-40B4-BE49-F238E27FC236}">
                                <a16:creationId xmlns:a16="http://schemas.microsoft.com/office/drawing/2014/main" id="{CD511431-D9C8-450F-AE2E-4072788D5AE1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092412" y="5568555"/>
                            <a:ext cx="160625" cy="17470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lIns="81571" tIns="40786" rIns="81571" bIns="40786" rtlCol="0" anchor="ctr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altLang="zh-CN" sz="600" dirty="0"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a:t>-</a:t>
                            </a:r>
                            <a:endParaRPr lang="zh-CN" altLang="en-US" sz="600" baseline="30000" dirty="0">
                              <a:latin typeface="Arial" panose="020B0604020202020204" pitchFamily="34" charset="0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267" name="TextBox 642">
                            <a:extLst>
                              <a:ext uri="{FF2B5EF4-FFF2-40B4-BE49-F238E27FC236}">
                                <a16:creationId xmlns:a16="http://schemas.microsoft.com/office/drawing/2014/main" id="{3438307B-D296-4322-AB0A-CE9557969F4A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281139" y="5568555"/>
                            <a:ext cx="160625" cy="17470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lIns="81571" tIns="40786" rIns="81571" bIns="40786" rtlCol="0" anchor="ctr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altLang="zh-CN" sz="600" dirty="0"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a:t>+</a:t>
                            </a:r>
                            <a:endParaRPr lang="zh-CN" altLang="en-US" sz="600" baseline="30000" dirty="0">
                              <a:latin typeface="Arial" panose="020B0604020202020204" pitchFamily="34" charset="0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268" name="TextBox 643">
                            <a:extLst>
                              <a:ext uri="{FF2B5EF4-FFF2-40B4-BE49-F238E27FC236}">
                                <a16:creationId xmlns:a16="http://schemas.microsoft.com/office/drawing/2014/main" id="{75A36F59-1B0E-466A-AD8B-A062EC8CD859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469867" y="5568555"/>
                            <a:ext cx="160625" cy="17470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lIns="81571" tIns="40786" rIns="81571" bIns="40786" rtlCol="0" anchor="ctr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altLang="zh-CN" sz="600" dirty="0"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a:t>+</a:t>
                            </a:r>
                            <a:endParaRPr lang="zh-CN" altLang="en-US" sz="600" baseline="30000" dirty="0">
                              <a:latin typeface="Arial" panose="020B0604020202020204" pitchFamily="34" charset="0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269" name="TextBox 644">
                            <a:extLst>
                              <a:ext uri="{FF2B5EF4-FFF2-40B4-BE49-F238E27FC236}">
                                <a16:creationId xmlns:a16="http://schemas.microsoft.com/office/drawing/2014/main" id="{10745C53-1DB6-4B7D-9D26-903EE33D9C2A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657684" y="5457665"/>
                            <a:ext cx="738875" cy="174718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lIns="81589" tIns="40794" rIns="81589" bIns="40794" rtlCol="0" anchor="ctr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altLang="zh-CN" sz="600" dirty="0"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a:t>Nuclear extract</a:t>
                            </a:r>
                            <a:endParaRPr lang="zh-CN" altLang="en-US" sz="600" dirty="0">
                              <a:latin typeface="Arial" panose="020B0604020202020204" pitchFamily="34" charset="0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270" name="TextBox 648">
                            <a:extLst>
                              <a:ext uri="{FF2B5EF4-FFF2-40B4-BE49-F238E27FC236}">
                                <a16:creationId xmlns:a16="http://schemas.microsoft.com/office/drawing/2014/main" id="{EDAECBB7-A5F7-48CA-AEE0-6EA188038D5C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469867" y="5700376"/>
                            <a:ext cx="160625" cy="17470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lIns="81571" tIns="40786" rIns="81571" bIns="40786" rtlCol="0" anchor="ctr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altLang="zh-CN" sz="600" dirty="0"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a:t>+</a:t>
                            </a:r>
                            <a:endParaRPr lang="zh-CN" altLang="en-US" sz="600" baseline="30000" dirty="0">
                              <a:latin typeface="Arial" panose="020B0604020202020204" pitchFamily="34" charset="0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271" name="TextBox 654">
                            <a:extLst>
                              <a:ext uri="{FF2B5EF4-FFF2-40B4-BE49-F238E27FC236}">
                                <a16:creationId xmlns:a16="http://schemas.microsoft.com/office/drawing/2014/main" id="{1A1858F2-8D58-4931-A238-92B1659A0FDE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847321" y="5568555"/>
                            <a:ext cx="160625" cy="17470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lIns="81571" tIns="40786" rIns="81571" bIns="40786" rtlCol="0" anchor="ctr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altLang="zh-CN" sz="600" dirty="0"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a:t>-</a:t>
                            </a:r>
                            <a:endParaRPr lang="zh-CN" altLang="en-US" sz="600" baseline="30000" dirty="0">
                              <a:latin typeface="Arial" panose="020B0604020202020204" pitchFamily="34" charset="0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</p:grpSp>
                  </p:grpSp>
                  <p:sp>
                    <p:nvSpPr>
                      <p:cNvPr id="259" name="TextBox 645">
                        <a:extLst>
                          <a:ext uri="{FF2B5EF4-FFF2-40B4-BE49-F238E27FC236}">
                            <a16:creationId xmlns:a16="http://schemas.microsoft.com/office/drawing/2014/main" id="{EFF918F6-1E27-45FE-BC0F-7662D02403B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03685" y="5721497"/>
                        <a:ext cx="160625" cy="17470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81571" tIns="40786" rIns="81571" bIns="40786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zh-CN" sz="6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-</a:t>
                        </a:r>
                        <a:endParaRPr lang="zh-CN" altLang="en-US" sz="6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60" name="TextBox 646">
                        <a:extLst>
                          <a:ext uri="{FF2B5EF4-FFF2-40B4-BE49-F238E27FC236}">
                            <a16:creationId xmlns:a16="http://schemas.microsoft.com/office/drawing/2014/main" id="{80E90278-FB1F-43AB-ABC2-423F72404D6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92412" y="5721497"/>
                        <a:ext cx="160625" cy="17470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81571" tIns="40786" rIns="81571" bIns="40786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zh-CN" sz="6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+</a:t>
                        </a:r>
                        <a:endParaRPr lang="zh-CN" altLang="en-US" sz="6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61" name="TextBox 647">
                        <a:extLst>
                          <a:ext uri="{FF2B5EF4-FFF2-40B4-BE49-F238E27FC236}">
                            <a16:creationId xmlns:a16="http://schemas.microsoft.com/office/drawing/2014/main" id="{AE439B5A-A5A6-4F4F-B88D-70838BDB658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281139" y="5700376"/>
                        <a:ext cx="160625" cy="17470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81571" tIns="40786" rIns="81571" bIns="40786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zh-CN" sz="6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-</a:t>
                        </a:r>
                        <a:endParaRPr lang="zh-CN" altLang="en-US" sz="6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252" name="TextBox 649">
                      <a:extLst>
                        <a:ext uri="{FF2B5EF4-FFF2-40B4-BE49-F238E27FC236}">
                          <a16:creationId xmlns:a16="http://schemas.microsoft.com/office/drawing/2014/main" id="{2D9A2020-339C-4FC3-8709-76E3FB0B526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658594" y="5700376"/>
                      <a:ext cx="160625" cy="17470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81571" tIns="40786" rIns="81571" bIns="40786" rtlCol="0" anchor="ctr">
                      <a:spAutoFit/>
                    </a:bodyPr>
                    <a:lstStyle/>
                    <a:p>
                      <a:pPr algn="ctr"/>
                      <a:r>
                        <a:rPr lang="en-US" altLang="zh-CN" sz="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zh-CN" altLang="en-US" sz="6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3" name="TextBox 650">
                      <a:extLst>
                        <a:ext uri="{FF2B5EF4-FFF2-40B4-BE49-F238E27FC236}">
                          <a16:creationId xmlns:a16="http://schemas.microsoft.com/office/drawing/2014/main" id="{5188034F-CF1E-4B94-8F62-76628874D8D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47321" y="5700376"/>
                      <a:ext cx="160625" cy="17470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81571" tIns="40786" rIns="81571" bIns="40786" rtlCol="0" anchor="ctr">
                      <a:spAutoFit/>
                    </a:bodyPr>
                    <a:lstStyle/>
                    <a:p>
                      <a:pPr algn="ctr"/>
                      <a:r>
                        <a:rPr lang="en-US" altLang="zh-CN" sz="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zh-CN" altLang="en-US" sz="6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4" name="TextBox 651">
                      <a:extLst>
                        <a:ext uri="{FF2B5EF4-FFF2-40B4-BE49-F238E27FC236}">
                          <a16:creationId xmlns:a16="http://schemas.microsoft.com/office/drawing/2014/main" id="{3BC96007-BA91-430E-BF8C-FCD25879BAD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36048" y="5700376"/>
                      <a:ext cx="160625" cy="17470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81571" tIns="40786" rIns="81571" bIns="40786" rtlCol="0" anchor="ctr">
                      <a:spAutoFit/>
                    </a:bodyPr>
                    <a:lstStyle/>
                    <a:p>
                      <a:pPr algn="ctr"/>
                      <a:r>
                        <a:rPr lang="en-US" altLang="zh-CN" sz="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zh-CN" altLang="en-US" sz="6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5" name="TextBox 652">
                      <a:extLst>
                        <a:ext uri="{FF2B5EF4-FFF2-40B4-BE49-F238E27FC236}">
                          <a16:creationId xmlns:a16="http://schemas.microsoft.com/office/drawing/2014/main" id="{3B2B7BD7-E11C-4041-AF47-30EA82F1B52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235402" y="5700376"/>
                      <a:ext cx="160625" cy="17470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81571" tIns="40786" rIns="81571" bIns="40786" rtlCol="0" anchor="ctr">
                      <a:spAutoFit/>
                    </a:bodyPr>
                    <a:lstStyle/>
                    <a:p>
                      <a:pPr algn="ctr"/>
                      <a:r>
                        <a:rPr lang="en-US" altLang="zh-CN" sz="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zh-CN" altLang="en-US" sz="6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6" name="TextBox 653">
                      <a:extLst>
                        <a:ext uri="{FF2B5EF4-FFF2-40B4-BE49-F238E27FC236}">
                          <a16:creationId xmlns:a16="http://schemas.microsoft.com/office/drawing/2014/main" id="{D65788EC-8C93-48E2-A961-724EADAF3D7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658594" y="5568555"/>
                      <a:ext cx="160625" cy="17470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81571" tIns="40786" rIns="81571" bIns="40786" rtlCol="0" anchor="ctr">
                      <a:spAutoFit/>
                    </a:bodyPr>
                    <a:lstStyle/>
                    <a:p>
                      <a:pPr algn="ctr"/>
                      <a:r>
                        <a:rPr lang="en-US" altLang="zh-CN" sz="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zh-CN" altLang="en-US" sz="6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7" name="TextBox 656">
                      <a:extLst>
                        <a:ext uri="{FF2B5EF4-FFF2-40B4-BE49-F238E27FC236}">
                          <a16:creationId xmlns:a16="http://schemas.microsoft.com/office/drawing/2014/main" id="{9B9F6C11-98AD-42BD-8EDC-D4654EA6745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235402" y="5568555"/>
                      <a:ext cx="160625" cy="17470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81571" tIns="40786" rIns="81571" bIns="40786" rtlCol="0" anchor="ctr">
                      <a:spAutoFit/>
                    </a:bodyPr>
                    <a:lstStyle/>
                    <a:p>
                      <a:pPr algn="ctr"/>
                      <a:r>
                        <a:rPr lang="en-US" altLang="zh-CN" sz="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zh-CN" altLang="en-US" sz="6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sp>
              <p:nvSpPr>
                <p:cNvPr id="248" name="TextBox 655">
                  <a:extLst>
                    <a:ext uri="{FF2B5EF4-FFF2-40B4-BE49-F238E27FC236}">
                      <a16:creationId xmlns:a16="http://schemas.microsoft.com/office/drawing/2014/main" id="{73209B61-1B01-4E9E-A888-FE8C8D5155DE}"/>
                    </a:ext>
                  </a:extLst>
                </p:cNvPr>
                <p:cNvSpPr txBox="1"/>
                <p:nvPr/>
              </p:nvSpPr>
              <p:spPr>
                <a:xfrm>
                  <a:off x="2036048" y="5568555"/>
                  <a:ext cx="160625" cy="174702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pPr algn="ctr"/>
                  <a:r>
                    <a:rPr lang="en-US" altLang="zh-CN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+</a:t>
                  </a:r>
                  <a:endParaRPr lang="zh-CN" altLang="en-US" sz="600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44C0DE2D-CD32-4132-84C1-C7B93A3C7A3F}"/>
                </a:ext>
              </a:extLst>
            </p:cNvPr>
            <p:cNvGrpSpPr/>
            <p:nvPr/>
          </p:nvGrpSpPr>
          <p:grpSpPr>
            <a:xfrm>
              <a:off x="932678" y="711971"/>
              <a:ext cx="1542703" cy="669563"/>
              <a:chOff x="2490778" y="5886056"/>
              <a:chExt cx="1542703" cy="669563"/>
            </a:xfrm>
          </p:grpSpPr>
          <p:pic>
            <p:nvPicPr>
              <p:cNvPr id="272" name="Picture 2" descr="H:\文章用结果\WB\核浆\药物处理 核浆\SPC\GAPDH\Administrator 2020-01-10_20h45m34s-1副本.tif">
                <a:extLst>
                  <a:ext uri="{FF2B5EF4-FFF2-40B4-BE49-F238E27FC236}">
                    <a16:creationId xmlns:a16="http://schemas.microsoft.com/office/drawing/2014/main" id="{D15CDF34-2D0F-44F1-8ECF-95EFA9CDE6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490778" y="6255509"/>
                <a:ext cx="1542703" cy="113309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</p:pic>
          <p:pic>
            <p:nvPicPr>
              <p:cNvPr id="363" name="Picture 3" descr="H:\文章用结果\WB\核浆\药物处理 核浆\SPC\p-mnk\Administrator 2020-01-11_16h56m43s-1副本.tif">
                <a:extLst>
                  <a:ext uri="{FF2B5EF4-FFF2-40B4-BE49-F238E27FC236}">
                    <a16:creationId xmlns:a16="http://schemas.microsoft.com/office/drawing/2014/main" id="{7FF7008B-6DCD-4EB0-A9DC-8664BA1CDE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490778" y="5886056"/>
                <a:ext cx="1542703" cy="113309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</p:pic>
          <p:pic>
            <p:nvPicPr>
              <p:cNvPr id="365" name="Picture 4" descr="H:\博士\文章\7-5p\结果\WB\稳转\稳转细胞 SPC-A1 NC LV3-7-5P\20191002\s\gapdh\Administrator 2019-10-02_14h51m25s-1副本.tif">
                <a:extLst>
                  <a:ext uri="{FF2B5EF4-FFF2-40B4-BE49-F238E27FC236}">
                    <a16:creationId xmlns:a16="http://schemas.microsoft.com/office/drawing/2014/main" id="{0997A3C3-0A81-4AC7-99AF-CACF27DA21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2490778" y="6069290"/>
                <a:ext cx="1542703" cy="113309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</p:pic>
          <p:pic>
            <p:nvPicPr>
              <p:cNvPr id="366" name="Picture 5" descr="H:\博士\文章\7-5p\结果\WB\稳转\稳转细胞 SPC-A1 NC LV3-7-5P\20190919\s 核浆\gapdh\Administrator 2019-09-19_15h24m00s副本.tif">
                <a:extLst>
                  <a:ext uri="{FF2B5EF4-FFF2-40B4-BE49-F238E27FC236}">
                    <a16:creationId xmlns:a16="http://schemas.microsoft.com/office/drawing/2014/main" id="{5300265F-0B9F-4856-95E0-7C1D41F352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2490778" y="6442310"/>
                <a:ext cx="1542703" cy="113309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</p:pic>
        </p:grp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A2B97F3E-FF1D-46BD-9AC6-622E88877253}"/>
              </a:ext>
            </a:extLst>
          </p:cNvPr>
          <p:cNvGrpSpPr/>
          <p:nvPr/>
        </p:nvGrpSpPr>
        <p:grpSpPr>
          <a:xfrm>
            <a:off x="177321" y="2247202"/>
            <a:ext cx="2307899" cy="1289563"/>
            <a:chOff x="89578" y="2249761"/>
            <a:chExt cx="2307899" cy="1289563"/>
          </a:xfrm>
        </p:grpSpPr>
        <p:grpSp>
          <p:nvGrpSpPr>
            <p:cNvPr id="274" name="组合 273">
              <a:extLst>
                <a:ext uri="{FF2B5EF4-FFF2-40B4-BE49-F238E27FC236}">
                  <a16:creationId xmlns:a16="http://schemas.microsoft.com/office/drawing/2014/main" id="{65269B8E-7A7A-497F-802E-987E4E111625}"/>
                </a:ext>
              </a:extLst>
            </p:cNvPr>
            <p:cNvGrpSpPr/>
            <p:nvPr/>
          </p:nvGrpSpPr>
          <p:grpSpPr>
            <a:xfrm>
              <a:off x="89578" y="2249761"/>
              <a:ext cx="2303181" cy="1289563"/>
              <a:chOff x="163185" y="3394192"/>
              <a:chExt cx="2303181" cy="1289563"/>
            </a:xfrm>
          </p:grpSpPr>
          <p:grpSp>
            <p:nvGrpSpPr>
              <p:cNvPr id="279" name="组合 278">
                <a:extLst>
                  <a:ext uri="{FF2B5EF4-FFF2-40B4-BE49-F238E27FC236}">
                    <a16:creationId xmlns:a16="http://schemas.microsoft.com/office/drawing/2014/main" id="{358CE8E1-1733-4498-ABC4-BB025260B17C}"/>
                  </a:ext>
                </a:extLst>
              </p:cNvPr>
              <p:cNvGrpSpPr/>
              <p:nvPr/>
            </p:nvGrpSpPr>
            <p:grpSpPr>
              <a:xfrm>
                <a:off x="163185" y="3394192"/>
                <a:ext cx="2303181" cy="1289563"/>
                <a:chOff x="163185" y="3394192"/>
                <a:chExt cx="2303181" cy="1289563"/>
              </a:xfrm>
            </p:grpSpPr>
            <p:grpSp>
              <p:nvGrpSpPr>
                <p:cNvPr id="296" name="组合 295">
                  <a:extLst>
                    <a:ext uri="{FF2B5EF4-FFF2-40B4-BE49-F238E27FC236}">
                      <a16:creationId xmlns:a16="http://schemas.microsoft.com/office/drawing/2014/main" id="{0334881D-D0C8-40B7-AFDE-15A8D87A8D15}"/>
                    </a:ext>
                  </a:extLst>
                </p:cNvPr>
                <p:cNvGrpSpPr/>
                <p:nvPr/>
              </p:nvGrpSpPr>
              <p:grpSpPr>
                <a:xfrm>
                  <a:off x="163185" y="3690574"/>
                  <a:ext cx="882098" cy="993181"/>
                  <a:chOff x="4035201" y="3285131"/>
                  <a:chExt cx="988496" cy="1113185"/>
                </a:xfrm>
              </p:grpSpPr>
              <p:sp>
                <p:nvSpPr>
                  <p:cNvPr id="301" name="TextBox 381">
                    <a:extLst>
                      <a:ext uri="{FF2B5EF4-FFF2-40B4-BE49-F238E27FC236}">
                        <a16:creationId xmlns:a16="http://schemas.microsoft.com/office/drawing/2014/main" id="{77F3A763-2114-40B4-9767-F96A0E17BC10}"/>
                      </a:ext>
                    </a:extLst>
                  </p:cNvPr>
                  <p:cNvSpPr txBox="1"/>
                  <p:nvPr/>
                </p:nvSpPr>
                <p:spPr>
                  <a:xfrm>
                    <a:off x="4035624" y="3811464"/>
                    <a:ext cx="648000" cy="168761"/>
                  </a:xfrm>
                  <a:prstGeom prst="rect">
                    <a:avLst/>
                  </a:prstGeom>
                  <a:noFill/>
                </p:spPr>
                <p:txBody>
                  <a:bodyPr wrap="square" lIns="27191" tIns="13596" rIns="27191" bIns="13596" rtlCol="0" anchor="ctr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p-eIF4E</a:t>
                    </a:r>
                    <a:r>
                      <a:rPr lang="en-US" altLang="zh-CN" sz="800" baseline="30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S209</a:t>
                    </a:r>
                    <a:endParaRPr lang="zh-CN" altLang="en-US" sz="800" baseline="30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02" name="TextBox 382">
                    <a:extLst>
                      <a:ext uri="{FF2B5EF4-FFF2-40B4-BE49-F238E27FC236}">
                        <a16:creationId xmlns:a16="http://schemas.microsoft.com/office/drawing/2014/main" id="{4D3C548C-5F71-45F9-A23F-5FAECB3419A2}"/>
                      </a:ext>
                    </a:extLst>
                  </p:cNvPr>
                  <p:cNvSpPr txBox="1"/>
                  <p:nvPr/>
                </p:nvSpPr>
                <p:spPr>
                  <a:xfrm>
                    <a:off x="4035624" y="3601068"/>
                    <a:ext cx="988073" cy="168761"/>
                  </a:xfrm>
                  <a:prstGeom prst="rect">
                    <a:avLst/>
                  </a:prstGeom>
                  <a:noFill/>
                </p:spPr>
                <p:txBody>
                  <a:bodyPr wrap="square" lIns="27191" tIns="13596" rIns="27191" bIns="13596" rtlCol="0" anchor="ctr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p-MNK1</a:t>
                    </a:r>
                    <a:r>
                      <a:rPr kumimoji="0" lang="en-US" altLang="zh-CN" sz="800" b="0" i="0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rPr>
                      <a:t>Thr197/202</a:t>
                    </a:r>
                    <a:endParaRPr lang="zh-CN" altLang="en-US" sz="800" baseline="30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03" name="TextBox 383">
                    <a:extLst>
                      <a:ext uri="{FF2B5EF4-FFF2-40B4-BE49-F238E27FC236}">
                        <a16:creationId xmlns:a16="http://schemas.microsoft.com/office/drawing/2014/main" id="{147CA992-E81E-4350-B48C-4372E70121C6}"/>
                      </a:ext>
                    </a:extLst>
                  </p:cNvPr>
                  <p:cNvSpPr txBox="1"/>
                  <p:nvPr/>
                </p:nvSpPr>
                <p:spPr>
                  <a:xfrm>
                    <a:off x="4035623" y="4021182"/>
                    <a:ext cx="648000" cy="168761"/>
                  </a:xfrm>
                  <a:prstGeom prst="rect">
                    <a:avLst/>
                  </a:prstGeom>
                  <a:noFill/>
                </p:spPr>
                <p:txBody>
                  <a:bodyPr wrap="square" lIns="27191" tIns="13596" rIns="27191" bIns="13596" rtlCol="0" anchor="ctr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GAPDH</a:t>
                    </a:r>
                    <a:endParaRPr lang="zh-CN" altLang="en-US" sz="800" baseline="30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04" name="TextBox 384">
                    <a:extLst>
                      <a:ext uri="{FF2B5EF4-FFF2-40B4-BE49-F238E27FC236}">
                        <a16:creationId xmlns:a16="http://schemas.microsoft.com/office/drawing/2014/main" id="{6A5B7F6F-6150-4AE9-A812-9039035F7E84}"/>
                      </a:ext>
                    </a:extLst>
                  </p:cNvPr>
                  <p:cNvSpPr txBox="1"/>
                  <p:nvPr/>
                </p:nvSpPr>
                <p:spPr>
                  <a:xfrm>
                    <a:off x="4035201" y="4229555"/>
                    <a:ext cx="648000" cy="168761"/>
                  </a:xfrm>
                  <a:prstGeom prst="rect">
                    <a:avLst/>
                  </a:prstGeom>
                  <a:noFill/>
                </p:spPr>
                <p:txBody>
                  <a:bodyPr wrap="square" lIns="27191" tIns="13596" rIns="27191" bIns="13596" rtlCol="0" anchor="ctr">
                    <a:spAutoFit/>
                  </a:bodyPr>
                  <a:lstStyle/>
                  <a:p>
                    <a:r>
                      <a:rPr lang="en-US" altLang="zh-CN" sz="800" dirty="0" err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Histone</a:t>
                    </a:r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H3</a:t>
                    </a:r>
                    <a:endParaRPr lang="zh-CN" altLang="en-US" sz="800" baseline="30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05" name="TextBox 385">
                    <a:extLst>
                      <a:ext uri="{FF2B5EF4-FFF2-40B4-BE49-F238E27FC236}">
                        <a16:creationId xmlns:a16="http://schemas.microsoft.com/office/drawing/2014/main" id="{5B775704-05D2-4D82-8214-A3A6E51FD038}"/>
                      </a:ext>
                    </a:extLst>
                  </p:cNvPr>
                  <p:cNvSpPr txBox="1"/>
                  <p:nvPr/>
                </p:nvSpPr>
                <p:spPr>
                  <a:xfrm>
                    <a:off x="4035626" y="3432879"/>
                    <a:ext cx="756000" cy="168761"/>
                  </a:xfrm>
                  <a:prstGeom prst="rect">
                    <a:avLst/>
                  </a:prstGeom>
                  <a:noFill/>
                </p:spPr>
                <p:txBody>
                  <a:bodyPr wrap="square" lIns="27191" tIns="13596" rIns="27191" bIns="13596" rtlCol="0" anchor="ctr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EVE</a:t>
                    </a:r>
                    <a:endParaRPr lang="zh-CN" altLang="en-US" sz="800" baseline="30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06" name="TextBox 386">
                    <a:extLst>
                      <a:ext uri="{FF2B5EF4-FFF2-40B4-BE49-F238E27FC236}">
                        <a16:creationId xmlns:a16="http://schemas.microsoft.com/office/drawing/2014/main" id="{81A03B79-434A-453D-8025-B5D0934E7C48}"/>
                      </a:ext>
                    </a:extLst>
                  </p:cNvPr>
                  <p:cNvSpPr txBox="1"/>
                  <p:nvPr/>
                </p:nvSpPr>
                <p:spPr>
                  <a:xfrm>
                    <a:off x="4035627" y="3285131"/>
                    <a:ext cx="788156" cy="168761"/>
                  </a:xfrm>
                  <a:prstGeom prst="rect">
                    <a:avLst/>
                  </a:prstGeom>
                  <a:noFill/>
                </p:spPr>
                <p:txBody>
                  <a:bodyPr wrap="square" lIns="27191" tIns="13596" rIns="27191" bIns="13596" rtlCol="0" anchor="ctr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LV-miR-7-5p</a:t>
                    </a:r>
                    <a:endParaRPr lang="zh-CN" altLang="en-US" sz="800" baseline="30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97" name="TextBox 47">
                  <a:extLst>
                    <a:ext uri="{FF2B5EF4-FFF2-40B4-BE49-F238E27FC236}">
                      <a16:creationId xmlns:a16="http://schemas.microsoft.com/office/drawing/2014/main" id="{7DDDE36B-26B1-403E-9482-DDB7A610DA5B}"/>
                    </a:ext>
                  </a:extLst>
                </p:cNvPr>
                <p:cNvSpPr txBox="1"/>
                <p:nvPr/>
              </p:nvSpPr>
              <p:spPr>
                <a:xfrm>
                  <a:off x="1472063" y="3394192"/>
                  <a:ext cx="584706" cy="205495"/>
                </a:xfrm>
                <a:prstGeom prst="rect">
                  <a:avLst/>
                </a:prstGeom>
                <a:noFill/>
              </p:spPr>
              <p:txBody>
                <a:bodyPr wrap="square" lIns="81589" tIns="40794" rIns="81589" bIns="40794" rtlCol="0" anchor="ctr">
                  <a:spAutoFit/>
                </a:bodyPr>
                <a:lstStyle/>
                <a:p>
                  <a:pPr algn="ctr"/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SPC-A1</a:t>
                  </a:r>
                  <a:endPara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8" name="TextBox 392">
                  <a:extLst>
                    <a:ext uri="{FF2B5EF4-FFF2-40B4-BE49-F238E27FC236}">
                      <a16:creationId xmlns:a16="http://schemas.microsoft.com/office/drawing/2014/main" id="{5AF37DA3-227A-4698-A1F0-5ECADE1E5333}"/>
                    </a:ext>
                  </a:extLst>
                </p:cNvPr>
                <p:cNvSpPr txBox="1"/>
                <p:nvPr/>
              </p:nvSpPr>
              <p:spPr>
                <a:xfrm>
                  <a:off x="948271" y="3567614"/>
                  <a:ext cx="835250" cy="174718"/>
                </a:xfrm>
                <a:prstGeom prst="rect">
                  <a:avLst/>
                </a:prstGeom>
                <a:noFill/>
              </p:spPr>
              <p:txBody>
                <a:bodyPr wrap="square" lIns="81589" tIns="40794" rIns="81589" bIns="40794" rtlCol="0" anchor="ctr">
                  <a:spAutoFit/>
                </a:bodyPr>
                <a:lstStyle/>
                <a:p>
                  <a:pPr algn="ctr"/>
                  <a:r>
                    <a:rPr lang="en-US" altLang="zh-CN" sz="6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Cytosolic</a:t>
                  </a:r>
                  <a:r>
                    <a:rPr lang="en-US" altLang="zh-CN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extract</a:t>
                  </a:r>
                  <a:endParaRPr lang="zh-CN" altLang="en-US" sz="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99" name="直接连接符 298">
                  <a:extLst>
                    <a:ext uri="{FF2B5EF4-FFF2-40B4-BE49-F238E27FC236}">
                      <a16:creationId xmlns:a16="http://schemas.microsoft.com/office/drawing/2014/main" id="{70E82E96-27C8-42EF-97FB-6ABBAD0FA2E5}"/>
                    </a:ext>
                  </a:extLst>
                </p:cNvPr>
                <p:cNvCxnSpPr/>
                <p:nvPr/>
              </p:nvCxnSpPr>
              <p:spPr>
                <a:xfrm>
                  <a:off x="924366" y="3574274"/>
                  <a:ext cx="154200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0" name="TextBox 398">
                  <a:extLst>
                    <a:ext uri="{FF2B5EF4-FFF2-40B4-BE49-F238E27FC236}">
                      <a16:creationId xmlns:a16="http://schemas.microsoft.com/office/drawing/2014/main" id="{EF4F6BC8-533B-4CE5-984B-C91AFF596C65}"/>
                    </a:ext>
                  </a:extLst>
                </p:cNvPr>
                <p:cNvSpPr txBox="1"/>
                <p:nvPr/>
              </p:nvSpPr>
              <p:spPr>
                <a:xfrm>
                  <a:off x="1703112" y="3567614"/>
                  <a:ext cx="738875" cy="174718"/>
                </a:xfrm>
                <a:prstGeom prst="rect">
                  <a:avLst/>
                </a:prstGeom>
                <a:noFill/>
              </p:spPr>
              <p:txBody>
                <a:bodyPr wrap="square" lIns="81589" tIns="40794" rIns="81589" bIns="40794" rtlCol="0" anchor="ctr">
                  <a:spAutoFit/>
                </a:bodyPr>
                <a:lstStyle/>
                <a:p>
                  <a:pPr algn="ctr"/>
                  <a:r>
                    <a:rPr lang="en-US" altLang="zh-CN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Nuclear extract</a:t>
                  </a:r>
                  <a:endParaRPr lang="zh-CN" altLang="en-US" sz="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80" name="TextBox 394">
                <a:extLst>
                  <a:ext uri="{FF2B5EF4-FFF2-40B4-BE49-F238E27FC236}">
                    <a16:creationId xmlns:a16="http://schemas.microsoft.com/office/drawing/2014/main" id="{AD55F6FE-0561-4D4B-A44B-CFA190F2DF28}"/>
                  </a:ext>
                </a:extLst>
              </p:cNvPr>
              <p:cNvSpPr txBox="1"/>
              <p:nvPr/>
            </p:nvSpPr>
            <p:spPr>
              <a:xfrm>
                <a:off x="949893" y="3678504"/>
                <a:ext cx="160625" cy="174702"/>
              </a:xfrm>
              <a:prstGeom prst="rect">
                <a:avLst/>
              </a:prstGeom>
              <a:noFill/>
            </p:spPr>
            <p:txBody>
              <a:bodyPr wrap="square" lIns="81571" tIns="40786" rIns="81571" bIns="40786" rtlCol="0" anchor="ctr">
                <a:spAutoFit/>
              </a:bodyPr>
              <a:lstStyle/>
              <a:p>
                <a:pPr algn="ctr"/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6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1" name="TextBox 395">
                <a:extLst>
                  <a:ext uri="{FF2B5EF4-FFF2-40B4-BE49-F238E27FC236}">
                    <a16:creationId xmlns:a16="http://schemas.microsoft.com/office/drawing/2014/main" id="{94A3F4CE-B4FF-47CE-A572-667CDD4F4ABC}"/>
                  </a:ext>
                </a:extLst>
              </p:cNvPr>
              <p:cNvSpPr txBox="1"/>
              <p:nvPr/>
            </p:nvSpPr>
            <p:spPr>
              <a:xfrm>
                <a:off x="1137840" y="3678504"/>
                <a:ext cx="160625" cy="174702"/>
              </a:xfrm>
              <a:prstGeom prst="rect">
                <a:avLst/>
              </a:prstGeom>
              <a:noFill/>
            </p:spPr>
            <p:txBody>
              <a:bodyPr wrap="square" lIns="81571" tIns="40786" rIns="81571" bIns="40786" rtlCol="0" anchor="ctr">
                <a:spAutoFit/>
              </a:bodyPr>
              <a:lstStyle/>
              <a:p>
                <a:pPr algn="ctr"/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6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2" name="TextBox 396">
                <a:extLst>
                  <a:ext uri="{FF2B5EF4-FFF2-40B4-BE49-F238E27FC236}">
                    <a16:creationId xmlns:a16="http://schemas.microsoft.com/office/drawing/2014/main" id="{CF30A98A-D455-4D12-BE07-2A64B4075C0E}"/>
                  </a:ext>
                </a:extLst>
              </p:cNvPr>
              <p:cNvSpPr txBox="1"/>
              <p:nvPr/>
            </p:nvSpPr>
            <p:spPr>
              <a:xfrm>
                <a:off x="1326568" y="3678504"/>
                <a:ext cx="160625" cy="174702"/>
              </a:xfrm>
              <a:prstGeom prst="rect">
                <a:avLst/>
              </a:prstGeom>
              <a:noFill/>
            </p:spPr>
            <p:txBody>
              <a:bodyPr wrap="square" lIns="81571" tIns="40786" rIns="81571" bIns="40786" rtlCol="0" anchor="ctr">
                <a:spAutoFit/>
              </a:bodyPr>
              <a:lstStyle/>
              <a:p>
                <a:pPr algn="ctr"/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zh-CN" altLang="en-US" sz="6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3" name="TextBox 397">
                <a:extLst>
                  <a:ext uri="{FF2B5EF4-FFF2-40B4-BE49-F238E27FC236}">
                    <a16:creationId xmlns:a16="http://schemas.microsoft.com/office/drawing/2014/main" id="{26C58782-6D6C-4CE0-B4CF-BAD539BED9C0}"/>
                  </a:ext>
                </a:extLst>
              </p:cNvPr>
              <p:cNvSpPr txBox="1"/>
              <p:nvPr/>
            </p:nvSpPr>
            <p:spPr>
              <a:xfrm>
                <a:off x="1515295" y="3678504"/>
                <a:ext cx="160625" cy="174702"/>
              </a:xfrm>
              <a:prstGeom prst="rect">
                <a:avLst/>
              </a:prstGeom>
              <a:noFill/>
            </p:spPr>
            <p:txBody>
              <a:bodyPr wrap="square" lIns="81571" tIns="40786" rIns="81571" bIns="40786" rtlCol="0" anchor="ctr">
                <a:spAutoFit/>
              </a:bodyPr>
              <a:lstStyle/>
              <a:p>
                <a:pPr algn="ctr"/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zh-CN" altLang="en-US" sz="6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4" name="TextBox 399">
                <a:extLst>
                  <a:ext uri="{FF2B5EF4-FFF2-40B4-BE49-F238E27FC236}">
                    <a16:creationId xmlns:a16="http://schemas.microsoft.com/office/drawing/2014/main" id="{218F9EDC-C497-4C32-89AD-78FB332757EC}"/>
                  </a:ext>
                </a:extLst>
              </p:cNvPr>
              <p:cNvSpPr txBox="1"/>
              <p:nvPr/>
            </p:nvSpPr>
            <p:spPr>
              <a:xfrm>
                <a:off x="949113" y="3810325"/>
                <a:ext cx="160625" cy="174702"/>
              </a:xfrm>
              <a:prstGeom prst="rect">
                <a:avLst/>
              </a:prstGeom>
              <a:noFill/>
            </p:spPr>
            <p:txBody>
              <a:bodyPr wrap="square" lIns="81571" tIns="40786" rIns="81571" bIns="40786" rtlCol="0" anchor="ctr">
                <a:spAutoFit/>
              </a:bodyPr>
              <a:lstStyle/>
              <a:p>
                <a:pPr algn="ctr"/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6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5" name="TextBox 400">
                <a:extLst>
                  <a:ext uri="{FF2B5EF4-FFF2-40B4-BE49-F238E27FC236}">
                    <a16:creationId xmlns:a16="http://schemas.microsoft.com/office/drawing/2014/main" id="{87A7BF21-0E0C-4DF2-959A-5BE86E7B89E2}"/>
                  </a:ext>
                </a:extLst>
              </p:cNvPr>
              <p:cNvSpPr txBox="1"/>
              <p:nvPr/>
            </p:nvSpPr>
            <p:spPr>
              <a:xfrm>
                <a:off x="1137840" y="3810325"/>
                <a:ext cx="160625" cy="174702"/>
              </a:xfrm>
              <a:prstGeom prst="rect">
                <a:avLst/>
              </a:prstGeom>
              <a:noFill/>
            </p:spPr>
            <p:txBody>
              <a:bodyPr wrap="square" lIns="81571" tIns="40786" rIns="81571" bIns="40786" rtlCol="0" anchor="ctr">
                <a:spAutoFit/>
              </a:bodyPr>
              <a:lstStyle/>
              <a:p>
                <a:pPr algn="ctr"/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zh-CN" altLang="en-US" sz="6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6" name="TextBox 401">
                <a:extLst>
                  <a:ext uri="{FF2B5EF4-FFF2-40B4-BE49-F238E27FC236}">
                    <a16:creationId xmlns:a16="http://schemas.microsoft.com/office/drawing/2014/main" id="{7C93C901-1EBE-43D5-8075-CB2E61BDD3C9}"/>
                  </a:ext>
                </a:extLst>
              </p:cNvPr>
              <p:cNvSpPr txBox="1"/>
              <p:nvPr/>
            </p:nvSpPr>
            <p:spPr>
              <a:xfrm>
                <a:off x="1326568" y="3810325"/>
                <a:ext cx="160625" cy="174702"/>
              </a:xfrm>
              <a:prstGeom prst="rect">
                <a:avLst/>
              </a:prstGeom>
              <a:noFill/>
            </p:spPr>
            <p:txBody>
              <a:bodyPr wrap="square" lIns="81571" tIns="40786" rIns="81571" bIns="40786" rtlCol="0" anchor="ctr">
                <a:spAutoFit/>
              </a:bodyPr>
              <a:lstStyle/>
              <a:p>
                <a:pPr algn="ctr"/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6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7" name="TextBox 402">
                <a:extLst>
                  <a:ext uri="{FF2B5EF4-FFF2-40B4-BE49-F238E27FC236}">
                    <a16:creationId xmlns:a16="http://schemas.microsoft.com/office/drawing/2014/main" id="{351020B7-6BBE-47F0-83A0-95AE717761FE}"/>
                  </a:ext>
                </a:extLst>
              </p:cNvPr>
              <p:cNvSpPr txBox="1"/>
              <p:nvPr/>
            </p:nvSpPr>
            <p:spPr>
              <a:xfrm>
                <a:off x="1515295" y="3810325"/>
                <a:ext cx="160625" cy="174702"/>
              </a:xfrm>
              <a:prstGeom prst="rect">
                <a:avLst/>
              </a:prstGeom>
              <a:noFill/>
            </p:spPr>
            <p:txBody>
              <a:bodyPr wrap="square" lIns="81571" tIns="40786" rIns="81571" bIns="40786" rtlCol="0" anchor="ctr">
                <a:spAutoFit/>
              </a:bodyPr>
              <a:lstStyle/>
              <a:p>
                <a:pPr algn="ctr"/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zh-CN" altLang="en-US" sz="6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8" name="TextBox 403">
                <a:extLst>
                  <a:ext uri="{FF2B5EF4-FFF2-40B4-BE49-F238E27FC236}">
                    <a16:creationId xmlns:a16="http://schemas.microsoft.com/office/drawing/2014/main" id="{F637DF9B-8CE8-499B-98B6-DACAC601BE68}"/>
                  </a:ext>
                </a:extLst>
              </p:cNvPr>
              <p:cNvSpPr txBox="1"/>
              <p:nvPr/>
            </p:nvSpPr>
            <p:spPr>
              <a:xfrm>
                <a:off x="1704022" y="3810325"/>
                <a:ext cx="160625" cy="174702"/>
              </a:xfrm>
              <a:prstGeom prst="rect">
                <a:avLst/>
              </a:prstGeom>
              <a:noFill/>
            </p:spPr>
            <p:txBody>
              <a:bodyPr wrap="square" lIns="81571" tIns="40786" rIns="81571" bIns="40786" rtlCol="0" anchor="ctr">
                <a:spAutoFit/>
              </a:bodyPr>
              <a:lstStyle/>
              <a:p>
                <a:pPr algn="ctr"/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6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9" name="TextBox 404">
                <a:extLst>
                  <a:ext uri="{FF2B5EF4-FFF2-40B4-BE49-F238E27FC236}">
                    <a16:creationId xmlns:a16="http://schemas.microsoft.com/office/drawing/2014/main" id="{3293759E-5A77-466B-97E2-DF02E1CACFA1}"/>
                  </a:ext>
                </a:extLst>
              </p:cNvPr>
              <p:cNvSpPr txBox="1"/>
              <p:nvPr/>
            </p:nvSpPr>
            <p:spPr>
              <a:xfrm>
                <a:off x="1892749" y="3810325"/>
                <a:ext cx="160625" cy="174702"/>
              </a:xfrm>
              <a:prstGeom prst="rect">
                <a:avLst/>
              </a:prstGeom>
              <a:noFill/>
            </p:spPr>
            <p:txBody>
              <a:bodyPr wrap="square" lIns="81571" tIns="40786" rIns="81571" bIns="40786" rtlCol="0" anchor="ctr">
                <a:spAutoFit/>
              </a:bodyPr>
              <a:lstStyle/>
              <a:p>
                <a:pPr algn="ctr"/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zh-CN" altLang="en-US" sz="6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0" name="TextBox 405">
                <a:extLst>
                  <a:ext uri="{FF2B5EF4-FFF2-40B4-BE49-F238E27FC236}">
                    <a16:creationId xmlns:a16="http://schemas.microsoft.com/office/drawing/2014/main" id="{9F747E09-DB3F-4B74-81C7-5EFF86FC27DD}"/>
                  </a:ext>
                </a:extLst>
              </p:cNvPr>
              <p:cNvSpPr txBox="1"/>
              <p:nvPr/>
            </p:nvSpPr>
            <p:spPr>
              <a:xfrm>
                <a:off x="2081477" y="3810325"/>
                <a:ext cx="160625" cy="174702"/>
              </a:xfrm>
              <a:prstGeom prst="rect">
                <a:avLst/>
              </a:prstGeom>
              <a:noFill/>
            </p:spPr>
            <p:txBody>
              <a:bodyPr wrap="square" lIns="81571" tIns="40786" rIns="81571" bIns="40786" rtlCol="0" anchor="ctr">
                <a:spAutoFit/>
              </a:bodyPr>
              <a:lstStyle/>
              <a:p>
                <a:pPr algn="ctr"/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6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1" name="TextBox 406">
                <a:extLst>
                  <a:ext uri="{FF2B5EF4-FFF2-40B4-BE49-F238E27FC236}">
                    <a16:creationId xmlns:a16="http://schemas.microsoft.com/office/drawing/2014/main" id="{A5441D9B-F0D9-436E-9ED2-551EA6C694F6}"/>
                  </a:ext>
                </a:extLst>
              </p:cNvPr>
              <p:cNvSpPr txBox="1"/>
              <p:nvPr/>
            </p:nvSpPr>
            <p:spPr>
              <a:xfrm>
                <a:off x="2280830" y="3810325"/>
                <a:ext cx="160625" cy="174702"/>
              </a:xfrm>
              <a:prstGeom prst="rect">
                <a:avLst/>
              </a:prstGeom>
              <a:noFill/>
            </p:spPr>
            <p:txBody>
              <a:bodyPr wrap="square" lIns="81571" tIns="40786" rIns="81571" bIns="40786" rtlCol="0" anchor="ctr">
                <a:spAutoFit/>
              </a:bodyPr>
              <a:lstStyle/>
              <a:p>
                <a:pPr algn="ctr"/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zh-CN" altLang="en-US" sz="6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2" name="TextBox 407">
                <a:extLst>
                  <a:ext uri="{FF2B5EF4-FFF2-40B4-BE49-F238E27FC236}">
                    <a16:creationId xmlns:a16="http://schemas.microsoft.com/office/drawing/2014/main" id="{60676244-8B06-401D-A972-2BC8EF40C1DE}"/>
                  </a:ext>
                </a:extLst>
              </p:cNvPr>
              <p:cNvSpPr txBox="1"/>
              <p:nvPr/>
            </p:nvSpPr>
            <p:spPr>
              <a:xfrm>
                <a:off x="1704022" y="3678504"/>
                <a:ext cx="160625" cy="174702"/>
              </a:xfrm>
              <a:prstGeom prst="rect">
                <a:avLst/>
              </a:prstGeom>
              <a:noFill/>
            </p:spPr>
            <p:txBody>
              <a:bodyPr wrap="square" lIns="81571" tIns="40786" rIns="81571" bIns="40786" rtlCol="0" anchor="ctr">
                <a:spAutoFit/>
              </a:bodyPr>
              <a:lstStyle/>
              <a:p>
                <a:pPr algn="ctr"/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6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3" name="TextBox 408">
                <a:extLst>
                  <a:ext uri="{FF2B5EF4-FFF2-40B4-BE49-F238E27FC236}">
                    <a16:creationId xmlns:a16="http://schemas.microsoft.com/office/drawing/2014/main" id="{55BE1DC3-C5CB-4735-A6D2-FECE1E347517}"/>
                  </a:ext>
                </a:extLst>
              </p:cNvPr>
              <p:cNvSpPr txBox="1"/>
              <p:nvPr/>
            </p:nvSpPr>
            <p:spPr>
              <a:xfrm>
                <a:off x="1892749" y="3678504"/>
                <a:ext cx="160625" cy="174702"/>
              </a:xfrm>
              <a:prstGeom prst="rect">
                <a:avLst/>
              </a:prstGeom>
              <a:noFill/>
            </p:spPr>
            <p:txBody>
              <a:bodyPr wrap="square" lIns="81571" tIns="40786" rIns="81571" bIns="40786" rtlCol="0" anchor="ctr">
                <a:spAutoFit/>
              </a:bodyPr>
              <a:lstStyle/>
              <a:p>
                <a:pPr algn="ctr"/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6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4" name="TextBox 409">
                <a:extLst>
                  <a:ext uri="{FF2B5EF4-FFF2-40B4-BE49-F238E27FC236}">
                    <a16:creationId xmlns:a16="http://schemas.microsoft.com/office/drawing/2014/main" id="{42E86EFC-86A3-4F74-B070-CA020A711706}"/>
                  </a:ext>
                </a:extLst>
              </p:cNvPr>
              <p:cNvSpPr txBox="1"/>
              <p:nvPr/>
            </p:nvSpPr>
            <p:spPr>
              <a:xfrm>
                <a:off x="2081477" y="3678504"/>
                <a:ext cx="160625" cy="174702"/>
              </a:xfrm>
              <a:prstGeom prst="rect">
                <a:avLst/>
              </a:prstGeom>
              <a:noFill/>
            </p:spPr>
            <p:txBody>
              <a:bodyPr wrap="square" lIns="81571" tIns="40786" rIns="81571" bIns="40786" rtlCol="0" anchor="ctr">
                <a:spAutoFit/>
              </a:bodyPr>
              <a:lstStyle/>
              <a:p>
                <a:pPr algn="ctr"/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zh-CN" altLang="en-US" sz="6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5" name="TextBox 410">
                <a:extLst>
                  <a:ext uri="{FF2B5EF4-FFF2-40B4-BE49-F238E27FC236}">
                    <a16:creationId xmlns:a16="http://schemas.microsoft.com/office/drawing/2014/main" id="{5E2B890B-BDB4-4518-81EE-1486B5D9335C}"/>
                  </a:ext>
                </a:extLst>
              </p:cNvPr>
              <p:cNvSpPr txBox="1"/>
              <p:nvPr/>
            </p:nvSpPr>
            <p:spPr>
              <a:xfrm>
                <a:off x="2280830" y="3678504"/>
                <a:ext cx="160625" cy="174702"/>
              </a:xfrm>
              <a:prstGeom prst="rect">
                <a:avLst/>
              </a:prstGeom>
              <a:noFill/>
            </p:spPr>
            <p:txBody>
              <a:bodyPr wrap="square" lIns="81571" tIns="40786" rIns="81571" bIns="40786" rtlCol="0" anchor="ctr">
                <a:spAutoFit/>
              </a:bodyPr>
              <a:lstStyle/>
              <a:p>
                <a:pPr algn="ctr"/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zh-CN" altLang="en-US" sz="6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5851A23B-D296-47C5-B362-B5CE7F4D1E18}"/>
                </a:ext>
              </a:extLst>
            </p:cNvPr>
            <p:cNvGrpSpPr/>
            <p:nvPr/>
          </p:nvGrpSpPr>
          <p:grpSpPr>
            <a:xfrm>
              <a:off x="854774" y="2865015"/>
              <a:ext cx="1542703" cy="668672"/>
              <a:chOff x="924366" y="5353919"/>
              <a:chExt cx="1542703" cy="668672"/>
            </a:xfrm>
          </p:grpSpPr>
          <p:pic>
            <p:nvPicPr>
              <p:cNvPr id="367" name="Picture 7" descr="H:\文章用结果\WB\核浆\过表达 核浆\SPC\H3 = 药物处理 核浆H3\Administrator 2020-01-13_15h43m10s-3.tif">
                <a:extLst>
                  <a:ext uri="{FF2B5EF4-FFF2-40B4-BE49-F238E27FC236}">
                    <a16:creationId xmlns:a16="http://schemas.microsoft.com/office/drawing/2014/main" id="{54FF780D-4A20-4F98-AA7A-2D472A0BC0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924366" y="5909282"/>
                <a:ext cx="1542703" cy="113309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</p:pic>
          <p:pic>
            <p:nvPicPr>
              <p:cNvPr id="368" name="Picture 2" descr="H:\文章用结果\WB\核浆\过表达 核浆\SPC\P-MNK = 药物处理 核浆 P-MNK\Administrator 2020-01-14_14h26m04s-1副本.tif">
                <a:extLst>
                  <a:ext uri="{FF2B5EF4-FFF2-40B4-BE49-F238E27FC236}">
                    <a16:creationId xmlns:a16="http://schemas.microsoft.com/office/drawing/2014/main" id="{36BFB2AA-A3F0-4F7A-9D53-A2F1DE12D0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924366" y="5353919"/>
                <a:ext cx="1542703" cy="113309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</p:pic>
          <p:pic>
            <p:nvPicPr>
              <p:cNvPr id="369" name="Picture 3" descr="H:\文章用结果\WB\核浆\过表达 核浆\SPC\GAPDH = 药物处理 核浆 GAPDH\Administrator 2019-12-31_18h06m25s-1副本.tif">
                <a:extLst>
                  <a:ext uri="{FF2B5EF4-FFF2-40B4-BE49-F238E27FC236}">
                    <a16:creationId xmlns:a16="http://schemas.microsoft.com/office/drawing/2014/main" id="{99FD1836-618C-43A4-B9A0-E985DF8AFB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924366" y="5724265"/>
                <a:ext cx="1542703" cy="113309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</p:pic>
          <p:pic>
            <p:nvPicPr>
              <p:cNvPr id="370" name="Picture 9" descr="H:\文章用结果\WB\核浆\过表达 核浆\SPC\P-EIF4E = 药物处理 核浆 P-EIF4E\Administrator 2019-12-31_19h38m06s-1副本.tif">
                <a:extLst>
                  <a:ext uri="{FF2B5EF4-FFF2-40B4-BE49-F238E27FC236}">
                    <a16:creationId xmlns:a16="http://schemas.microsoft.com/office/drawing/2014/main" id="{B4472E56-B581-4A48-9E86-3680B25C80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924366" y="5537153"/>
                <a:ext cx="1542703" cy="113309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</p:pic>
        </p:grp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B8B011BC-9D92-473C-A8BF-8291D8CDD879}"/>
              </a:ext>
            </a:extLst>
          </p:cNvPr>
          <p:cNvGrpSpPr/>
          <p:nvPr/>
        </p:nvGrpSpPr>
        <p:grpSpPr>
          <a:xfrm>
            <a:off x="2771874" y="84293"/>
            <a:ext cx="3149671" cy="1380996"/>
            <a:chOff x="2771874" y="84293"/>
            <a:chExt cx="3149671" cy="1380996"/>
          </a:xfrm>
        </p:grpSpPr>
        <p:grpSp>
          <p:nvGrpSpPr>
            <p:cNvPr id="308" name="组合 307">
              <a:extLst>
                <a:ext uri="{FF2B5EF4-FFF2-40B4-BE49-F238E27FC236}">
                  <a16:creationId xmlns:a16="http://schemas.microsoft.com/office/drawing/2014/main" id="{5E6E574B-A516-46C6-8FAC-889AEAA06469}"/>
                </a:ext>
              </a:extLst>
            </p:cNvPr>
            <p:cNvGrpSpPr/>
            <p:nvPr/>
          </p:nvGrpSpPr>
          <p:grpSpPr>
            <a:xfrm>
              <a:off x="2771874" y="84293"/>
              <a:ext cx="3090175" cy="1341637"/>
              <a:chOff x="2612862" y="4275319"/>
              <a:chExt cx="3238873" cy="1343810"/>
            </a:xfrm>
          </p:grpSpPr>
          <p:grpSp>
            <p:nvGrpSpPr>
              <p:cNvPr id="313" name="组合 312">
                <a:extLst>
                  <a:ext uri="{FF2B5EF4-FFF2-40B4-BE49-F238E27FC236}">
                    <a16:creationId xmlns:a16="http://schemas.microsoft.com/office/drawing/2014/main" id="{02827410-56B6-4E76-87D9-A0422CD4DD31}"/>
                  </a:ext>
                </a:extLst>
              </p:cNvPr>
              <p:cNvGrpSpPr/>
              <p:nvPr/>
            </p:nvGrpSpPr>
            <p:grpSpPr>
              <a:xfrm>
                <a:off x="2612862" y="4275319"/>
                <a:ext cx="3238873" cy="1343810"/>
                <a:chOff x="2612862" y="4275319"/>
                <a:chExt cx="3238873" cy="1343810"/>
              </a:xfrm>
            </p:grpSpPr>
            <p:grpSp>
              <p:nvGrpSpPr>
                <p:cNvPr id="326" name="组合 325">
                  <a:extLst>
                    <a:ext uri="{FF2B5EF4-FFF2-40B4-BE49-F238E27FC236}">
                      <a16:creationId xmlns:a16="http://schemas.microsoft.com/office/drawing/2014/main" id="{8EA135B4-BCCD-47A5-8D49-ECB7B0CCA0E5}"/>
                    </a:ext>
                  </a:extLst>
                </p:cNvPr>
                <p:cNvGrpSpPr/>
                <p:nvPr/>
              </p:nvGrpSpPr>
              <p:grpSpPr>
                <a:xfrm>
                  <a:off x="2612862" y="4275319"/>
                  <a:ext cx="3238873" cy="1343810"/>
                  <a:chOff x="2612862" y="4275319"/>
                  <a:chExt cx="3238873" cy="1343810"/>
                </a:xfrm>
              </p:grpSpPr>
              <p:grpSp>
                <p:nvGrpSpPr>
                  <p:cNvPr id="339" name="组合 338">
                    <a:extLst>
                      <a:ext uri="{FF2B5EF4-FFF2-40B4-BE49-F238E27FC236}">
                        <a16:creationId xmlns:a16="http://schemas.microsoft.com/office/drawing/2014/main" id="{2BD16BA8-A59E-4BEB-9461-B2E46865820C}"/>
                      </a:ext>
                    </a:extLst>
                  </p:cNvPr>
                  <p:cNvGrpSpPr/>
                  <p:nvPr/>
                </p:nvGrpSpPr>
                <p:grpSpPr>
                  <a:xfrm>
                    <a:off x="2612862" y="4275319"/>
                    <a:ext cx="3238873" cy="1343810"/>
                    <a:chOff x="2612862" y="4275319"/>
                    <a:chExt cx="3238873" cy="1343810"/>
                  </a:xfrm>
                </p:grpSpPr>
                <p:sp>
                  <p:nvSpPr>
                    <p:cNvPr id="352" name="TextBox 47">
                      <a:extLst>
                        <a:ext uri="{FF2B5EF4-FFF2-40B4-BE49-F238E27FC236}">
                          <a16:creationId xmlns:a16="http://schemas.microsoft.com/office/drawing/2014/main" id="{B0E3D83C-DF4D-4206-AA4A-6FCDE31B5CC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502484" y="4275319"/>
                      <a:ext cx="584123" cy="20582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81589" tIns="40794" rIns="81589" bIns="40794" rtlCol="0" anchor="ctr">
                      <a:spAutoFit/>
                    </a:bodyPr>
                    <a:lstStyle/>
                    <a:p>
                      <a:pPr algn="ctr"/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SPC-A1</a:t>
                      </a:r>
                      <a:endParaRPr lang="zh-CN" alt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53" name="TextBox 510">
                      <a:extLst>
                        <a:ext uri="{FF2B5EF4-FFF2-40B4-BE49-F238E27FC236}">
                          <a16:creationId xmlns:a16="http://schemas.microsoft.com/office/drawing/2014/main" id="{B9DE961F-A766-4155-B312-CD7E05E67D4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612862" y="4610425"/>
                      <a:ext cx="842351" cy="20581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81571" tIns="40786" rIns="81571" bIns="40786" rtlCol="0" anchor="ctr">
                      <a:spAutoFit/>
                    </a:bodyPr>
                    <a:lstStyle/>
                    <a:p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exo-miR-7-5p</a:t>
                      </a:r>
                      <a:endParaRPr lang="zh-CN" altLang="en-US" sz="8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54" name="TextBox 511">
                      <a:extLst>
                        <a:ext uri="{FF2B5EF4-FFF2-40B4-BE49-F238E27FC236}">
                          <a16:creationId xmlns:a16="http://schemas.microsoft.com/office/drawing/2014/main" id="{31DD28FA-1029-4F2F-9DF8-6EBFFD2424E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612862" y="4478793"/>
                      <a:ext cx="790531" cy="20581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81571" tIns="40786" rIns="81571" bIns="40786" rtlCol="0" anchor="ctr">
                      <a:spAutoFit/>
                    </a:bodyPr>
                    <a:lstStyle/>
                    <a:p>
                      <a:r>
                        <a:rPr lang="en-US" altLang="zh-CN" sz="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exo-miR-NC</a:t>
                      </a:r>
                      <a:endParaRPr lang="zh-CN" altLang="en-US" sz="8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55" name="TextBox 512">
                      <a:extLst>
                        <a:ext uri="{FF2B5EF4-FFF2-40B4-BE49-F238E27FC236}">
                          <a16:creationId xmlns:a16="http://schemas.microsoft.com/office/drawing/2014/main" id="{5584E698-75EF-4320-AEFF-259C8B3FCEA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612862" y="4747428"/>
                      <a:ext cx="674625" cy="20581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81571" tIns="40786" rIns="81571" bIns="40786" rtlCol="0" anchor="ctr">
                      <a:spAutoFit/>
                    </a:bodyPr>
                    <a:lstStyle/>
                    <a:p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EVE</a:t>
                      </a:r>
                      <a:endParaRPr lang="zh-CN" altLang="en-US" sz="8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356" name="直接连接符 355">
                      <a:extLst>
                        <a:ext uri="{FF2B5EF4-FFF2-40B4-BE49-F238E27FC236}">
                          <a16:creationId xmlns:a16="http://schemas.microsoft.com/office/drawing/2014/main" id="{27566FBC-6892-4058-A42F-EBAB614F71A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538735" y="4447334"/>
                      <a:ext cx="2313000" cy="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57" name="TextBox 550">
                      <a:extLst>
                        <a:ext uri="{FF2B5EF4-FFF2-40B4-BE49-F238E27FC236}">
                          <a16:creationId xmlns:a16="http://schemas.microsoft.com/office/drawing/2014/main" id="{D1A0916C-F9AE-47F7-AE4F-F787A95E472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728757" y="4441470"/>
                      <a:ext cx="835250" cy="1747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81589" tIns="40794" rIns="81589" bIns="40794" rtlCol="0" anchor="ctr">
                      <a:spAutoFit/>
                    </a:bodyPr>
                    <a:lstStyle/>
                    <a:p>
                      <a:pPr algn="ctr"/>
                      <a:r>
                        <a:rPr lang="en-US" altLang="zh-CN" sz="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Cytosolic</a:t>
                      </a:r>
                      <a:r>
                        <a:rPr lang="en-US" altLang="zh-CN" sz="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extract</a:t>
                      </a:r>
                      <a:endParaRPr lang="zh-CN" alt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58" name="TextBox 551">
                      <a:extLst>
                        <a:ext uri="{FF2B5EF4-FFF2-40B4-BE49-F238E27FC236}">
                          <a16:creationId xmlns:a16="http://schemas.microsoft.com/office/drawing/2014/main" id="{80C988F0-9362-4A46-A8B5-6115CDE4973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892013" y="4433168"/>
                      <a:ext cx="738875" cy="1747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81589" tIns="40794" rIns="81589" bIns="40794" rtlCol="0" anchor="ctr">
                      <a:spAutoFit/>
                    </a:bodyPr>
                    <a:lstStyle/>
                    <a:p>
                      <a:pPr algn="ctr"/>
                      <a:r>
                        <a:rPr lang="en-US" altLang="zh-CN" sz="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Nuclear extract</a:t>
                      </a:r>
                      <a:endParaRPr lang="zh-CN" alt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59" name="TextBox 502">
                      <a:extLst>
                        <a:ext uri="{FF2B5EF4-FFF2-40B4-BE49-F238E27FC236}">
                          <a16:creationId xmlns:a16="http://schemas.microsoft.com/office/drawing/2014/main" id="{59E6C028-33DA-4FA5-9FC0-AE9EB7F503A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613217" y="5069083"/>
                      <a:ext cx="813313" cy="20581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81571" tIns="40786" rIns="81571" bIns="40786" rtlCol="0" anchor="ctr">
                      <a:spAutoFit/>
                    </a:bodyPr>
                    <a:lstStyle/>
                    <a:p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p-eIF4E</a:t>
                      </a:r>
                      <a:r>
                        <a:rPr lang="en-US" altLang="zh-CN" sz="8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S209</a:t>
                      </a:r>
                      <a:endParaRPr lang="zh-CN" alt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60" name="TextBox 503">
                      <a:extLst>
                        <a:ext uri="{FF2B5EF4-FFF2-40B4-BE49-F238E27FC236}">
                          <a16:creationId xmlns:a16="http://schemas.microsoft.com/office/drawing/2014/main" id="{CB92E8EF-5944-4375-930F-26BFA52DD7D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613217" y="4918243"/>
                      <a:ext cx="1205987" cy="20581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81571" tIns="40786" rIns="81571" bIns="40786" rtlCol="0" anchor="ctr">
                      <a:spAutoFit/>
                    </a:bodyPr>
                    <a:lstStyle/>
                    <a:p>
                      <a:r>
                        <a:rPr lang="en-US" altLang="zh-CN" sz="8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p-MNK1</a:t>
                      </a:r>
                      <a:r>
                        <a:rPr lang="en-US" altLang="zh-CN" sz="800" baseline="30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Thr197/202</a:t>
                      </a:r>
                      <a:endParaRPr lang="zh-CN" alt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61" name="TextBox 504">
                      <a:extLst>
                        <a:ext uri="{FF2B5EF4-FFF2-40B4-BE49-F238E27FC236}">
                          <a16:creationId xmlns:a16="http://schemas.microsoft.com/office/drawing/2014/main" id="{723CD653-F65F-45B7-9A8F-30599CFAB8B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613216" y="5253313"/>
                      <a:ext cx="674625" cy="20581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81571" tIns="40786" rIns="81571" bIns="40786" rtlCol="0" anchor="ctr">
                      <a:spAutoFit/>
                    </a:bodyPr>
                    <a:lstStyle/>
                    <a:p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GAPDH</a:t>
                      </a:r>
                      <a:endParaRPr lang="zh-CN" altLang="en-US" sz="8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62" name="TextBox 505">
                      <a:extLst>
                        <a:ext uri="{FF2B5EF4-FFF2-40B4-BE49-F238E27FC236}">
                          <a16:creationId xmlns:a16="http://schemas.microsoft.com/office/drawing/2014/main" id="{39CAC6DB-7990-4ACF-9936-FC70BC0081A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612862" y="5413317"/>
                      <a:ext cx="723651" cy="20581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81571" tIns="40786" rIns="81571" bIns="40786" rtlCol="0" anchor="ctr">
                      <a:spAutoFit/>
                    </a:bodyPr>
                    <a:lstStyle/>
                    <a:p>
                      <a:r>
                        <a:rPr lang="en-US" altLang="zh-CN" sz="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Histone</a:t>
                      </a:r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H3</a:t>
                      </a:r>
                      <a:endParaRPr lang="zh-CN" altLang="en-US" sz="8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340" name="TextBox 64">
                    <a:extLst>
                      <a:ext uri="{FF2B5EF4-FFF2-40B4-BE49-F238E27FC236}">
                        <a16:creationId xmlns:a16="http://schemas.microsoft.com/office/drawing/2014/main" id="{3054B5C3-209B-4235-AD70-23AA1DD4D6C1}"/>
                      </a:ext>
                    </a:extLst>
                  </p:cNvPr>
                  <p:cNvSpPr txBox="1"/>
                  <p:nvPr/>
                </p:nvSpPr>
                <p:spPr>
                  <a:xfrm>
                    <a:off x="3599942" y="4552001"/>
                    <a:ext cx="160625" cy="174702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pPr algn="ctr"/>
                    <a:r>
                      <a:rPr lang="en-US" altLang="zh-CN" sz="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-</a:t>
                    </a:r>
                    <a:endParaRPr lang="zh-CN" altLang="en-US" sz="600" baseline="30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41" name="TextBox 519">
                    <a:extLst>
                      <a:ext uri="{FF2B5EF4-FFF2-40B4-BE49-F238E27FC236}">
                        <a16:creationId xmlns:a16="http://schemas.microsoft.com/office/drawing/2014/main" id="{C858D729-1F57-4EE6-8E16-3121C4C85538}"/>
                      </a:ext>
                    </a:extLst>
                  </p:cNvPr>
                  <p:cNvSpPr txBox="1"/>
                  <p:nvPr/>
                </p:nvSpPr>
                <p:spPr>
                  <a:xfrm>
                    <a:off x="3785775" y="4552001"/>
                    <a:ext cx="160625" cy="174702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pPr algn="ctr"/>
                    <a:r>
                      <a:rPr lang="en-US" altLang="zh-CN" sz="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+</a:t>
                    </a:r>
                    <a:endParaRPr lang="zh-CN" altLang="en-US" sz="600" baseline="30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42" name="TextBox 520">
                    <a:extLst>
                      <a:ext uri="{FF2B5EF4-FFF2-40B4-BE49-F238E27FC236}">
                        <a16:creationId xmlns:a16="http://schemas.microsoft.com/office/drawing/2014/main" id="{E664F3D6-BB7D-4274-9562-1B20FFF9FBEC}"/>
                      </a:ext>
                    </a:extLst>
                  </p:cNvPr>
                  <p:cNvSpPr txBox="1"/>
                  <p:nvPr/>
                </p:nvSpPr>
                <p:spPr>
                  <a:xfrm>
                    <a:off x="3971608" y="4552001"/>
                    <a:ext cx="160625" cy="174702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pPr algn="ctr"/>
                    <a:r>
                      <a:rPr lang="en-US" altLang="zh-CN" sz="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-</a:t>
                    </a:r>
                    <a:endParaRPr lang="zh-CN" altLang="en-US" sz="600" baseline="30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43" name="TextBox 521">
                    <a:extLst>
                      <a:ext uri="{FF2B5EF4-FFF2-40B4-BE49-F238E27FC236}">
                        <a16:creationId xmlns:a16="http://schemas.microsoft.com/office/drawing/2014/main" id="{E680BB77-D9C1-4CC7-AEEB-B4C3D624A22D}"/>
                      </a:ext>
                    </a:extLst>
                  </p:cNvPr>
                  <p:cNvSpPr txBox="1"/>
                  <p:nvPr/>
                </p:nvSpPr>
                <p:spPr>
                  <a:xfrm>
                    <a:off x="4157442" y="4552001"/>
                    <a:ext cx="160625" cy="174702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pPr algn="ctr"/>
                    <a:r>
                      <a:rPr lang="en-US" altLang="zh-CN" sz="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-</a:t>
                    </a:r>
                    <a:endParaRPr lang="zh-CN" altLang="en-US" sz="600" baseline="30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44" name="TextBox 528">
                    <a:extLst>
                      <a:ext uri="{FF2B5EF4-FFF2-40B4-BE49-F238E27FC236}">
                        <a16:creationId xmlns:a16="http://schemas.microsoft.com/office/drawing/2014/main" id="{8ED5C381-D692-4E19-BABA-464B754F662E}"/>
                      </a:ext>
                    </a:extLst>
                  </p:cNvPr>
                  <p:cNvSpPr txBox="1"/>
                  <p:nvPr/>
                </p:nvSpPr>
                <p:spPr>
                  <a:xfrm>
                    <a:off x="4343275" y="4552001"/>
                    <a:ext cx="160625" cy="174702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pPr algn="ctr"/>
                    <a:r>
                      <a:rPr lang="en-US" altLang="zh-CN" sz="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+</a:t>
                    </a:r>
                    <a:endParaRPr lang="zh-CN" altLang="en-US" sz="600" baseline="30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45" name="TextBox 529">
                    <a:extLst>
                      <a:ext uri="{FF2B5EF4-FFF2-40B4-BE49-F238E27FC236}">
                        <a16:creationId xmlns:a16="http://schemas.microsoft.com/office/drawing/2014/main" id="{6EC62F79-54A8-4DC8-927A-01EA83EACBA1}"/>
                      </a:ext>
                    </a:extLst>
                  </p:cNvPr>
                  <p:cNvSpPr txBox="1"/>
                  <p:nvPr/>
                </p:nvSpPr>
                <p:spPr>
                  <a:xfrm>
                    <a:off x="4529108" y="4552001"/>
                    <a:ext cx="160625" cy="174702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pPr algn="ctr"/>
                    <a:r>
                      <a:rPr lang="en-US" altLang="zh-CN" sz="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-</a:t>
                    </a:r>
                    <a:endParaRPr lang="zh-CN" altLang="en-US" sz="600" baseline="30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46" name="TextBox 64">
                    <a:extLst>
                      <a:ext uri="{FF2B5EF4-FFF2-40B4-BE49-F238E27FC236}">
                        <a16:creationId xmlns:a16="http://schemas.microsoft.com/office/drawing/2014/main" id="{49AD61F9-3369-4CDB-B44C-D9212BB44BFF}"/>
                      </a:ext>
                    </a:extLst>
                  </p:cNvPr>
                  <p:cNvSpPr txBox="1"/>
                  <p:nvPr/>
                </p:nvSpPr>
                <p:spPr>
                  <a:xfrm>
                    <a:off x="4714941" y="4552001"/>
                    <a:ext cx="160625" cy="174702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pPr algn="ctr"/>
                    <a:r>
                      <a:rPr lang="en-US" altLang="zh-CN" sz="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-</a:t>
                    </a:r>
                    <a:endParaRPr lang="zh-CN" altLang="en-US" sz="600" baseline="30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47" name="TextBox 537">
                    <a:extLst>
                      <a:ext uri="{FF2B5EF4-FFF2-40B4-BE49-F238E27FC236}">
                        <a16:creationId xmlns:a16="http://schemas.microsoft.com/office/drawing/2014/main" id="{2A89850B-88EB-4DF9-BC8B-E15F4B125477}"/>
                      </a:ext>
                    </a:extLst>
                  </p:cNvPr>
                  <p:cNvSpPr txBox="1"/>
                  <p:nvPr/>
                </p:nvSpPr>
                <p:spPr>
                  <a:xfrm>
                    <a:off x="4900775" y="4552001"/>
                    <a:ext cx="160625" cy="174702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pPr algn="ctr"/>
                    <a:r>
                      <a:rPr lang="en-US" altLang="zh-CN" sz="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+</a:t>
                    </a:r>
                    <a:endParaRPr lang="zh-CN" altLang="en-US" sz="600" baseline="30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48" name="TextBox 538">
                    <a:extLst>
                      <a:ext uri="{FF2B5EF4-FFF2-40B4-BE49-F238E27FC236}">
                        <a16:creationId xmlns:a16="http://schemas.microsoft.com/office/drawing/2014/main" id="{09812143-227E-4C1A-BB5E-FCF79AAB0C25}"/>
                      </a:ext>
                    </a:extLst>
                  </p:cNvPr>
                  <p:cNvSpPr txBox="1"/>
                  <p:nvPr/>
                </p:nvSpPr>
                <p:spPr>
                  <a:xfrm>
                    <a:off x="5086608" y="4552001"/>
                    <a:ext cx="160625" cy="174702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pPr algn="ctr"/>
                    <a:r>
                      <a:rPr lang="en-US" altLang="zh-CN" sz="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-</a:t>
                    </a:r>
                    <a:endParaRPr lang="zh-CN" altLang="en-US" sz="600" baseline="30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49" name="TextBox 539">
                    <a:extLst>
                      <a:ext uri="{FF2B5EF4-FFF2-40B4-BE49-F238E27FC236}">
                        <a16:creationId xmlns:a16="http://schemas.microsoft.com/office/drawing/2014/main" id="{4A6F1DF9-458F-4D2B-94B2-B9C89C82068E}"/>
                      </a:ext>
                    </a:extLst>
                  </p:cNvPr>
                  <p:cNvSpPr txBox="1"/>
                  <p:nvPr/>
                </p:nvSpPr>
                <p:spPr>
                  <a:xfrm>
                    <a:off x="5272441" y="4552001"/>
                    <a:ext cx="160625" cy="174702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pPr algn="ctr"/>
                    <a:r>
                      <a:rPr lang="en-US" altLang="zh-CN" sz="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-</a:t>
                    </a:r>
                    <a:endParaRPr lang="zh-CN" altLang="en-US" sz="600" baseline="30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50" name="TextBox 546">
                    <a:extLst>
                      <a:ext uri="{FF2B5EF4-FFF2-40B4-BE49-F238E27FC236}">
                        <a16:creationId xmlns:a16="http://schemas.microsoft.com/office/drawing/2014/main" id="{5726610F-A173-4715-850B-F59E89F4B34D}"/>
                      </a:ext>
                    </a:extLst>
                  </p:cNvPr>
                  <p:cNvSpPr txBox="1"/>
                  <p:nvPr/>
                </p:nvSpPr>
                <p:spPr>
                  <a:xfrm>
                    <a:off x="5458275" y="4552001"/>
                    <a:ext cx="160625" cy="174702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pPr algn="ctr"/>
                    <a:r>
                      <a:rPr lang="en-US" altLang="zh-CN" sz="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+</a:t>
                    </a:r>
                    <a:endParaRPr lang="zh-CN" altLang="en-US" sz="600" baseline="30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51" name="TextBox 547">
                    <a:extLst>
                      <a:ext uri="{FF2B5EF4-FFF2-40B4-BE49-F238E27FC236}">
                        <a16:creationId xmlns:a16="http://schemas.microsoft.com/office/drawing/2014/main" id="{4B430E58-329F-4359-AA24-DD1EED0D9727}"/>
                      </a:ext>
                    </a:extLst>
                  </p:cNvPr>
                  <p:cNvSpPr txBox="1"/>
                  <p:nvPr/>
                </p:nvSpPr>
                <p:spPr>
                  <a:xfrm>
                    <a:off x="5644111" y="4552001"/>
                    <a:ext cx="160625" cy="174702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pPr algn="ctr"/>
                    <a:r>
                      <a:rPr lang="en-US" altLang="zh-CN" sz="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-</a:t>
                    </a:r>
                    <a:endParaRPr lang="zh-CN" altLang="en-US" sz="600" baseline="30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27" name="TextBox 514">
                  <a:extLst>
                    <a:ext uri="{FF2B5EF4-FFF2-40B4-BE49-F238E27FC236}">
                      <a16:creationId xmlns:a16="http://schemas.microsoft.com/office/drawing/2014/main" id="{0E41F839-D650-4150-9F98-10E49E36F8D5}"/>
                    </a:ext>
                  </a:extLst>
                </p:cNvPr>
                <p:cNvSpPr txBox="1"/>
                <p:nvPr/>
              </p:nvSpPr>
              <p:spPr>
                <a:xfrm>
                  <a:off x="3599942" y="4684653"/>
                  <a:ext cx="160625" cy="174702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pPr algn="ctr"/>
                  <a:r>
                    <a:rPr lang="en-US" altLang="zh-CN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-</a:t>
                  </a:r>
                  <a:endParaRPr lang="zh-CN" altLang="en-US" sz="600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8" name="TextBox 515">
                  <a:extLst>
                    <a:ext uri="{FF2B5EF4-FFF2-40B4-BE49-F238E27FC236}">
                      <a16:creationId xmlns:a16="http://schemas.microsoft.com/office/drawing/2014/main" id="{DA2E0F91-A4BB-4FE2-AEC0-7FC26844EFDF}"/>
                    </a:ext>
                  </a:extLst>
                </p:cNvPr>
                <p:cNvSpPr txBox="1"/>
                <p:nvPr/>
              </p:nvSpPr>
              <p:spPr>
                <a:xfrm>
                  <a:off x="3785775" y="4684653"/>
                  <a:ext cx="160625" cy="174702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pPr algn="ctr"/>
                  <a:r>
                    <a:rPr lang="en-US" altLang="zh-CN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-</a:t>
                  </a:r>
                  <a:endParaRPr lang="zh-CN" altLang="en-US" sz="600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9" name="TextBox 516">
                  <a:extLst>
                    <a:ext uri="{FF2B5EF4-FFF2-40B4-BE49-F238E27FC236}">
                      <a16:creationId xmlns:a16="http://schemas.microsoft.com/office/drawing/2014/main" id="{E1F93072-6F66-4188-85CE-2F1EB988BC11}"/>
                    </a:ext>
                  </a:extLst>
                </p:cNvPr>
                <p:cNvSpPr txBox="1"/>
                <p:nvPr/>
              </p:nvSpPr>
              <p:spPr>
                <a:xfrm>
                  <a:off x="3971608" y="4684653"/>
                  <a:ext cx="160625" cy="174702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pPr algn="ctr"/>
                  <a:r>
                    <a:rPr lang="en-US" altLang="zh-CN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+</a:t>
                  </a:r>
                  <a:endParaRPr lang="zh-CN" altLang="en-US" sz="600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0" name="TextBox 517">
                  <a:extLst>
                    <a:ext uri="{FF2B5EF4-FFF2-40B4-BE49-F238E27FC236}">
                      <a16:creationId xmlns:a16="http://schemas.microsoft.com/office/drawing/2014/main" id="{4D22CEAF-58B9-43B1-B521-4A086CE8B69B}"/>
                    </a:ext>
                  </a:extLst>
                </p:cNvPr>
                <p:cNvSpPr txBox="1"/>
                <p:nvPr/>
              </p:nvSpPr>
              <p:spPr>
                <a:xfrm>
                  <a:off x="4157442" y="4684653"/>
                  <a:ext cx="160625" cy="174702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pPr algn="ctr"/>
                  <a:r>
                    <a:rPr lang="en-US" altLang="zh-CN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-</a:t>
                  </a:r>
                  <a:endParaRPr lang="zh-CN" altLang="en-US" sz="600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1" name="TextBox 526">
                  <a:extLst>
                    <a:ext uri="{FF2B5EF4-FFF2-40B4-BE49-F238E27FC236}">
                      <a16:creationId xmlns:a16="http://schemas.microsoft.com/office/drawing/2014/main" id="{0DAFBD65-E816-4EBD-9B3B-C296AAE6BF74}"/>
                    </a:ext>
                  </a:extLst>
                </p:cNvPr>
                <p:cNvSpPr txBox="1"/>
                <p:nvPr/>
              </p:nvSpPr>
              <p:spPr>
                <a:xfrm>
                  <a:off x="4343275" y="4684653"/>
                  <a:ext cx="160625" cy="174702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pPr algn="ctr"/>
                  <a:r>
                    <a:rPr lang="en-US" altLang="zh-CN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-</a:t>
                  </a:r>
                  <a:endParaRPr lang="zh-CN" altLang="en-US" sz="600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2" name="TextBox 527">
                  <a:extLst>
                    <a:ext uri="{FF2B5EF4-FFF2-40B4-BE49-F238E27FC236}">
                      <a16:creationId xmlns:a16="http://schemas.microsoft.com/office/drawing/2014/main" id="{9FB1DBD0-0B6F-4B38-97C4-6300BEDC5012}"/>
                    </a:ext>
                  </a:extLst>
                </p:cNvPr>
                <p:cNvSpPr txBox="1"/>
                <p:nvPr/>
              </p:nvSpPr>
              <p:spPr>
                <a:xfrm>
                  <a:off x="4529108" y="4684653"/>
                  <a:ext cx="160625" cy="174702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pPr algn="ctr"/>
                  <a:r>
                    <a:rPr lang="en-US" altLang="zh-CN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+</a:t>
                  </a:r>
                  <a:endParaRPr lang="zh-CN" altLang="en-US" sz="600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3" name="TextBox 532">
                  <a:extLst>
                    <a:ext uri="{FF2B5EF4-FFF2-40B4-BE49-F238E27FC236}">
                      <a16:creationId xmlns:a16="http://schemas.microsoft.com/office/drawing/2014/main" id="{A9662404-C5F7-44AF-A3F2-03B27A2E03DE}"/>
                    </a:ext>
                  </a:extLst>
                </p:cNvPr>
                <p:cNvSpPr txBox="1"/>
                <p:nvPr/>
              </p:nvSpPr>
              <p:spPr>
                <a:xfrm>
                  <a:off x="4714941" y="4684653"/>
                  <a:ext cx="160625" cy="174702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pPr algn="ctr"/>
                  <a:r>
                    <a:rPr lang="en-US" altLang="zh-CN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-</a:t>
                  </a:r>
                  <a:endParaRPr lang="zh-CN" altLang="en-US" sz="600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4" name="TextBox 533">
                  <a:extLst>
                    <a:ext uri="{FF2B5EF4-FFF2-40B4-BE49-F238E27FC236}">
                      <a16:creationId xmlns:a16="http://schemas.microsoft.com/office/drawing/2014/main" id="{555B88C2-3076-4507-9984-BBE15E9D789D}"/>
                    </a:ext>
                  </a:extLst>
                </p:cNvPr>
                <p:cNvSpPr txBox="1"/>
                <p:nvPr/>
              </p:nvSpPr>
              <p:spPr>
                <a:xfrm>
                  <a:off x="4900775" y="4684653"/>
                  <a:ext cx="160625" cy="174702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pPr algn="ctr"/>
                  <a:r>
                    <a:rPr lang="en-US" altLang="zh-CN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-</a:t>
                  </a:r>
                  <a:endParaRPr lang="zh-CN" altLang="en-US" sz="600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5" name="TextBox 534">
                  <a:extLst>
                    <a:ext uri="{FF2B5EF4-FFF2-40B4-BE49-F238E27FC236}">
                      <a16:creationId xmlns:a16="http://schemas.microsoft.com/office/drawing/2014/main" id="{2A8325FB-3A2E-405C-80D4-A5878875C733}"/>
                    </a:ext>
                  </a:extLst>
                </p:cNvPr>
                <p:cNvSpPr txBox="1"/>
                <p:nvPr/>
              </p:nvSpPr>
              <p:spPr>
                <a:xfrm>
                  <a:off x="5086608" y="4684653"/>
                  <a:ext cx="160625" cy="174702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pPr algn="ctr"/>
                  <a:r>
                    <a:rPr lang="en-US" altLang="zh-CN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+</a:t>
                  </a:r>
                  <a:endParaRPr lang="zh-CN" altLang="en-US" sz="600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6" name="TextBox 535">
                  <a:extLst>
                    <a:ext uri="{FF2B5EF4-FFF2-40B4-BE49-F238E27FC236}">
                      <a16:creationId xmlns:a16="http://schemas.microsoft.com/office/drawing/2014/main" id="{CCABC50F-6421-43AE-BAC2-41186B1072F7}"/>
                    </a:ext>
                  </a:extLst>
                </p:cNvPr>
                <p:cNvSpPr txBox="1"/>
                <p:nvPr/>
              </p:nvSpPr>
              <p:spPr>
                <a:xfrm>
                  <a:off x="5272441" y="4684653"/>
                  <a:ext cx="160625" cy="174702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pPr algn="ctr"/>
                  <a:r>
                    <a:rPr lang="en-US" altLang="zh-CN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-</a:t>
                  </a:r>
                  <a:endParaRPr lang="zh-CN" altLang="en-US" sz="600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7" name="TextBox 544">
                  <a:extLst>
                    <a:ext uri="{FF2B5EF4-FFF2-40B4-BE49-F238E27FC236}">
                      <a16:creationId xmlns:a16="http://schemas.microsoft.com/office/drawing/2014/main" id="{7C0D4D5B-0F1F-4639-ACC9-4EE11158E551}"/>
                    </a:ext>
                  </a:extLst>
                </p:cNvPr>
                <p:cNvSpPr txBox="1"/>
                <p:nvPr/>
              </p:nvSpPr>
              <p:spPr>
                <a:xfrm>
                  <a:off x="5458275" y="4684653"/>
                  <a:ext cx="160625" cy="174702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pPr algn="ctr"/>
                  <a:r>
                    <a:rPr lang="en-US" altLang="zh-CN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-</a:t>
                  </a:r>
                  <a:endParaRPr lang="zh-CN" altLang="en-US" sz="600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8" name="TextBox 545">
                  <a:extLst>
                    <a:ext uri="{FF2B5EF4-FFF2-40B4-BE49-F238E27FC236}">
                      <a16:creationId xmlns:a16="http://schemas.microsoft.com/office/drawing/2014/main" id="{73F15B75-AC13-485C-9D73-96C0E62070B5}"/>
                    </a:ext>
                  </a:extLst>
                </p:cNvPr>
                <p:cNvSpPr txBox="1"/>
                <p:nvPr/>
              </p:nvSpPr>
              <p:spPr>
                <a:xfrm>
                  <a:off x="5644111" y="4684653"/>
                  <a:ext cx="160625" cy="174702"/>
                </a:xfrm>
                <a:prstGeom prst="rect">
                  <a:avLst/>
                </a:prstGeom>
                <a:noFill/>
              </p:spPr>
              <p:txBody>
                <a:bodyPr wrap="square" lIns="81571" tIns="40786" rIns="81571" bIns="40786" rtlCol="0" anchor="ctr">
                  <a:spAutoFit/>
                </a:bodyPr>
                <a:lstStyle/>
                <a:p>
                  <a:pPr algn="ctr"/>
                  <a:r>
                    <a:rPr lang="en-US" altLang="zh-CN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+</a:t>
                  </a:r>
                  <a:endParaRPr lang="zh-CN" altLang="en-US" sz="600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14" name="TextBox 522">
                <a:extLst>
                  <a:ext uri="{FF2B5EF4-FFF2-40B4-BE49-F238E27FC236}">
                    <a16:creationId xmlns:a16="http://schemas.microsoft.com/office/drawing/2014/main" id="{2FC95CDD-3ED3-4E74-93F4-982039EE98FF}"/>
                  </a:ext>
                </a:extLst>
              </p:cNvPr>
              <p:cNvSpPr txBox="1"/>
              <p:nvPr/>
            </p:nvSpPr>
            <p:spPr>
              <a:xfrm>
                <a:off x="3599942" y="4817724"/>
                <a:ext cx="160625" cy="174702"/>
              </a:xfrm>
              <a:prstGeom prst="rect">
                <a:avLst/>
              </a:prstGeom>
              <a:noFill/>
            </p:spPr>
            <p:txBody>
              <a:bodyPr wrap="square" lIns="81571" tIns="40786" rIns="81571" bIns="40786" rtlCol="0" anchor="ctr">
                <a:spAutoFit/>
              </a:bodyPr>
              <a:lstStyle/>
              <a:p>
                <a:pPr algn="ctr"/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6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5" name="TextBox 523">
                <a:extLst>
                  <a:ext uri="{FF2B5EF4-FFF2-40B4-BE49-F238E27FC236}">
                    <a16:creationId xmlns:a16="http://schemas.microsoft.com/office/drawing/2014/main" id="{5749B48C-32DD-420B-ABF5-5A87F240E42E}"/>
                  </a:ext>
                </a:extLst>
              </p:cNvPr>
              <p:cNvSpPr txBox="1"/>
              <p:nvPr/>
            </p:nvSpPr>
            <p:spPr>
              <a:xfrm>
                <a:off x="3785775" y="4817724"/>
                <a:ext cx="160625" cy="174702"/>
              </a:xfrm>
              <a:prstGeom prst="rect">
                <a:avLst/>
              </a:prstGeom>
              <a:noFill/>
            </p:spPr>
            <p:txBody>
              <a:bodyPr wrap="square" lIns="81571" tIns="40786" rIns="81571" bIns="40786" rtlCol="0" anchor="ctr">
                <a:spAutoFit/>
              </a:bodyPr>
              <a:lstStyle/>
              <a:p>
                <a:pPr algn="ctr"/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6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6" name="TextBox 524">
                <a:extLst>
                  <a:ext uri="{FF2B5EF4-FFF2-40B4-BE49-F238E27FC236}">
                    <a16:creationId xmlns:a16="http://schemas.microsoft.com/office/drawing/2014/main" id="{BBF3C86A-699B-49B5-B191-7980ED4C3762}"/>
                  </a:ext>
                </a:extLst>
              </p:cNvPr>
              <p:cNvSpPr txBox="1"/>
              <p:nvPr/>
            </p:nvSpPr>
            <p:spPr>
              <a:xfrm>
                <a:off x="3971608" y="4817724"/>
                <a:ext cx="160625" cy="174702"/>
              </a:xfrm>
              <a:prstGeom prst="rect">
                <a:avLst/>
              </a:prstGeom>
              <a:noFill/>
            </p:spPr>
            <p:txBody>
              <a:bodyPr wrap="square" lIns="81571" tIns="40786" rIns="81571" bIns="40786" rtlCol="0" anchor="ctr">
                <a:spAutoFit/>
              </a:bodyPr>
              <a:lstStyle/>
              <a:p>
                <a:pPr algn="ctr"/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6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7" name="TextBox 525">
                <a:extLst>
                  <a:ext uri="{FF2B5EF4-FFF2-40B4-BE49-F238E27FC236}">
                    <a16:creationId xmlns:a16="http://schemas.microsoft.com/office/drawing/2014/main" id="{1046F7F2-D592-4C38-A9EE-5B4BFEA57EF6}"/>
                  </a:ext>
                </a:extLst>
              </p:cNvPr>
              <p:cNvSpPr txBox="1"/>
              <p:nvPr/>
            </p:nvSpPr>
            <p:spPr>
              <a:xfrm>
                <a:off x="4157442" y="4817724"/>
                <a:ext cx="160625" cy="174702"/>
              </a:xfrm>
              <a:prstGeom prst="rect">
                <a:avLst/>
              </a:prstGeom>
              <a:noFill/>
            </p:spPr>
            <p:txBody>
              <a:bodyPr wrap="square" lIns="81571" tIns="40786" rIns="81571" bIns="40786" rtlCol="0" anchor="ctr">
                <a:spAutoFit/>
              </a:bodyPr>
              <a:lstStyle/>
              <a:p>
                <a:pPr algn="ctr"/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zh-CN" altLang="en-US" sz="6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8" name="TextBox 530">
                <a:extLst>
                  <a:ext uri="{FF2B5EF4-FFF2-40B4-BE49-F238E27FC236}">
                    <a16:creationId xmlns:a16="http://schemas.microsoft.com/office/drawing/2014/main" id="{6086A18D-1D7E-4322-B2C7-1289CB577092}"/>
                  </a:ext>
                </a:extLst>
              </p:cNvPr>
              <p:cNvSpPr txBox="1"/>
              <p:nvPr/>
            </p:nvSpPr>
            <p:spPr>
              <a:xfrm>
                <a:off x="4343275" y="4817724"/>
                <a:ext cx="160625" cy="174702"/>
              </a:xfrm>
              <a:prstGeom prst="rect">
                <a:avLst/>
              </a:prstGeom>
              <a:noFill/>
            </p:spPr>
            <p:txBody>
              <a:bodyPr wrap="square" lIns="81571" tIns="40786" rIns="81571" bIns="40786" rtlCol="0" anchor="ctr">
                <a:spAutoFit/>
              </a:bodyPr>
              <a:lstStyle/>
              <a:p>
                <a:pPr algn="ctr"/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zh-CN" altLang="en-US" sz="6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9" name="TextBox 531">
                <a:extLst>
                  <a:ext uri="{FF2B5EF4-FFF2-40B4-BE49-F238E27FC236}">
                    <a16:creationId xmlns:a16="http://schemas.microsoft.com/office/drawing/2014/main" id="{435A52B4-CE88-4DB4-B295-1F9DB40A4CC7}"/>
                  </a:ext>
                </a:extLst>
              </p:cNvPr>
              <p:cNvSpPr txBox="1"/>
              <p:nvPr/>
            </p:nvSpPr>
            <p:spPr>
              <a:xfrm>
                <a:off x="4529108" y="4817724"/>
                <a:ext cx="160625" cy="174702"/>
              </a:xfrm>
              <a:prstGeom prst="rect">
                <a:avLst/>
              </a:prstGeom>
              <a:noFill/>
            </p:spPr>
            <p:txBody>
              <a:bodyPr wrap="square" lIns="81571" tIns="40786" rIns="81571" bIns="40786" rtlCol="0" anchor="ctr">
                <a:spAutoFit/>
              </a:bodyPr>
              <a:lstStyle/>
              <a:p>
                <a:pPr algn="ctr"/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zh-CN" altLang="en-US" sz="6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0" name="TextBox 540">
                <a:extLst>
                  <a:ext uri="{FF2B5EF4-FFF2-40B4-BE49-F238E27FC236}">
                    <a16:creationId xmlns:a16="http://schemas.microsoft.com/office/drawing/2014/main" id="{552B9E14-75BA-4E29-9DA7-6576C4CA7954}"/>
                  </a:ext>
                </a:extLst>
              </p:cNvPr>
              <p:cNvSpPr txBox="1"/>
              <p:nvPr/>
            </p:nvSpPr>
            <p:spPr>
              <a:xfrm>
                <a:off x="4714941" y="4817724"/>
                <a:ext cx="160625" cy="174702"/>
              </a:xfrm>
              <a:prstGeom prst="rect">
                <a:avLst/>
              </a:prstGeom>
              <a:noFill/>
            </p:spPr>
            <p:txBody>
              <a:bodyPr wrap="square" lIns="81571" tIns="40786" rIns="81571" bIns="40786" rtlCol="0" anchor="ctr">
                <a:spAutoFit/>
              </a:bodyPr>
              <a:lstStyle/>
              <a:p>
                <a:pPr algn="ctr"/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6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1" name="TextBox 541">
                <a:extLst>
                  <a:ext uri="{FF2B5EF4-FFF2-40B4-BE49-F238E27FC236}">
                    <a16:creationId xmlns:a16="http://schemas.microsoft.com/office/drawing/2014/main" id="{E33ED3FA-20C9-4052-8779-B80B56AFDE58}"/>
                  </a:ext>
                </a:extLst>
              </p:cNvPr>
              <p:cNvSpPr txBox="1"/>
              <p:nvPr/>
            </p:nvSpPr>
            <p:spPr>
              <a:xfrm>
                <a:off x="4900775" y="4817724"/>
                <a:ext cx="160625" cy="174702"/>
              </a:xfrm>
              <a:prstGeom prst="rect">
                <a:avLst/>
              </a:prstGeom>
              <a:noFill/>
            </p:spPr>
            <p:txBody>
              <a:bodyPr wrap="square" lIns="81571" tIns="40786" rIns="81571" bIns="40786" rtlCol="0" anchor="ctr">
                <a:spAutoFit/>
              </a:bodyPr>
              <a:lstStyle/>
              <a:p>
                <a:pPr algn="ctr"/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6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2" name="TextBox 542">
                <a:extLst>
                  <a:ext uri="{FF2B5EF4-FFF2-40B4-BE49-F238E27FC236}">
                    <a16:creationId xmlns:a16="http://schemas.microsoft.com/office/drawing/2014/main" id="{6BE2A6DE-2CBF-4BDE-902F-CFF8BB03CBAE}"/>
                  </a:ext>
                </a:extLst>
              </p:cNvPr>
              <p:cNvSpPr txBox="1"/>
              <p:nvPr/>
            </p:nvSpPr>
            <p:spPr>
              <a:xfrm>
                <a:off x="5086608" y="4817724"/>
                <a:ext cx="160625" cy="174702"/>
              </a:xfrm>
              <a:prstGeom prst="rect">
                <a:avLst/>
              </a:prstGeom>
              <a:noFill/>
            </p:spPr>
            <p:txBody>
              <a:bodyPr wrap="square" lIns="81571" tIns="40786" rIns="81571" bIns="40786" rtlCol="0" anchor="ctr">
                <a:spAutoFit/>
              </a:bodyPr>
              <a:lstStyle/>
              <a:p>
                <a:pPr algn="ctr"/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6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3" name="TextBox 543">
                <a:extLst>
                  <a:ext uri="{FF2B5EF4-FFF2-40B4-BE49-F238E27FC236}">
                    <a16:creationId xmlns:a16="http://schemas.microsoft.com/office/drawing/2014/main" id="{78407EB4-1171-43A7-A2F5-3C53CB7CB641}"/>
                  </a:ext>
                </a:extLst>
              </p:cNvPr>
              <p:cNvSpPr txBox="1"/>
              <p:nvPr/>
            </p:nvSpPr>
            <p:spPr>
              <a:xfrm>
                <a:off x="5272441" y="4817724"/>
                <a:ext cx="160625" cy="174702"/>
              </a:xfrm>
              <a:prstGeom prst="rect">
                <a:avLst/>
              </a:prstGeom>
              <a:noFill/>
            </p:spPr>
            <p:txBody>
              <a:bodyPr wrap="square" lIns="81571" tIns="40786" rIns="81571" bIns="40786" rtlCol="0" anchor="ctr">
                <a:spAutoFit/>
              </a:bodyPr>
              <a:lstStyle/>
              <a:p>
                <a:pPr algn="ctr"/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zh-CN" altLang="en-US" sz="6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4" name="TextBox 548">
                <a:extLst>
                  <a:ext uri="{FF2B5EF4-FFF2-40B4-BE49-F238E27FC236}">
                    <a16:creationId xmlns:a16="http://schemas.microsoft.com/office/drawing/2014/main" id="{EDDEDCC7-FB74-47B6-A4C5-664B6412A40B}"/>
                  </a:ext>
                </a:extLst>
              </p:cNvPr>
              <p:cNvSpPr txBox="1"/>
              <p:nvPr/>
            </p:nvSpPr>
            <p:spPr>
              <a:xfrm>
                <a:off x="5458275" y="4817724"/>
                <a:ext cx="160625" cy="174702"/>
              </a:xfrm>
              <a:prstGeom prst="rect">
                <a:avLst/>
              </a:prstGeom>
              <a:noFill/>
            </p:spPr>
            <p:txBody>
              <a:bodyPr wrap="square" lIns="81571" tIns="40786" rIns="81571" bIns="40786" rtlCol="0" anchor="ctr">
                <a:spAutoFit/>
              </a:bodyPr>
              <a:lstStyle/>
              <a:p>
                <a:pPr algn="ctr"/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zh-CN" altLang="en-US" sz="6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5" name="TextBox 549">
                <a:extLst>
                  <a:ext uri="{FF2B5EF4-FFF2-40B4-BE49-F238E27FC236}">
                    <a16:creationId xmlns:a16="http://schemas.microsoft.com/office/drawing/2014/main" id="{54FD09A9-C117-4A75-8E1E-6801EEFF8BB4}"/>
                  </a:ext>
                </a:extLst>
              </p:cNvPr>
              <p:cNvSpPr txBox="1"/>
              <p:nvPr/>
            </p:nvSpPr>
            <p:spPr>
              <a:xfrm>
                <a:off x="5644111" y="4817724"/>
                <a:ext cx="160625" cy="174702"/>
              </a:xfrm>
              <a:prstGeom prst="rect">
                <a:avLst/>
              </a:prstGeom>
              <a:noFill/>
            </p:spPr>
            <p:txBody>
              <a:bodyPr wrap="square" lIns="81571" tIns="40786" rIns="81571" bIns="40786" rtlCol="0" anchor="ctr">
                <a:spAutoFit/>
              </a:bodyPr>
              <a:lstStyle/>
              <a:p>
                <a:pPr algn="ctr"/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zh-CN" altLang="en-US" sz="6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020AB8F-143F-42FD-841E-63FF015B538E}"/>
                </a:ext>
              </a:extLst>
            </p:cNvPr>
            <p:cNvGrpSpPr/>
            <p:nvPr/>
          </p:nvGrpSpPr>
          <p:grpSpPr>
            <a:xfrm>
              <a:off x="3608199" y="791493"/>
              <a:ext cx="2313346" cy="673796"/>
              <a:chOff x="3538992" y="6461152"/>
              <a:chExt cx="2313346" cy="673796"/>
            </a:xfrm>
          </p:grpSpPr>
          <p:pic>
            <p:nvPicPr>
              <p:cNvPr id="371" name="Picture 4" descr="H:\文章用结果\WB\EXO处理\核浆\SPC\p-mnk = H 2019-11-19 H3\Administrator 2019-11-19_14h39m56s副本.tif">
                <a:extLst>
                  <a:ext uri="{FF2B5EF4-FFF2-40B4-BE49-F238E27FC236}">
                    <a16:creationId xmlns:a16="http://schemas.microsoft.com/office/drawing/2014/main" id="{93CABDA1-21A2-4AF9-940B-9B3C1043D7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3540409" y="6461152"/>
                <a:ext cx="2311929" cy="111892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</p:pic>
          <p:pic>
            <p:nvPicPr>
              <p:cNvPr id="372" name="Picture 5" descr="H:\博士\文章\7-5p\结果\WB\EXO\spc\20200601\S EXO 核浆\H3\Administrator 2020-06-01_17h30m30s副本.tif">
                <a:extLst>
                  <a:ext uri="{FF2B5EF4-FFF2-40B4-BE49-F238E27FC236}">
                    <a16:creationId xmlns:a16="http://schemas.microsoft.com/office/drawing/2014/main" id="{9566B3AF-4D50-4DBE-83E3-A5732703EE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3538992" y="7015974"/>
                <a:ext cx="2313346" cy="118974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</p:pic>
          <p:pic>
            <p:nvPicPr>
              <p:cNvPr id="373" name="Picture 7" descr="H:\博士\文章\7-5p\结果\WB\EXO\spc\20200601\S EXO 核浆\GAPDH\Administrator 2020-06-01_17h28m20s副本.tif">
                <a:extLst>
                  <a:ext uri="{FF2B5EF4-FFF2-40B4-BE49-F238E27FC236}">
                    <a16:creationId xmlns:a16="http://schemas.microsoft.com/office/drawing/2014/main" id="{61ADD2EB-0FFA-4003-8965-C2FF123D27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/>
              <a:srcRect/>
              <a:stretch>
                <a:fillRect/>
              </a:stretch>
            </p:blipFill>
            <p:spPr bwMode="auto">
              <a:xfrm>
                <a:off x="3538992" y="6828200"/>
                <a:ext cx="2313346" cy="117558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</p:pic>
          <p:pic>
            <p:nvPicPr>
              <p:cNvPr id="374" name="Picture 8" descr="H:\博士\文章\7-5p\结果\WB\EXO\spc\20200601\S EXO 核浆\p-EIF4E\Administrator 2020-06-01_17h18m56s副本.tif">
                <a:extLst>
                  <a:ext uri="{FF2B5EF4-FFF2-40B4-BE49-F238E27FC236}">
                    <a16:creationId xmlns:a16="http://schemas.microsoft.com/office/drawing/2014/main" id="{0E395B94-923E-4D19-8698-17B2B001AE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/>
              <a:srcRect/>
              <a:stretch>
                <a:fillRect/>
              </a:stretch>
            </p:blipFill>
            <p:spPr bwMode="auto">
              <a:xfrm>
                <a:off x="3538992" y="6643260"/>
                <a:ext cx="2313346" cy="114726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</p:pic>
        </p:grpSp>
      </p:grpSp>
      <p:grpSp>
        <p:nvGrpSpPr>
          <p:cNvPr id="377" name="组合 376">
            <a:extLst>
              <a:ext uri="{FF2B5EF4-FFF2-40B4-BE49-F238E27FC236}">
                <a16:creationId xmlns:a16="http://schemas.microsoft.com/office/drawing/2014/main" id="{B3F6947C-48E2-445F-8319-294874917A01}"/>
              </a:ext>
            </a:extLst>
          </p:cNvPr>
          <p:cNvGrpSpPr/>
          <p:nvPr/>
        </p:nvGrpSpPr>
        <p:grpSpPr>
          <a:xfrm>
            <a:off x="4832144" y="2623497"/>
            <a:ext cx="823644" cy="1059039"/>
            <a:chOff x="5044574" y="2573390"/>
            <a:chExt cx="823644" cy="1059039"/>
          </a:xfrm>
        </p:grpSpPr>
        <p:grpSp>
          <p:nvGrpSpPr>
            <p:cNvPr id="396" name="组合 395">
              <a:extLst>
                <a:ext uri="{FF2B5EF4-FFF2-40B4-BE49-F238E27FC236}">
                  <a16:creationId xmlns:a16="http://schemas.microsoft.com/office/drawing/2014/main" id="{80D2A549-632C-4BE0-A8E1-90F5C012B6DA}"/>
                </a:ext>
              </a:extLst>
            </p:cNvPr>
            <p:cNvGrpSpPr/>
            <p:nvPr/>
          </p:nvGrpSpPr>
          <p:grpSpPr>
            <a:xfrm>
              <a:off x="5044574" y="2593800"/>
              <a:ext cx="823644" cy="1038629"/>
              <a:chOff x="4999342" y="2593800"/>
              <a:chExt cx="823644" cy="1038629"/>
            </a:xfrm>
          </p:grpSpPr>
          <p:grpSp>
            <p:nvGrpSpPr>
              <p:cNvPr id="397" name="组合 396">
                <a:extLst>
                  <a:ext uri="{FF2B5EF4-FFF2-40B4-BE49-F238E27FC236}">
                    <a16:creationId xmlns:a16="http://schemas.microsoft.com/office/drawing/2014/main" id="{BB7D0510-3022-482C-9A28-88AAD3D2F2C5}"/>
                  </a:ext>
                </a:extLst>
              </p:cNvPr>
              <p:cNvGrpSpPr/>
              <p:nvPr/>
            </p:nvGrpSpPr>
            <p:grpSpPr>
              <a:xfrm>
                <a:off x="4999342" y="2593800"/>
                <a:ext cx="257000" cy="462688"/>
                <a:chOff x="4999342" y="2593800"/>
                <a:chExt cx="257000" cy="462688"/>
              </a:xfrm>
            </p:grpSpPr>
            <p:sp>
              <p:nvSpPr>
                <p:cNvPr id="406" name="TextBox 189">
                  <a:extLst>
                    <a:ext uri="{FF2B5EF4-FFF2-40B4-BE49-F238E27FC236}">
                      <a16:creationId xmlns:a16="http://schemas.microsoft.com/office/drawing/2014/main" id="{6427C7E9-2C4A-4570-A7BC-3DBC4E2F9160}"/>
                    </a:ext>
                  </a:extLst>
                </p:cNvPr>
                <p:cNvSpPr txBox="1"/>
                <p:nvPr/>
              </p:nvSpPr>
              <p:spPr>
                <a:xfrm>
                  <a:off x="4999342" y="2881770"/>
                  <a:ext cx="257000" cy="174718"/>
                </a:xfrm>
                <a:prstGeom prst="rect">
                  <a:avLst/>
                </a:prstGeom>
                <a:noFill/>
              </p:spPr>
              <p:txBody>
                <a:bodyPr wrap="square" lIns="81589" tIns="40794" rIns="81589" bIns="40794" rtlCol="0" anchor="ctr">
                  <a:spAutoFit/>
                </a:bodyPr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等线" panose="02010600030101010101" pitchFamily="2" charset="-122"/>
                      <a:cs typeface="Arial" panose="020B0604020202020204" pitchFamily="34" charset="0"/>
                    </a:rPr>
                    <a:t>20</a:t>
                  </a:r>
                  <a:endParaRPr kumimoji="0" lang="zh-CN" altLang="en-US" sz="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7" name="TextBox 191">
                  <a:extLst>
                    <a:ext uri="{FF2B5EF4-FFF2-40B4-BE49-F238E27FC236}">
                      <a16:creationId xmlns:a16="http://schemas.microsoft.com/office/drawing/2014/main" id="{723EA743-B720-47C1-AE99-DAEA6CE305A1}"/>
                    </a:ext>
                  </a:extLst>
                </p:cNvPr>
                <p:cNvSpPr txBox="1"/>
                <p:nvPr/>
              </p:nvSpPr>
              <p:spPr>
                <a:xfrm>
                  <a:off x="4999342" y="2593800"/>
                  <a:ext cx="257000" cy="174718"/>
                </a:xfrm>
                <a:prstGeom prst="rect">
                  <a:avLst/>
                </a:prstGeom>
                <a:noFill/>
              </p:spPr>
              <p:txBody>
                <a:bodyPr wrap="square" lIns="81589" tIns="40794" rIns="81589" bIns="40794" rtlCol="0" anchor="ctr">
                  <a:spAutoFit/>
                </a:bodyPr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等线" panose="02010600030101010101" pitchFamily="2" charset="-122"/>
                      <a:cs typeface="Arial" panose="020B0604020202020204" pitchFamily="34" charset="0"/>
                    </a:rPr>
                    <a:t>30</a:t>
                  </a:r>
                  <a:endParaRPr kumimoji="0" lang="zh-CN" altLang="en-US" sz="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398" name="组合 397">
                <a:extLst>
                  <a:ext uri="{FF2B5EF4-FFF2-40B4-BE49-F238E27FC236}">
                    <a16:creationId xmlns:a16="http://schemas.microsoft.com/office/drawing/2014/main" id="{522EEAEA-9465-444E-B8B7-FC516657C91F}"/>
                  </a:ext>
                </a:extLst>
              </p:cNvPr>
              <p:cNvGrpSpPr/>
              <p:nvPr/>
            </p:nvGrpSpPr>
            <p:grpSpPr>
              <a:xfrm>
                <a:off x="4999342" y="2671218"/>
                <a:ext cx="823644" cy="961211"/>
                <a:chOff x="4999342" y="2671218"/>
                <a:chExt cx="823644" cy="961211"/>
              </a:xfrm>
            </p:grpSpPr>
            <p:pic>
              <p:nvPicPr>
                <p:cNvPr id="399" name="Picture 3" descr="E:\博士\文章\7-5p\结果\文章用结果\流式-凋亡\SPC-A1\SPC-A1副本.jpg">
                  <a:extLst>
                    <a:ext uri="{FF2B5EF4-FFF2-40B4-BE49-F238E27FC236}">
                      <a16:creationId xmlns:a16="http://schemas.microsoft.com/office/drawing/2014/main" id="{55602480-26A3-4292-AD6D-89FB3F06BB8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/>
                <a:srcRect/>
                <a:stretch>
                  <a:fillRect/>
                </a:stretch>
              </p:blipFill>
              <p:spPr bwMode="auto">
                <a:xfrm>
                  <a:off x="5179839" y="2671218"/>
                  <a:ext cx="643147" cy="899390"/>
                </a:xfrm>
                <a:prstGeom prst="rect">
                  <a:avLst/>
                </a:prstGeom>
                <a:noFill/>
              </p:spPr>
            </p:pic>
            <p:grpSp>
              <p:nvGrpSpPr>
                <p:cNvPr id="400" name="组合 399">
                  <a:extLst>
                    <a:ext uri="{FF2B5EF4-FFF2-40B4-BE49-F238E27FC236}">
                      <a16:creationId xmlns:a16="http://schemas.microsoft.com/office/drawing/2014/main" id="{1FA0DAD2-AC92-4867-A3E3-C499BA27FB67}"/>
                    </a:ext>
                  </a:extLst>
                </p:cNvPr>
                <p:cNvGrpSpPr/>
                <p:nvPr/>
              </p:nvGrpSpPr>
              <p:grpSpPr>
                <a:xfrm>
                  <a:off x="4999342" y="3169741"/>
                  <a:ext cx="257000" cy="462688"/>
                  <a:chOff x="4999342" y="3169741"/>
                  <a:chExt cx="257000" cy="462688"/>
                </a:xfrm>
              </p:grpSpPr>
              <p:sp>
                <p:nvSpPr>
                  <p:cNvPr id="401" name="TextBox 190">
                    <a:extLst>
                      <a:ext uri="{FF2B5EF4-FFF2-40B4-BE49-F238E27FC236}">
                        <a16:creationId xmlns:a16="http://schemas.microsoft.com/office/drawing/2014/main" id="{C9CF3D61-948E-4E82-B154-1A170F76F9A6}"/>
                      </a:ext>
                    </a:extLst>
                  </p:cNvPr>
                  <p:cNvSpPr txBox="1"/>
                  <p:nvPr/>
                </p:nvSpPr>
                <p:spPr>
                  <a:xfrm>
                    <a:off x="4999342" y="3457711"/>
                    <a:ext cx="257000" cy="174718"/>
                  </a:xfrm>
                  <a:prstGeom prst="rect">
                    <a:avLst/>
                  </a:prstGeom>
                  <a:noFill/>
                </p:spPr>
                <p:txBody>
                  <a:bodyPr wrap="square" lIns="81589" tIns="40794" rIns="81589" bIns="40794" rtlCol="0" anchor="ctr">
                    <a:spAutoFit/>
                  </a:bodyPr>
                  <a:lstStyle/>
                  <a:p>
                    <a:pPr marL="0" marR="0" lvl="0" indent="0" algn="ctr" defTabSz="4572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zh-CN" sz="60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a:t>0</a:t>
                    </a:r>
                    <a:endParaRPr kumimoji="0" lang="zh-CN" altLang="en-US" sz="60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等线" panose="02010600030101010101" pitchFamily="2" charset="-122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02" name="TextBox 194">
                    <a:extLst>
                      <a:ext uri="{FF2B5EF4-FFF2-40B4-BE49-F238E27FC236}">
                        <a16:creationId xmlns:a16="http://schemas.microsoft.com/office/drawing/2014/main" id="{E3F6704C-0972-4F1A-B5B9-E57A769C6D6F}"/>
                      </a:ext>
                    </a:extLst>
                  </p:cNvPr>
                  <p:cNvSpPr txBox="1"/>
                  <p:nvPr/>
                </p:nvSpPr>
                <p:spPr>
                  <a:xfrm>
                    <a:off x="4999342" y="3169741"/>
                    <a:ext cx="257000" cy="174718"/>
                  </a:xfrm>
                  <a:prstGeom prst="rect">
                    <a:avLst/>
                  </a:prstGeom>
                  <a:noFill/>
                </p:spPr>
                <p:txBody>
                  <a:bodyPr wrap="square" lIns="81589" tIns="40794" rIns="81589" bIns="40794" rtlCol="0" anchor="ctr">
                    <a:spAutoFit/>
                  </a:bodyPr>
                  <a:lstStyle/>
                  <a:p>
                    <a:pPr marL="0" marR="0" lvl="0" indent="0" algn="ctr" defTabSz="4572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zh-CN" sz="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a:t>10</a:t>
                    </a:r>
                    <a:endParaRPr kumimoji="0" lang="zh-CN" altLang="en-US" sz="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等线" panose="02010600030101010101" pitchFamily="2" charset="-122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  <p:grpSp>
          <p:nvGrpSpPr>
            <p:cNvPr id="379" name="组合 378">
              <a:extLst>
                <a:ext uri="{FF2B5EF4-FFF2-40B4-BE49-F238E27FC236}">
                  <a16:creationId xmlns:a16="http://schemas.microsoft.com/office/drawing/2014/main" id="{00D5CBFC-C56C-4163-95FA-630BD7545E09}"/>
                </a:ext>
              </a:extLst>
            </p:cNvPr>
            <p:cNvGrpSpPr/>
            <p:nvPr/>
          </p:nvGrpSpPr>
          <p:grpSpPr>
            <a:xfrm>
              <a:off x="5280515" y="2573390"/>
              <a:ext cx="561843" cy="459611"/>
              <a:chOff x="5280515" y="2573390"/>
              <a:chExt cx="561843" cy="459611"/>
            </a:xfrm>
          </p:grpSpPr>
          <p:grpSp>
            <p:nvGrpSpPr>
              <p:cNvPr id="380" name="组合 379">
                <a:extLst>
                  <a:ext uri="{FF2B5EF4-FFF2-40B4-BE49-F238E27FC236}">
                    <a16:creationId xmlns:a16="http://schemas.microsoft.com/office/drawing/2014/main" id="{8F5F6890-2A57-4DBC-A427-2F8980418408}"/>
                  </a:ext>
                </a:extLst>
              </p:cNvPr>
              <p:cNvGrpSpPr/>
              <p:nvPr/>
            </p:nvGrpSpPr>
            <p:grpSpPr>
              <a:xfrm>
                <a:off x="5280515" y="2573390"/>
                <a:ext cx="561843" cy="459611"/>
                <a:chOff x="5262366" y="2573390"/>
                <a:chExt cx="561843" cy="459611"/>
              </a:xfrm>
            </p:grpSpPr>
            <p:grpSp>
              <p:nvGrpSpPr>
                <p:cNvPr id="385" name="组合 384">
                  <a:extLst>
                    <a:ext uri="{FF2B5EF4-FFF2-40B4-BE49-F238E27FC236}">
                      <a16:creationId xmlns:a16="http://schemas.microsoft.com/office/drawing/2014/main" id="{91052124-254E-4942-B342-10AEEFC246A6}"/>
                    </a:ext>
                  </a:extLst>
                </p:cNvPr>
                <p:cNvGrpSpPr/>
                <p:nvPr/>
              </p:nvGrpSpPr>
              <p:grpSpPr>
                <a:xfrm>
                  <a:off x="5262366" y="2573390"/>
                  <a:ext cx="561843" cy="459611"/>
                  <a:chOff x="5262366" y="2573390"/>
                  <a:chExt cx="561843" cy="459611"/>
                </a:xfrm>
              </p:grpSpPr>
              <p:cxnSp>
                <p:nvCxnSpPr>
                  <p:cNvPr id="390" name="直接连接符 389">
                    <a:extLst>
                      <a:ext uri="{FF2B5EF4-FFF2-40B4-BE49-F238E27FC236}">
                        <a16:creationId xmlns:a16="http://schemas.microsoft.com/office/drawing/2014/main" id="{E09247B2-FCB5-4784-890A-F2A731BE80E6}"/>
                      </a:ext>
                    </a:extLst>
                  </p:cNvPr>
                  <p:cNvCxnSpPr/>
                  <p:nvPr/>
                </p:nvCxnSpPr>
                <p:spPr>
                  <a:xfrm>
                    <a:off x="5262366" y="2749062"/>
                    <a:ext cx="481875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sp>
                <p:nvSpPr>
                  <p:cNvPr id="391" name="TextBox 222">
                    <a:extLst>
                      <a:ext uri="{FF2B5EF4-FFF2-40B4-BE49-F238E27FC236}">
                        <a16:creationId xmlns:a16="http://schemas.microsoft.com/office/drawing/2014/main" id="{4DA7456D-2027-4866-B89A-A9F52459AB6C}"/>
                      </a:ext>
                    </a:extLst>
                  </p:cNvPr>
                  <p:cNvSpPr txBox="1"/>
                  <p:nvPr/>
                </p:nvSpPr>
                <p:spPr>
                  <a:xfrm>
                    <a:off x="5338814" y="2573390"/>
                    <a:ext cx="311056" cy="244224"/>
                  </a:xfrm>
                  <a:prstGeom prst="rect">
                    <a:avLst/>
                  </a:prstGeom>
                  <a:noFill/>
                </p:spPr>
                <p:txBody>
                  <a:bodyPr wrap="square" lIns="81589" tIns="40794" rIns="81589" bIns="40794" rtlCol="0" anchor="ctr">
                    <a:spAutoFit/>
                  </a:bodyPr>
                  <a:lstStyle/>
                  <a:p>
                    <a:pPr marL="0" marR="0" lvl="0" indent="0" algn="ctr" defTabSz="457200" eaLnBrk="1" fontAlgn="auto" latinLnBrk="0" hangingPunct="1">
                      <a:lnSpc>
                        <a:spcPct val="15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zh-CN" altLang="en-US" sz="80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a:t>**</a:t>
                    </a:r>
                    <a:r>
                      <a:rPr kumimoji="0" lang="en-US" altLang="zh-CN" sz="80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a:t>*</a:t>
                    </a:r>
                  </a:p>
                </p:txBody>
              </p:sp>
              <p:sp>
                <p:nvSpPr>
                  <p:cNvPr id="392" name="TextBox 224">
                    <a:extLst>
                      <a:ext uri="{FF2B5EF4-FFF2-40B4-BE49-F238E27FC236}">
                        <a16:creationId xmlns:a16="http://schemas.microsoft.com/office/drawing/2014/main" id="{57A3B471-E248-44F5-A7C8-DD788A604D9B}"/>
                      </a:ext>
                    </a:extLst>
                  </p:cNvPr>
                  <p:cNvSpPr txBox="1"/>
                  <p:nvPr/>
                </p:nvSpPr>
                <p:spPr>
                  <a:xfrm>
                    <a:off x="5530185" y="2788777"/>
                    <a:ext cx="294024" cy="244224"/>
                  </a:xfrm>
                  <a:prstGeom prst="rect">
                    <a:avLst/>
                  </a:prstGeom>
                  <a:noFill/>
                </p:spPr>
                <p:txBody>
                  <a:bodyPr wrap="square" lIns="81589" tIns="40794" rIns="81589" bIns="40794" rtlCol="0" anchor="ctr">
                    <a:spAutoFit/>
                  </a:bodyPr>
                  <a:lstStyle/>
                  <a:p>
                    <a:pPr marL="0" marR="0" lvl="0" indent="0" algn="ctr" defTabSz="457200" eaLnBrk="1" fontAlgn="auto" latinLnBrk="0" hangingPunct="1">
                      <a:lnSpc>
                        <a:spcPct val="15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zh-CN" sz="80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a:t>**</a:t>
                    </a:r>
                  </a:p>
                </p:txBody>
              </p:sp>
            </p:grpSp>
            <p:cxnSp>
              <p:nvCxnSpPr>
                <p:cNvPr id="387" name="直接连接符 386">
                  <a:extLst>
                    <a:ext uri="{FF2B5EF4-FFF2-40B4-BE49-F238E27FC236}">
                      <a16:creationId xmlns:a16="http://schemas.microsoft.com/office/drawing/2014/main" id="{F634AB49-ED67-466E-B078-CBBA277A1DAF}"/>
                    </a:ext>
                  </a:extLst>
                </p:cNvPr>
                <p:cNvCxnSpPr/>
                <p:nvPr/>
              </p:nvCxnSpPr>
              <p:spPr>
                <a:xfrm>
                  <a:off x="5583616" y="2941798"/>
                  <a:ext cx="160625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389" name="TextBox 223">
                  <a:extLst>
                    <a:ext uri="{FF2B5EF4-FFF2-40B4-BE49-F238E27FC236}">
                      <a16:creationId xmlns:a16="http://schemas.microsoft.com/office/drawing/2014/main" id="{C7114C1F-9351-4CFE-B6B5-8EA98A765A37}"/>
                    </a:ext>
                  </a:extLst>
                </p:cNvPr>
                <p:cNvSpPr txBox="1"/>
                <p:nvPr/>
              </p:nvSpPr>
              <p:spPr>
                <a:xfrm>
                  <a:off x="5437686" y="2678726"/>
                  <a:ext cx="311055" cy="244224"/>
                </a:xfrm>
                <a:prstGeom prst="rect">
                  <a:avLst/>
                </a:prstGeom>
                <a:noFill/>
              </p:spPr>
              <p:txBody>
                <a:bodyPr wrap="square" lIns="81589" tIns="40794" rIns="81589" bIns="40794" rtlCol="0" anchor="ctr">
                  <a:spAutoFit/>
                </a:bodyPr>
                <a:lstStyle/>
                <a:p>
                  <a:pPr marL="0" marR="0" lvl="0" indent="0" algn="ctr" defTabSz="45720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80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等线" panose="02010600030101010101" pitchFamily="2" charset="-122"/>
                      <a:cs typeface="Arial" panose="020B0604020202020204" pitchFamily="34" charset="0"/>
                    </a:rPr>
                    <a:t>*</a:t>
                  </a:r>
                  <a:r>
                    <a:rPr kumimoji="0" lang="en-US" altLang="zh-CN" sz="80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等线" panose="02010600030101010101" pitchFamily="2" charset="-122"/>
                      <a:cs typeface="Arial" panose="020B0604020202020204" pitchFamily="34" charset="0"/>
                    </a:rPr>
                    <a:t>**</a:t>
                  </a:r>
                </a:p>
              </p:txBody>
            </p:sp>
          </p:grpSp>
          <p:cxnSp>
            <p:nvCxnSpPr>
              <p:cNvPr id="382" name="直接连接符 381">
                <a:extLst>
                  <a:ext uri="{FF2B5EF4-FFF2-40B4-BE49-F238E27FC236}">
                    <a16:creationId xmlns:a16="http://schemas.microsoft.com/office/drawing/2014/main" id="{A2AAE503-3A67-4358-B2A0-76DE11B35730}"/>
                  </a:ext>
                </a:extLst>
              </p:cNvPr>
              <p:cNvCxnSpPr/>
              <p:nvPr/>
            </p:nvCxnSpPr>
            <p:spPr>
              <a:xfrm>
                <a:off x="5422991" y="2847297"/>
                <a:ext cx="321250" cy="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</p:grp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DFBEA0B8-5B01-45E0-89E3-158719318A10}"/>
              </a:ext>
            </a:extLst>
          </p:cNvPr>
          <p:cNvGrpSpPr/>
          <p:nvPr/>
        </p:nvGrpSpPr>
        <p:grpSpPr>
          <a:xfrm>
            <a:off x="853188" y="4874405"/>
            <a:ext cx="770643" cy="636450"/>
            <a:chOff x="1533772" y="920426"/>
            <a:chExt cx="770643" cy="636450"/>
          </a:xfrm>
        </p:grpSpPr>
        <p:pic>
          <p:nvPicPr>
            <p:cNvPr id="417" name="Picture 11" descr="H:\文章用结果\WB\NC 7-5P过表达\SPC-A1\凋亡\c-PARP = PD-1,PD-L1 2019-08-07 PD-L1 L\Administrator 2019-08-07_14h08m18s副本.tif">
              <a:extLst>
                <a:ext uri="{FF2B5EF4-FFF2-40B4-BE49-F238E27FC236}">
                  <a16:creationId xmlns:a16="http://schemas.microsoft.com/office/drawing/2014/main" id="{A44B907D-6D7A-4909-BEF7-7DEE5BB315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 bwMode="auto">
            <a:xfrm>
              <a:off x="1533772" y="920426"/>
              <a:ext cx="770643" cy="110476"/>
            </a:xfrm>
            <a:prstGeom prst="rect">
              <a:avLst/>
            </a:prstGeom>
            <a:noFill/>
            <a:ln w="3175">
              <a:solidFill>
                <a:sysClr val="windowText" lastClr="000000"/>
              </a:solidFill>
            </a:ln>
          </p:spPr>
        </p:pic>
        <p:pic>
          <p:nvPicPr>
            <p:cNvPr id="418" name="Picture 5" descr="H:\文章用结果\WB\NC 7-5P过表达\SPC-A1\凋亡\caspase-3\Administrator 2019-05-18_13h49m23s-1副本.tif">
              <a:extLst>
                <a:ext uri="{FF2B5EF4-FFF2-40B4-BE49-F238E27FC236}">
                  <a16:creationId xmlns:a16="http://schemas.microsoft.com/office/drawing/2014/main" id="{971210A2-ABB5-4C73-8D67-078FA4662C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/>
            <a:srcRect/>
            <a:stretch>
              <a:fillRect/>
            </a:stretch>
          </p:blipFill>
          <p:spPr bwMode="auto">
            <a:xfrm>
              <a:off x="1533772" y="1095278"/>
              <a:ext cx="770643" cy="111892"/>
            </a:xfrm>
            <a:prstGeom prst="rect">
              <a:avLst/>
            </a:prstGeom>
            <a:noFill/>
            <a:ln w="3175">
              <a:solidFill>
                <a:sysClr val="windowText" lastClr="000000"/>
              </a:solidFill>
            </a:ln>
          </p:spPr>
        </p:pic>
        <p:pic>
          <p:nvPicPr>
            <p:cNvPr id="419" name="Picture 6" descr="H:\文章用结果\WB\NC 7-5P过表达\SPC-A1\凋亡\caspase-3\Administrator 2019-05-18_14h04m20s down-1副本.tif">
              <a:extLst>
                <a:ext uri="{FF2B5EF4-FFF2-40B4-BE49-F238E27FC236}">
                  <a16:creationId xmlns:a16="http://schemas.microsoft.com/office/drawing/2014/main" id="{84A7D2A1-8224-452D-96DC-F3489D3654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1533772" y="1271547"/>
              <a:ext cx="770643" cy="110476"/>
            </a:xfrm>
            <a:prstGeom prst="rect">
              <a:avLst/>
            </a:prstGeom>
            <a:noFill/>
            <a:ln w="3175">
              <a:solidFill>
                <a:sysClr val="windowText" lastClr="000000"/>
              </a:solidFill>
            </a:ln>
          </p:spPr>
        </p:pic>
        <p:pic>
          <p:nvPicPr>
            <p:cNvPr id="420" name="Picture 4" descr="H:\文章用结果\WB\NC 7-5P过表达\SPC-A1\凋亡\GAPDH 1 = PD-1,PD-L1 2019-08-07 GAPDH L\Administrator 2019-08-07_14h05m42s副本.tif">
              <a:extLst>
                <a:ext uri="{FF2B5EF4-FFF2-40B4-BE49-F238E27FC236}">
                  <a16:creationId xmlns:a16="http://schemas.microsoft.com/office/drawing/2014/main" id="{CFC1B314-3F3B-4DE1-8FE1-90CC199DE1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/>
            <a:srcRect/>
            <a:stretch>
              <a:fillRect/>
            </a:stretch>
          </p:blipFill>
          <p:spPr bwMode="auto">
            <a:xfrm>
              <a:off x="1533772" y="1446400"/>
              <a:ext cx="770643" cy="110476"/>
            </a:xfrm>
            <a:prstGeom prst="rect">
              <a:avLst/>
            </a:prstGeom>
            <a:noFill/>
            <a:ln w="3175">
              <a:solidFill>
                <a:sysClr val="windowText" lastClr="000000"/>
              </a:solidFill>
            </a:ln>
          </p:spPr>
        </p:pic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C556829D-F29F-460C-8AC6-D0081E58C090}"/>
              </a:ext>
            </a:extLst>
          </p:cNvPr>
          <p:cNvGrpSpPr/>
          <p:nvPr/>
        </p:nvGrpSpPr>
        <p:grpSpPr>
          <a:xfrm>
            <a:off x="2390941" y="4354353"/>
            <a:ext cx="1436350" cy="1090112"/>
            <a:chOff x="4411575" y="4443312"/>
            <a:chExt cx="1436350" cy="1090112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AE64AAD7-1006-4C53-87DC-516125144457}"/>
                </a:ext>
              </a:extLst>
            </p:cNvPr>
            <p:cNvGrpSpPr/>
            <p:nvPr/>
          </p:nvGrpSpPr>
          <p:grpSpPr>
            <a:xfrm>
              <a:off x="4411575" y="4443312"/>
              <a:ext cx="1430570" cy="1090112"/>
              <a:chOff x="37010" y="1886269"/>
              <a:chExt cx="1430570" cy="1090112"/>
            </a:xfrm>
          </p:grpSpPr>
          <p:grpSp>
            <p:nvGrpSpPr>
              <p:cNvPr id="34" name="组合 33">
                <a:extLst>
                  <a:ext uri="{FF2B5EF4-FFF2-40B4-BE49-F238E27FC236}">
                    <a16:creationId xmlns:a16="http://schemas.microsoft.com/office/drawing/2014/main" id="{C951FDC3-CF4D-4265-AA99-EF2E0D016A8B}"/>
                  </a:ext>
                </a:extLst>
              </p:cNvPr>
              <p:cNvGrpSpPr/>
              <p:nvPr/>
            </p:nvGrpSpPr>
            <p:grpSpPr>
              <a:xfrm>
                <a:off x="37010" y="1886269"/>
                <a:ext cx="1416054" cy="1090112"/>
                <a:chOff x="37010" y="1886269"/>
                <a:chExt cx="1416054" cy="1090112"/>
              </a:xfrm>
            </p:grpSpPr>
            <p:grpSp>
              <p:nvGrpSpPr>
                <p:cNvPr id="27" name="组合 26">
                  <a:extLst>
                    <a:ext uri="{FF2B5EF4-FFF2-40B4-BE49-F238E27FC236}">
                      <a16:creationId xmlns:a16="http://schemas.microsoft.com/office/drawing/2014/main" id="{FCA235E4-3CBF-440D-BD5D-98FD87A331F9}"/>
                    </a:ext>
                  </a:extLst>
                </p:cNvPr>
                <p:cNvGrpSpPr/>
                <p:nvPr/>
              </p:nvGrpSpPr>
              <p:grpSpPr>
                <a:xfrm>
                  <a:off x="37010" y="2068072"/>
                  <a:ext cx="799491" cy="908309"/>
                  <a:chOff x="37010" y="2068072"/>
                  <a:chExt cx="799491" cy="908309"/>
                </a:xfrm>
              </p:grpSpPr>
              <p:sp>
                <p:nvSpPr>
                  <p:cNvPr id="103" name="TextBox 102"/>
                  <p:cNvSpPr txBox="1"/>
                  <p:nvPr/>
                </p:nvSpPr>
                <p:spPr>
                  <a:xfrm>
                    <a:off x="38550" y="2770902"/>
                    <a:ext cx="578250" cy="205479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GAPDH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4" name="TextBox 103"/>
                  <p:cNvSpPr txBox="1"/>
                  <p:nvPr/>
                </p:nvSpPr>
                <p:spPr>
                  <a:xfrm>
                    <a:off x="38550" y="2350835"/>
                    <a:ext cx="578250" cy="205479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DR4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5" name="TextBox 104"/>
                  <p:cNvSpPr txBox="1"/>
                  <p:nvPr/>
                </p:nvSpPr>
                <p:spPr>
                  <a:xfrm>
                    <a:off x="38550" y="2562893"/>
                    <a:ext cx="578250" cy="205479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DR5</a:t>
                    </a:r>
                    <a:endParaRPr lang="zh-CN" altLang="en-US" sz="800" baseline="30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7" name="TextBox 106"/>
                  <p:cNvSpPr txBox="1"/>
                  <p:nvPr/>
                </p:nvSpPr>
                <p:spPr>
                  <a:xfrm>
                    <a:off x="38550" y="2198508"/>
                    <a:ext cx="674625" cy="205479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EVE</a:t>
                    </a:r>
                    <a:endParaRPr lang="zh-CN" altLang="en-US" sz="800" baseline="30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8" name="TextBox 107"/>
                  <p:cNvSpPr txBox="1"/>
                  <p:nvPr/>
                </p:nvSpPr>
                <p:spPr>
                  <a:xfrm>
                    <a:off x="37010" y="2068072"/>
                    <a:ext cx="799491" cy="205479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LV-miR-7-5p</a:t>
                    </a:r>
                    <a:endParaRPr lang="zh-CN" altLang="en-US" sz="800" baseline="30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09" name="TextBox 108"/>
                <p:cNvSpPr txBox="1"/>
                <p:nvPr/>
              </p:nvSpPr>
              <p:spPr>
                <a:xfrm>
                  <a:off x="813831" y="1886269"/>
                  <a:ext cx="571241" cy="205495"/>
                </a:xfrm>
                <a:prstGeom prst="rect">
                  <a:avLst/>
                </a:prstGeom>
                <a:noFill/>
              </p:spPr>
              <p:txBody>
                <a:bodyPr wrap="square" lIns="81589" tIns="40794" rIns="81589" bIns="40794" rtlCol="0" anchor="ctr">
                  <a:spAutoFit/>
                </a:bodyPr>
                <a:lstStyle/>
                <a:p>
                  <a:pPr algn="ctr"/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SPC-A1</a:t>
                  </a:r>
                  <a:endPara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23" name="组合 22">
                  <a:extLst>
                    <a:ext uri="{FF2B5EF4-FFF2-40B4-BE49-F238E27FC236}">
                      <a16:creationId xmlns:a16="http://schemas.microsoft.com/office/drawing/2014/main" id="{92A59736-952C-466A-92DB-1E7304F8E3FE}"/>
                    </a:ext>
                  </a:extLst>
                </p:cNvPr>
                <p:cNvGrpSpPr/>
                <p:nvPr/>
              </p:nvGrpSpPr>
              <p:grpSpPr>
                <a:xfrm>
                  <a:off x="716999" y="2083460"/>
                  <a:ext cx="736065" cy="305137"/>
                  <a:chOff x="716999" y="2083460"/>
                  <a:chExt cx="736065" cy="305137"/>
                </a:xfrm>
              </p:grpSpPr>
              <p:sp>
                <p:nvSpPr>
                  <p:cNvPr id="111" name="TextBox 110"/>
                  <p:cNvSpPr txBox="1"/>
                  <p:nvPr/>
                </p:nvSpPr>
                <p:spPr>
                  <a:xfrm>
                    <a:off x="719736" y="2213895"/>
                    <a:ext cx="160625" cy="174702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pPr algn="ctr"/>
                    <a:r>
                      <a:rPr lang="en-US" altLang="zh-CN" sz="6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-</a:t>
                    </a:r>
                    <a:endParaRPr lang="zh-CN" altLang="en-US" sz="600" b="1" baseline="30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2" name="TextBox 111"/>
                  <p:cNvSpPr txBox="1"/>
                  <p:nvPr/>
                </p:nvSpPr>
                <p:spPr>
                  <a:xfrm>
                    <a:off x="910637" y="2213895"/>
                    <a:ext cx="160625" cy="174702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pPr algn="ctr"/>
                    <a:r>
                      <a:rPr lang="en-US" altLang="zh-CN" sz="6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+</a:t>
                    </a:r>
                    <a:endParaRPr lang="zh-CN" altLang="en-US" sz="600" b="1" baseline="30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3" name="TextBox 112"/>
                  <p:cNvSpPr txBox="1"/>
                  <p:nvPr/>
                </p:nvSpPr>
                <p:spPr>
                  <a:xfrm>
                    <a:off x="1101538" y="2213895"/>
                    <a:ext cx="160625" cy="174702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pPr algn="ctr"/>
                    <a:r>
                      <a:rPr lang="en-US" altLang="zh-CN" sz="6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-</a:t>
                    </a:r>
                    <a:endParaRPr lang="zh-CN" altLang="en-US" sz="600" b="1" baseline="30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4" name="TextBox 113"/>
                  <p:cNvSpPr txBox="1"/>
                  <p:nvPr/>
                </p:nvSpPr>
                <p:spPr>
                  <a:xfrm>
                    <a:off x="1292439" y="2213895"/>
                    <a:ext cx="160625" cy="174702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pPr algn="ctr"/>
                    <a:r>
                      <a:rPr lang="en-US" altLang="zh-CN" sz="6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+</a:t>
                    </a:r>
                    <a:endParaRPr lang="zh-CN" altLang="en-US" sz="600" b="1" baseline="30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5" name="TextBox 114"/>
                  <p:cNvSpPr txBox="1"/>
                  <p:nvPr/>
                </p:nvSpPr>
                <p:spPr>
                  <a:xfrm>
                    <a:off x="716999" y="2083460"/>
                    <a:ext cx="160625" cy="174702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pPr algn="ctr"/>
                    <a:r>
                      <a:rPr lang="en-US" altLang="zh-CN" sz="6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-</a:t>
                    </a:r>
                    <a:endParaRPr lang="zh-CN" altLang="en-US" sz="600" b="1" baseline="30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6" name="TextBox 115"/>
                  <p:cNvSpPr txBox="1"/>
                  <p:nvPr/>
                </p:nvSpPr>
                <p:spPr>
                  <a:xfrm>
                    <a:off x="908812" y="2083460"/>
                    <a:ext cx="160625" cy="174702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pPr algn="ctr"/>
                    <a:r>
                      <a:rPr lang="en-US" altLang="zh-CN" sz="6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-</a:t>
                    </a:r>
                    <a:endParaRPr lang="zh-CN" altLang="en-US" sz="600" b="1" baseline="30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7" name="TextBox 116"/>
                  <p:cNvSpPr txBox="1"/>
                  <p:nvPr/>
                </p:nvSpPr>
                <p:spPr>
                  <a:xfrm>
                    <a:off x="1100625" y="2083460"/>
                    <a:ext cx="160625" cy="174702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pPr algn="ctr"/>
                    <a:r>
                      <a:rPr lang="en-US" altLang="zh-CN" sz="6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+</a:t>
                    </a:r>
                    <a:endParaRPr lang="zh-CN" altLang="en-US" sz="600" b="1" baseline="30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8" name="TextBox 117"/>
                  <p:cNvSpPr txBox="1"/>
                  <p:nvPr/>
                </p:nvSpPr>
                <p:spPr>
                  <a:xfrm>
                    <a:off x="1292439" y="2083460"/>
                    <a:ext cx="160625" cy="174702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pPr algn="ctr"/>
                    <a:r>
                      <a:rPr lang="en-US" altLang="zh-CN" sz="6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+</a:t>
                    </a:r>
                    <a:endParaRPr lang="zh-CN" altLang="en-US" sz="600" b="1" baseline="30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cxnSp>
            <p:nvCxnSpPr>
              <p:cNvPr id="110" name="直接连接符 109"/>
              <p:cNvCxnSpPr/>
              <p:nvPr/>
            </p:nvCxnSpPr>
            <p:spPr>
              <a:xfrm>
                <a:off x="696580" y="2092695"/>
                <a:ext cx="7710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7DBBBE57-0CE3-4D0F-8520-218D625E9025}"/>
                </a:ext>
              </a:extLst>
            </p:cNvPr>
            <p:cNvGrpSpPr/>
            <p:nvPr/>
          </p:nvGrpSpPr>
          <p:grpSpPr>
            <a:xfrm>
              <a:off x="5077282" y="4956435"/>
              <a:ext cx="770643" cy="530019"/>
              <a:chOff x="1533772" y="2397890"/>
              <a:chExt cx="770643" cy="530019"/>
            </a:xfrm>
          </p:grpSpPr>
          <p:pic>
            <p:nvPicPr>
              <p:cNvPr id="421" name="Picture 2" descr="H:\文章用结果\WB\NC 7-5P过表达\SPC-A1\凋亡\DR5\Administrator 2019-05-20_13h01m59s副本.tif">
                <a:extLst>
                  <a:ext uri="{FF2B5EF4-FFF2-40B4-BE49-F238E27FC236}">
                    <a16:creationId xmlns:a16="http://schemas.microsoft.com/office/drawing/2014/main" id="{13DCE26E-6383-46D1-94B2-4D652AED90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1"/>
              <a:srcRect/>
              <a:stretch>
                <a:fillRect/>
              </a:stretch>
            </p:blipFill>
            <p:spPr bwMode="auto">
              <a:xfrm>
                <a:off x="1533772" y="2583729"/>
                <a:ext cx="770643" cy="165715"/>
              </a:xfrm>
              <a:prstGeom prst="rect">
                <a:avLst/>
              </a:prstGeom>
              <a:noFill/>
              <a:ln w="3175">
                <a:solidFill>
                  <a:sysClr val="windowText" lastClr="000000"/>
                </a:solidFill>
              </a:ln>
            </p:spPr>
          </p:pic>
          <p:pic>
            <p:nvPicPr>
              <p:cNvPr id="422" name="Picture 4" descr="H:\文章用结果\WB\NC 7-5P过表达\SPC-A1\凋亡\GAPDH 2 = PD-1,PD-L1 2019-08-01 GAPDH L\Administrator 2019-08-01_11h49m57s副本.tif">
                <a:extLst>
                  <a:ext uri="{FF2B5EF4-FFF2-40B4-BE49-F238E27FC236}">
                    <a16:creationId xmlns:a16="http://schemas.microsoft.com/office/drawing/2014/main" id="{7A7FDC63-D5C1-4EC6-9004-8074740206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2"/>
              <a:srcRect/>
              <a:stretch>
                <a:fillRect/>
              </a:stretch>
            </p:blipFill>
            <p:spPr bwMode="auto">
              <a:xfrm>
                <a:off x="1533772" y="2817433"/>
                <a:ext cx="770643" cy="110476"/>
              </a:xfrm>
              <a:prstGeom prst="rect">
                <a:avLst/>
              </a:prstGeom>
              <a:noFill/>
              <a:ln w="3175">
                <a:solidFill>
                  <a:sysClr val="windowText" lastClr="000000"/>
                </a:solidFill>
              </a:ln>
            </p:spPr>
          </p:pic>
          <p:pic>
            <p:nvPicPr>
              <p:cNvPr id="423" name="Picture 5" descr="H:\文章用结果\WB\NC 7-5P过表达\SPC-A1\凋亡\DR4 = PD-1,PD-L1 2019-07-28 PD-L1 L\Administrator 2019-07-28_15h30m20s-1副本.tif">
                <a:extLst>
                  <a:ext uri="{FF2B5EF4-FFF2-40B4-BE49-F238E27FC236}">
                    <a16:creationId xmlns:a16="http://schemas.microsoft.com/office/drawing/2014/main" id="{9E9BF201-0D0F-43F6-8C98-0D5F92EB08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3"/>
              <a:srcRect/>
              <a:stretch>
                <a:fillRect/>
              </a:stretch>
            </p:blipFill>
            <p:spPr bwMode="auto">
              <a:xfrm>
                <a:off x="1533772" y="2397890"/>
                <a:ext cx="770643" cy="111892"/>
              </a:xfrm>
              <a:prstGeom prst="rect">
                <a:avLst/>
              </a:prstGeom>
              <a:noFill/>
              <a:ln w="3175">
                <a:solidFill>
                  <a:sysClr val="windowText" lastClr="000000"/>
                </a:solidFill>
              </a:ln>
            </p:spPr>
          </p:pic>
        </p:grp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85F67BE4-91DE-4CAA-8E47-64AE9BB17260}"/>
              </a:ext>
            </a:extLst>
          </p:cNvPr>
          <p:cNvGrpSpPr/>
          <p:nvPr/>
        </p:nvGrpSpPr>
        <p:grpSpPr>
          <a:xfrm>
            <a:off x="4392575" y="4168790"/>
            <a:ext cx="1430570" cy="1410843"/>
            <a:chOff x="2362474" y="4190959"/>
            <a:chExt cx="1430570" cy="1410843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65EB1010-4F27-420A-9B31-96BA5EE379D0}"/>
                </a:ext>
              </a:extLst>
            </p:cNvPr>
            <p:cNvGrpSpPr/>
            <p:nvPr/>
          </p:nvGrpSpPr>
          <p:grpSpPr>
            <a:xfrm>
              <a:off x="2362474" y="4190959"/>
              <a:ext cx="1430570" cy="1410843"/>
              <a:chOff x="37010" y="3264332"/>
              <a:chExt cx="1430570" cy="1410843"/>
            </a:xfrm>
          </p:grpSpPr>
          <p:grpSp>
            <p:nvGrpSpPr>
              <p:cNvPr id="32" name="组合 31">
                <a:extLst>
                  <a:ext uri="{FF2B5EF4-FFF2-40B4-BE49-F238E27FC236}">
                    <a16:creationId xmlns:a16="http://schemas.microsoft.com/office/drawing/2014/main" id="{F653C939-BD52-40B0-81DC-33ED4D9441A6}"/>
                  </a:ext>
                </a:extLst>
              </p:cNvPr>
              <p:cNvGrpSpPr/>
              <p:nvPr/>
            </p:nvGrpSpPr>
            <p:grpSpPr>
              <a:xfrm>
                <a:off x="37010" y="3264332"/>
                <a:ext cx="1416054" cy="1410843"/>
                <a:chOff x="37010" y="3264332"/>
                <a:chExt cx="1416054" cy="1410843"/>
              </a:xfrm>
            </p:grpSpPr>
            <p:sp>
              <p:nvSpPr>
                <p:cNvPr id="565" name="TextBox 564"/>
                <p:cNvSpPr txBox="1"/>
                <p:nvPr/>
              </p:nvSpPr>
              <p:spPr>
                <a:xfrm>
                  <a:off x="793375" y="3264332"/>
                  <a:ext cx="593780" cy="205495"/>
                </a:xfrm>
                <a:prstGeom prst="rect">
                  <a:avLst/>
                </a:prstGeom>
                <a:noFill/>
              </p:spPr>
              <p:txBody>
                <a:bodyPr wrap="square" lIns="81589" tIns="40794" rIns="81589" bIns="40794" rtlCol="0" anchor="ctr">
                  <a:spAutoFit/>
                </a:bodyPr>
                <a:lstStyle/>
                <a:p>
                  <a:pPr algn="ctr"/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SPC-A1</a:t>
                  </a:r>
                  <a:endPara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1" name="组合 30">
                  <a:extLst>
                    <a:ext uri="{FF2B5EF4-FFF2-40B4-BE49-F238E27FC236}">
                      <a16:creationId xmlns:a16="http://schemas.microsoft.com/office/drawing/2014/main" id="{C1D6EC4A-4253-40AD-BCB9-9105089C451D}"/>
                    </a:ext>
                  </a:extLst>
                </p:cNvPr>
                <p:cNvGrpSpPr/>
                <p:nvPr/>
              </p:nvGrpSpPr>
              <p:grpSpPr>
                <a:xfrm>
                  <a:off x="716999" y="3460134"/>
                  <a:ext cx="736065" cy="308984"/>
                  <a:chOff x="716999" y="3460134"/>
                  <a:chExt cx="736065" cy="308984"/>
                </a:xfrm>
              </p:grpSpPr>
              <p:sp>
                <p:nvSpPr>
                  <p:cNvPr id="570" name="TextBox 569"/>
                  <p:cNvSpPr txBox="1"/>
                  <p:nvPr/>
                </p:nvSpPr>
                <p:spPr>
                  <a:xfrm>
                    <a:off x="719736" y="3590569"/>
                    <a:ext cx="160625" cy="178549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pPr algn="ctr"/>
                    <a:r>
                      <a:rPr lang="en-US" altLang="zh-CN" sz="625" b="1" dirty="0">
                        <a:latin typeface="Helvetica" pitchFamily="34" charset="0"/>
                        <a:cs typeface="Times New Roman" pitchFamily="18" charset="0"/>
                      </a:rPr>
                      <a:t>-</a:t>
                    </a:r>
                    <a:endParaRPr lang="zh-CN" altLang="en-US" sz="625" b="1" baseline="30000" dirty="0">
                      <a:latin typeface="Helvetica" pitchFamily="34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571" name="TextBox 570"/>
                  <p:cNvSpPr txBox="1"/>
                  <p:nvPr/>
                </p:nvSpPr>
                <p:spPr>
                  <a:xfrm>
                    <a:off x="910637" y="3590569"/>
                    <a:ext cx="160625" cy="178549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pPr algn="ctr"/>
                    <a:r>
                      <a:rPr lang="en-US" altLang="zh-CN" sz="625" b="1" dirty="0">
                        <a:latin typeface="Helvetica" pitchFamily="34" charset="0"/>
                        <a:cs typeface="Times New Roman" pitchFamily="18" charset="0"/>
                      </a:rPr>
                      <a:t>+</a:t>
                    </a:r>
                    <a:endParaRPr lang="zh-CN" altLang="en-US" sz="625" b="1" baseline="30000" dirty="0">
                      <a:latin typeface="Helvetica" pitchFamily="34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572" name="TextBox 571"/>
                  <p:cNvSpPr txBox="1"/>
                  <p:nvPr/>
                </p:nvSpPr>
                <p:spPr>
                  <a:xfrm>
                    <a:off x="1101538" y="3590569"/>
                    <a:ext cx="160625" cy="178549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pPr algn="ctr"/>
                    <a:r>
                      <a:rPr lang="en-US" altLang="zh-CN" sz="625" b="1" dirty="0">
                        <a:latin typeface="Helvetica" pitchFamily="34" charset="0"/>
                        <a:cs typeface="Times New Roman" pitchFamily="18" charset="0"/>
                      </a:rPr>
                      <a:t>-</a:t>
                    </a:r>
                    <a:endParaRPr lang="zh-CN" altLang="en-US" sz="625" b="1" baseline="30000" dirty="0">
                      <a:latin typeface="Helvetica" pitchFamily="34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575" name="TextBox 574"/>
                  <p:cNvSpPr txBox="1"/>
                  <p:nvPr/>
                </p:nvSpPr>
                <p:spPr>
                  <a:xfrm>
                    <a:off x="1292439" y="3590569"/>
                    <a:ext cx="160625" cy="178549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pPr algn="ctr"/>
                    <a:r>
                      <a:rPr lang="en-US" altLang="zh-CN" sz="625" b="1" dirty="0">
                        <a:latin typeface="Helvetica" pitchFamily="34" charset="0"/>
                        <a:cs typeface="Times New Roman" pitchFamily="18" charset="0"/>
                      </a:rPr>
                      <a:t>+</a:t>
                    </a:r>
                    <a:endParaRPr lang="zh-CN" altLang="en-US" sz="625" b="1" baseline="30000" dirty="0">
                      <a:latin typeface="Helvetica" pitchFamily="34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623" name="TextBox 622"/>
                  <p:cNvSpPr txBox="1"/>
                  <p:nvPr/>
                </p:nvSpPr>
                <p:spPr>
                  <a:xfrm>
                    <a:off x="716999" y="3460134"/>
                    <a:ext cx="160625" cy="178549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pPr algn="ctr"/>
                    <a:r>
                      <a:rPr lang="en-US" altLang="zh-CN" sz="625" b="1" dirty="0">
                        <a:latin typeface="Helvetica" pitchFamily="34" charset="0"/>
                        <a:cs typeface="Times New Roman" pitchFamily="18" charset="0"/>
                      </a:rPr>
                      <a:t>-</a:t>
                    </a:r>
                    <a:endParaRPr lang="zh-CN" altLang="en-US" sz="625" b="1" baseline="30000" dirty="0">
                      <a:latin typeface="Helvetica" pitchFamily="34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624" name="TextBox 623"/>
                  <p:cNvSpPr txBox="1"/>
                  <p:nvPr/>
                </p:nvSpPr>
                <p:spPr>
                  <a:xfrm>
                    <a:off x="908812" y="3460134"/>
                    <a:ext cx="160625" cy="178549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pPr algn="ctr"/>
                    <a:r>
                      <a:rPr lang="en-US" altLang="zh-CN" sz="625" b="1" dirty="0">
                        <a:latin typeface="Helvetica" pitchFamily="34" charset="0"/>
                        <a:cs typeface="Times New Roman" pitchFamily="18" charset="0"/>
                      </a:rPr>
                      <a:t>-</a:t>
                    </a:r>
                    <a:endParaRPr lang="zh-CN" altLang="en-US" sz="625" b="1" baseline="30000" dirty="0">
                      <a:latin typeface="Helvetica" pitchFamily="34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625" name="TextBox 624"/>
                  <p:cNvSpPr txBox="1"/>
                  <p:nvPr/>
                </p:nvSpPr>
                <p:spPr>
                  <a:xfrm>
                    <a:off x="1100625" y="3460134"/>
                    <a:ext cx="160625" cy="178549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pPr algn="ctr"/>
                    <a:r>
                      <a:rPr lang="en-US" altLang="zh-CN" sz="625" b="1" dirty="0">
                        <a:latin typeface="Helvetica" pitchFamily="34" charset="0"/>
                        <a:cs typeface="Times New Roman" pitchFamily="18" charset="0"/>
                      </a:rPr>
                      <a:t>+</a:t>
                    </a:r>
                    <a:endParaRPr lang="zh-CN" altLang="en-US" sz="625" b="1" baseline="30000" dirty="0">
                      <a:latin typeface="Helvetica" pitchFamily="34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626" name="TextBox 625"/>
                  <p:cNvSpPr txBox="1"/>
                  <p:nvPr/>
                </p:nvSpPr>
                <p:spPr>
                  <a:xfrm>
                    <a:off x="1292439" y="3460134"/>
                    <a:ext cx="160625" cy="178549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pPr algn="ctr"/>
                    <a:r>
                      <a:rPr lang="en-US" altLang="zh-CN" sz="625" b="1" dirty="0">
                        <a:latin typeface="Helvetica" pitchFamily="34" charset="0"/>
                        <a:cs typeface="Times New Roman" pitchFamily="18" charset="0"/>
                      </a:rPr>
                      <a:t>+</a:t>
                    </a:r>
                    <a:endParaRPr lang="zh-CN" altLang="en-US" sz="625" b="1" baseline="30000" dirty="0">
                      <a:latin typeface="Helvetica" pitchFamily="34" charset="0"/>
                      <a:cs typeface="Times New Roman" pitchFamily="18" charset="0"/>
                    </a:endParaRPr>
                  </a:p>
                </p:txBody>
              </p:sp>
            </p:grpSp>
            <p:grpSp>
              <p:nvGrpSpPr>
                <p:cNvPr id="26" name="组合 25">
                  <a:extLst>
                    <a:ext uri="{FF2B5EF4-FFF2-40B4-BE49-F238E27FC236}">
                      <a16:creationId xmlns:a16="http://schemas.microsoft.com/office/drawing/2014/main" id="{0908A10F-DD0E-4EC2-BF68-AD359BB059AF}"/>
                    </a:ext>
                  </a:extLst>
                </p:cNvPr>
                <p:cNvGrpSpPr/>
                <p:nvPr/>
              </p:nvGrpSpPr>
              <p:grpSpPr>
                <a:xfrm>
                  <a:off x="37010" y="3446669"/>
                  <a:ext cx="805893" cy="1228506"/>
                  <a:chOff x="37010" y="3446669"/>
                  <a:chExt cx="805893" cy="1228506"/>
                </a:xfrm>
              </p:grpSpPr>
              <p:sp>
                <p:nvSpPr>
                  <p:cNvPr id="555" name="TextBox 554"/>
                  <p:cNvSpPr txBox="1"/>
                  <p:nvPr/>
                </p:nvSpPr>
                <p:spPr>
                  <a:xfrm>
                    <a:off x="38550" y="4469696"/>
                    <a:ext cx="578250" cy="205479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GAPDH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56" name="TextBox 555"/>
                  <p:cNvSpPr txBox="1"/>
                  <p:nvPr/>
                </p:nvSpPr>
                <p:spPr>
                  <a:xfrm>
                    <a:off x="38550" y="3729432"/>
                    <a:ext cx="578250" cy="205479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r>
                      <a:rPr lang="en-US" altLang="zh-CN" sz="800" dirty="0" err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Bcl-xL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57" name="TextBox 556"/>
                  <p:cNvSpPr txBox="1"/>
                  <p:nvPr/>
                </p:nvSpPr>
                <p:spPr>
                  <a:xfrm>
                    <a:off x="38550" y="3915188"/>
                    <a:ext cx="578250" cy="205479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r>
                      <a:rPr lang="en-US" altLang="zh-CN" sz="800" dirty="0" err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Bak</a:t>
                    </a:r>
                    <a:endParaRPr lang="zh-CN" altLang="en-US" sz="800" baseline="30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58" name="TextBox 557"/>
                  <p:cNvSpPr txBox="1"/>
                  <p:nvPr/>
                </p:nvSpPr>
                <p:spPr>
                  <a:xfrm>
                    <a:off x="38550" y="4100025"/>
                    <a:ext cx="578250" cy="205479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Bad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59" name="TextBox 558"/>
                  <p:cNvSpPr txBox="1"/>
                  <p:nvPr/>
                </p:nvSpPr>
                <p:spPr>
                  <a:xfrm>
                    <a:off x="38550" y="3577105"/>
                    <a:ext cx="674625" cy="205479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EVE</a:t>
                    </a:r>
                    <a:endParaRPr lang="zh-CN" altLang="en-US" sz="800" baseline="30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60" name="TextBox 559"/>
                  <p:cNvSpPr txBox="1"/>
                  <p:nvPr/>
                </p:nvSpPr>
                <p:spPr>
                  <a:xfrm>
                    <a:off x="37010" y="3446669"/>
                    <a:ext cx="805893" cy="205479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LV-miR-7-5p</a:t>
                    </a:r>
                    <a:endParaRPr lang="zh-CN" altLang="en-US" sz="800" baseline="30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43" name="TextBox 642"/>
                  <p:cNvSpPr txBox="1"/>
                  <p:nvPr/>
                </p:nvSpPr>
                <p:spPr>
                  <a:xfrm>
                    <a:off x="38550" y="4284253"/>
                    <a:ext cx="578250" cy="205479"/>
                  </a:xfrm>
                  <a:prstGeom prst="rect">
                    <a:avLst/>
                  </a:prstGeom>
                  <a:noFill/>
                </p:spPr>
                <p:txBody>
                  <a:bodyPr wrap="square" lIns="81571" tIns="40786" rIns="81571" bIns="40786" rtlCol="0" anchor="ctr">
                    <a:spAutoFit/>
                  </a:bodyPr>
                  <a:lstStyle/>
                  <a:p>
                    <a:r>
                      <a:rPr lang="en-US" altLang="zh-CN" sz="800" dirty="0" err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Bax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cxnSp>
            <p:nvCxnSpPr>
              <p:cNvPr id="566" name="直接连接符 565"/>
              <p:cNvCxnSpPr/>
              <p:nvPr/>
            </p:nvCxnSpPr>
            <p:spPr>
              <a:xfrm>
                <a:off x="696580" y="3471292"/>
                <a:ext cx="7710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2F01CBE0-402F-449C-B844-9A1004D7D024}"/>
                </a:ext>
              </a:extLst>
            </p:cNvPr>
            <p:cNvGrpSpPr/>
            <p:nvPr/>
          </p:nvGrpSpPr>
          <p:grpSpPr>
            <a:xfrm>
              <a:off x="3022222" y="4704020"/>
              <a:ext cx="770643" cy="850741"/>
              <a:chOff x="1533772" y="3775963"/>
              <a:chExt cx="770643" cy="850741"/>
            </a:xfrm>
          </p:grpSpPr>
          <p:pic>
            <p:nvPicPr>
              <p:cNvPr id="424" name="Picture 6" descr="H:\文章用结果\WB\NC 7-5P过表达\SPC-A1\凋亡\Bcl-xl = PD-1,PD-L1 2019-08-05 PD-L1 R\Administrator 2019-08-05_14h03m35s副本.tif">
                <a:extLst>
                  <a:ext uri="{FF2B5EF4-FFF2-40B4-BE49-F238E27FC236}">
                    <a16:creationId xmlns:a16="http://schemas.microsoft.com/office/drawing/2014/main" id="{FCE2AF85-3024-4486-8AC7-02E4B61B21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4"/>
              <a:srcRect/>
              <a:stretch>
                <a:fillRect/>
              </a:stretch>
            </p:blipFill>
            <p:spPr bwMode="auto">
              <a:xfrm>
                <a:off x="1533772" y="3775963"/>
                <a:ext cx="770643" cy="110476"/>
              </a:xfrm>
              <a:prstGeom prst="rect">
                <a:avLst/>
              </a:prstGeom>
              <a:noFill/>
              <a:ln w="3175">
                <a:solidFill>
                  <a:sysClr val="windowText" lastClr="000000"/>
                </a:solidFill>
              </a:ln>
            </p:spPr>
          </p:pic>
          <p:pic>
            <p:nvPicPr>
              <p:cNvPr id="425" name="Picture 7" descr="H:\文章用结果\WB\NC 7-5P过表达\SPC-A1\凋亡\Bad = S 稳转 2019-05-27 C-PARP L\Administrator 2019-05-27_18h36m35s副本.tif">
                <a:extLst>
                  <a:ext uri="{FF2B5EF4-FFF2-40B4-BE49-F238E27FC236}">
                    <a16:creationId xmlns:a16="http://schemas.microsoft.com/office/drawing/2014/main" id="{ED8A6D23-7AED-4AEB-BCAF-A0B002FA55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5"/>
              <a:srcRect/>
              <a:stretch>
                <a:fillRect/>
              </a:stretch>
            </p:blipFill>
            <p:spPr bwMode="auto">
              <a:xfrm>
                <a:off x="1533772" y="4148497"/>
                <a:ext cx="770643" cy="110476"/>
              </a:xfrm>
              <a:prstGeom prst="rect">
                <a:avLst/>
              </a:prstGeom>
              <a:noFill/>
              <a:ln w="3175">
                <a:solidFill>
                  <a:sysClr val="windowText" lastClr="000000"/>
                </a:solidFill>
              </a:ln>
            </p:spPr>
          </p:pic>
          <p:pic>
            <p:nvPicPr>
              <p:cNvPr id="426" name="Picture 10" descr="H:\文章用结果\WB\NC 7-5P过表达\SPC-A1\凋亡\Bad\Administrator 2020-06-23_19h00m55s副本.tif">
                <a:extLst>
                  <a:ext uri="{FF2B5EF4-FFF2-40B4-BE49-F238E27FC236}">
                    <a16:creationId xmlns:a16="http://schemas.microsoft.com/office/drawing/2014/main" id="{AFC1B5D9-904C-47E8-96B5-9458DB135E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6"/>
              <a:srcRect/>
              <a:stretch>
                <a:fillRect/>
              </a:stretch>
            </p:blipFill>
            <p:spPr bwMode="auto">
              <a:xfrm>
                <a:off x="1533772" y="4332725"/>
                <a:ext cx="770643" cy="110476"/>
              </a:xfrm>
              <a:prstGeom prst="rect">
                <a:avLst/>
              </a:prstGeom>
              <a:noFill/>
              <a:ln w="3175">
                <a:solidFill>
                  <a:sysClr val="windowText" lastClr="000000"/>
                </a:solidFill>
              </a:ln>
            </p:spPr>
          </p:pic>
          <p:pic>
            <p:nvPicPr>
              <p:cNvPr id="427" name="Picture 12" descr="H:\文章用结果\WB\NC 7-5P过表达\SPC-A1\凋亡\Bax = S 2018-12-22 TUBULIN R\Administrator 2018-12-22_12h24m00s_Exposure_3.0sec副本-2.tif">
                <a:extLst>
                  <a:ext uri="{FF2B5EF4-FFF2-40B4-BE49-F238E27FC236}">
                    <a16:creationId xmlns:a16="http://schemas.microsoft.com/office/drawing/2014/main" id="{3307A75A-2F6D-4BD5-A417-486A416C5E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7"/>
              <a:srcRect/>
              <a:stretch>
                <a:fillRect/>
              </a:stretch>
            </p:blipFill>
            <p:spPr bwMode="auto">
              <a:xfrm>
                <a:off x="1533772" y="3964267"/>
                <a:ext cx="770643" cy="110476"/>
              </a:xfrm>
              <a:prstGeom prst="rect">
                <a:avLst/>
              </a:prstGeom>
              <a:noFill/>
              <a:ln w="3175">
                <a:solidFill>
                  <a:sysClr val="windowText" lastClr="000000"/>
                </a:solidFill>
              </a:ln>
            </p:spPr>
          </p:pic>
          <p:pic>
            <p:nvPicPr>
              <p:cNvPr id="428" name="Picture 13" descr="H:\文章用结果\WB\NC 7-5P过表达\SPC-A1\凋亡\GAPDH 3 = PD-1,PD-L1 2019-08-05 GAPDH R\Administrator 2019-08-05_13h57m20s副本.tif">
                <a:extLst>
                  <a:ext uri="{FF2B5EF4-FFF2-40B4-BE49-F238E27FC236}">
                    <a16:creationId xmlns:a16="http://schemas.microsoft.com/office/drawing/2014/main" id="{FD12BD69-93A4-493E-A301-92D13ED419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8"/>
              <a:srcRect/>
              <a:stretch>
                <a:fillRect/>
              </a:stretch>
            </p:blipFill>
            <p:spPr bwMode="auto">
              <a:xfrm>
                <a:off x="1533772" y="4516228"/>
                <a:ext cx="770643" cy="110476"/>
              </a:xfrm>
              <a:prstGeom prst="rect">
                <a:avLst/>
              </a:prstGeom>
              <a:noFill/>
              <a:ln w="3175">
                <a:solidFill>
                  <a:sysClr val="windowText" lastClr="000000"/>
                </a:solidFill>
              </a:ln>
            </p:spPr>
          </p:pic>
        </p:grpSp>
      </p:grpSp>
      <p:sp>
        <p:nvSpPr>
          <p:cNvPr id="273" name="文本框 4">
            <a:extLst>
              <a:ext uri="{FF2B5EF4-FFF2-40B4-BE49-F238E27FC236}">
                <a16:creationId xmlns:a16="http://schemas.microsoft.com/office/drawing/2014/main" id="{6C3C78A4-D81A-4CDE-AB6C-1DFC3F5E1A19}"/>
              </a:ext>
            </a:extLst>
          </p:cNvPr>
          <p:cNvSpPr txBox="1"/>
          <p:nvPr/>
        </p:nvSpPr>
        <p:spPr>
          <a:xfrm>
            <a:off x="4783929" y="5551197"/>
            <a:ext cx="13893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Liu, et al , Figure S4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8842</TotalTime>
  <Words>227</Words>
  <Application>Microsoft Office PowerPoint</Application>
  <PresentationFormat>自定义</PresentationFormat>
  <Paragraphs>196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Arial</vt:lpstr>
      <vt:lpstr>Calibri</vt:lpstr>
      <vt:lpstr>Helvetica</vt:lpstr>
      <vt:lpstr>Times New Roman</vt:lpstr>
      <vt:lpstr>Office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范 松青</cp:lastModifiedBy>
  <cp:revision>348</cp:revision>
  <dcterms:created xsi:type="dcterms:W3CDTF">2019-11-21T12:34:26Z</dcterms:created>
  <dcterms:modified xsi:type="dcterms:W3CDTF">2021-07-11T11:18:29Z</dcterms:modified>
</cp:coreProperties>
</file>