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119813" cy="6119813"/>
  <p:notesSz cx="6858000" cy="9144000"/>
  <p:defaultTextStyle>
    <a:defPPr>
      <a:defRPr lang="zh-CN"/>
    </a:defPPr>
    <a:lvl1pPr marL="0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1pPr>
    <a:lvl2pPr marL="429063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2pPr>
    <a:lvl3pPr marL="858125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3pPr>
    <a:lvl4pPr marL="1287187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4pPr>
    <a:lvl5pPr marL="1716250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5pPr>
    <a:lvl6pPr marL="2145312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6pPr>
    <a:lvl7pPr marL="2574375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7pPr>
    <a:lvl8pPr marL="3003437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8pPr>
    <a:lvl9pPr marL="3432499" algn="l" defTabSz="858125" rtl="0" eaLnBrk="1" latinLnBrk="0" hangingPunct="1">
      <a:defRPr sz="166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" userDrawn="1">
          <p15:clr>
            <a:srgbClr val="A4A3A4"/>
          </p15:clr>
        </p15:guide>
        <p15:guide id="2" pos="3742" userDrawn="1">
          <p15:clr>
            <a:srgbClr val="A4A3A4"/>
          </p15:clr>
        </p15:guide>
        <p15:guide id="3" orient="horz" pos="1927" userDrawn="1">
          <p15:clr>
            <a:srgbClr val="A4A3A4"/>
          </p15:clr>
        </p15:guide>
        <p15:guide id="4" orient="horz" pos="3787" userDrawn="1">
          <p15:clr>
            <a:srgbClr val="A4A3A4"/>
          </p15:clr>
        </p15:guide>
        <p15:guide id="5" pos="1928" userDrawn="1">
          <p15:clr>
            <a:srgbClr val="A4A3A4"/>
          </p15:clr>
        </p15:guide>
        <p15:guide id="6" pos="1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93" autoAdjust="0"/>
  </p:normalViewPr>
  <p:slideViewPr>
    <p:cSldViewPr>
      <p:cViewPr varScale="1">
        <p:scale>
          <a:sx n="70" d="100"/>
          <a:sy n="70" d="100"/>
        </p:scale>
        <p:origin x="1332" y="24"/>
      </p:cViewPr>
      <p:guideLst>
        <p:guide orient="horz" pos="77"/>
        <p:guide pos="3742"/>
        <p:guide orient="horz" pos="1927"/>
        <p:guide orient="horz" pos="3787"/>
        <p:guide pos="1928"/>
        <p:guide pos="113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47021-3942-42DC-A2DC-6627BF71FB76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847A9-34CE-4DB6-9E6D-AAA9C2658BC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1pPr>
    <a:lvl2pPr marL="108348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2pPr>
    <a:lvl3pPr marL="216698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3pPr>
    <a:lvl4pPr marL="325047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4pPr>
    <a:lvl5pPr marL="433397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5pPr>
    <a:lvl6pPr marL="541745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6pPr>
    <a:lvl7pPr marL="650095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7pPr>
    <a:lvl8pPr marL="758443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8pPr>
    <a:lvl9pPr marL="866793" algn="l" defTabSz="216698" rtl="0" eaLnBrk="1" latinLnBrk="0" hangingPunct="1">
      <a:defRPr sz="3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847A9-34CE-4DB6-9E6D-AAA9C2658BC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8989" y="1901110"/>
            <a:ext cx="5201841" cy="131179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7976" y="3467895"/>
            <a:ext cx="4283869" cy="1563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2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5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7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70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63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8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41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426" y="3932548"/>
            <a:ext cx="5201841" cy="1215463"/>
          </a:xfrm>
        </p:spPr>
        <p:txBody>
          <a:bodyPr anchor="t"/>
          <a:lstStyle>
            <a:lvl1pPr algn="l">
              <a:defRPr sz="3416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426" y="2593840"/>
            <a:ext cx="5201841" cy="1338708"/>
          </a:xfrm>
        </p:spPr>
        <p:txBody>
          <a:bodyPr anchor="b"/>
          <a:lstStyle>
            <a:lvl1pPr marL="0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1pPr>
            <a:lvl2pPr marL="392628" indent="0">
              <a:buNone/>
              <a:defRPr sz="1526">
                <a:solidFill>
                  <a:schemeClr val="tx1">
                    <a:tint val="75000"/>
                  </a:schemeClr>
                </a:solidFill>
              </a:defRPr>
            </a:lvl2pPr>
            <a:lvl3pPr marL="785255" indent="0">
              <a:buNone/>
              <a:defRPr sz="1381">
                <a:solidFill>
                  <a:schemeClr val="tx1">
                    <a:tint val="75000"/>
                  </a:schemeClr>
                </a:solidFill>
              </a:defRPr>
            </a:lvl3pPr>
            <a:lvl4pPr marL="1177883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4pPr>
            <a:lvl5pPr marL="1570510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5pPr>
            <a:lvl6pPr marL="1963139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6pPr>
            <a:lvl7pPr marL="2355767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7pPr>
            <a:lvl8pPr marL="2748394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8pPr>
            <a:lvl9pPr marL="3141021" indent="0">
              <a:buNone/>
              <a:defRPr sz="11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5994" y="1427957"/>
            <a:ext cx="2702917" cy="4038794"/>
          </a:xfrm>
        </p:spPr>
        <p:txBody>
          <a:bodyPr/>
          <a:lstStyle>
            <a:lvl1pPr>
              <a:defRPr sz="2399"/>
            </a:lvl1pPr>
            <a:lvl2pPr>
              <a:defRPr sz="2035"/>
            </a:lvl2pPr>
            <a:lvl3pPr>
              <a:defRPr sz="1745"/>
            </a:lvl3pPr>
            <a:lvl4pPr>
              <a:defRPr sz="1526"/>
            </a:lvl4pPr>
            <a:lvl5pPr>
              <a:defRPr sz="1526"/>
            </a:lvl5pPr>
            <a:lvl6pPr>
              <a:defRPr sz="1526"/>
            </a:lvl6pPr>
            <a:lvl7pPr>
              <a:defRPr sz="1526"/>
            </a:lvl7pPr>
            <a:lvl8pPr>
              <a:defRPr sz="1526"/>
            </a:lvl8pPr>
            <a:lvl9pPr>
              <a:defRPr sz="152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10908" y="1427957"/>
            <a:ext cx="2702917" cy="4038794"/>
          </a:xfrm>
        </p:spPr>
        <p:txBody>
          <a:bodyPr/>
          <a:lstStyle>
            <a:lvl1pPr>
              <a:defRPr sz="2399"/>
            </a:lvl1pPr>
            <a:lvl2pPr>
              <a:defRPr sz="2035"/>
            </a:lvl2pPr>
            <a:lvl3pPr>
              <a:defRPr sz="1745"/>
            </a:lvl3pPr>
            <a:lvl4pPr>
              <a:defRPr sz="1526"/>
            </a:lvl4pPr>
            <a:lvl5pPr>
              <a:defRPr sz="1526"/>
            </a:lvl5pPr>
            <a:lvl6pPr>
              <a:defRPr sz="1526"/>
            </a:lvl6pPr>
            <a:lvl7pPr>
              <a:defRPr sz="1526"/>
            </a:lvl7pPr>
            <a:lvl8pPr>
              <a:defRPr sz="1526"/>
            </a:lvl8pPr>
            <a:lvl9pPr>
              <a:defRPr sz="152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3" y="1369876"/>
            <a:ext cx="2703980" cy="570899"/>
          </a:xfrm>
        </p:spPr>
        <p:txBody>
          <a:bodyPr anchor="b"/>
          <a:lstStyle>
            <a:lvl1pPr marL="0" indent="0">
              <a:buNone/>
              <a:defRPr sz="2035" b="1"/>
            </a:lvl1pPr>
            <a:lvl2pPr marL="392628" indent="0">
              <a:buNone/>
              <a:defRPr sz="1745" b="1"/>
            </a:lvl2pPr>
            <a:lvl3pPr marL="785255" indent="0">
              <a:buNone/>
              <a:defRPr sz="1526" b="1"/>
            </a:lvl3pPr>
            <a:lvl4pPr marL="1177883" indent="0">
              <a:buNone/>
              <a:defRPr sz="1381" b="1"/>
            </a:lvl4pPr>
            <a:lvl5pPr marL="1570510" indent="0">
              <a:buNone/>
              <a:defRPr sz="1381" b="1"/>
            </a:lvl5pPr>
            <a:lvl6pPr marL="1963139" indent="0">
              <a:buNone/>
              <a:defRPr sz="1381" b="1"/>
            </a:lvl6pPr>
            <a:lvl7pPr marL="2355767" indent="0">
              <a:buNone/>
              <a:defRPr sz="1381" b="1"/>
            </a:lvl7pPr>
            <a:lvl8pPr marL="2748394" indent="0">
              <a:buNone/>
              <a:defRPr sz="1381" b="1"/>
            </a:lvl8pPr>
            <a:lvl9pPr marL="3141021" indent="0">
              <a:buNone/>
              <a:defRPr sz="138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5993" y="1940774"/>
            <a:ext cx="2703980" cy="3525976"/>
          </a:xfrm>
        </p:spPr>
        <p:txBody>
          <a:bodyPr/>
          <a:lstStyle>
            <a:lvl1pPr>
              <a:defRPr sz="2035"/>
            </a:lvl1pPr>
            <a:lvl2pPr>
              <a:defRPr sz="1745"/>
            </a:lvl2pPr>
            <a:lvl3pPr>
              <a:defRPr sz="1526"/>
            </a:lvl3pPr>
            <a:lvl4pPr>
              <a:defRPr sz="1381"/>
            </a:lvl4pPr>
            <a:lvl5pPr>
              <a:defRPr sz="1381"/>
            </a:lvl5pPr>
            <a:lvl6pPr>
              <a:defRPr sz="1381"/>
            </a:lvl6pPr>
            <a:lvl7pPr>
              <a:defRPr sz="1381"/>
            </a:lvl7pPr>
            <a:lvl8pPr>
              <a:defRPr sz="1381"/>
            </a:lvl8pPr>
            <a:lvl9pPr>
              <a:defRPr sz="138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8782" y="1369876"/>
            <a:ext cx="2705042" cy="570899"/>
          </a:xfrm>
        </p:spPr>
        <p:txBody>
          <a:bodyPr anchor="b"/>
          <a:lstStyle>
            <a:lvl1pPr marL="0" indent="0">
              <a:buNone/>
              <a:defRPr sz="2035" b="1"/>
            </a:lvl1pPr>
            <a:lvl2pPr marL="392628" indent="0">
              <a:buNone/>
              <a:defRPr sz="1745" b="1"/>
            </a:lvl2pPr>
            <a:lvl3pPr marL="785255" indent="0">
              <a:buNone/>
              <a:defRPr sz="1526" b="1"/>
            </a:lvl3pPr>
            <a:lvl4pPr marL="1177883" indent="0">
              <a:buNone/>
              <a:defRPr sz="1381" b="1"/>
            </a:lvl4pPr>
            <a:lvl5pPr marL="1570510" indent="0">
              <a:buNone/>
              <a:defRPr sz="1381" b="1"/>
            </a:lvl5pPr>
            <a:lvl6pPr marL="1963139" indent="0">
              <a:buNone/>
              <a:defRPr sz="1381" b="1"/>
            </a:lvl6pPr>
            <a:lvl7pPr marL="2355767" indent="0">
              <a:buNone/>
              <a:defRPr sz="1381" b="1"/>
            </a:lvl7pPr>
            <a:lvl8pPr marL="2748394" indent="0">
              <a:buNone/>
              <a:defRPr sz="1381" b="1"/>
            </a:lvl8pPr>
            <a:lvl9pPr marL="3141021" indent="0">
              <a:buNone/>
              <a:defRPr sz="138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8782" y="1940774"/>
            <a:ext cx="2705042" cy="3525976"/>
          </a:xfrm>
        </p:spPr>
        <p:txBody>
          <a:bodyPr/>
          <a:lstStyle>
            <a:lvl1pPr>
              <a:defRPr sz="2035"/>
            </a:lvl1pPr>
            <a:lvl2pPr>
              <a:defRPr sz="1745"/>
            </a:lvl2pPr>
            <a:lvl3pPr>
              <a:defRPr sz="1526"/>
            </a:lvl3pPr>
            <a:lvl4pPr>
              <a:defRPr sz="1381"/>
            </a:lvl4pPr>
            <a:lvl5pPr>
              <a:defRPr sz="1381"/>
            </a:lvl5pPr>
            <a:lvl6pPr>
              <a:defRPr sz="1381"/>
            </a:lvl6pPr>
            <a:lvl7pPr>
              <a:defRPr sz="1381"/>
            </a:lvl7pPr>
            <a:lvl8pPr>
              <a:defRPr sz="1381"/>
            </a:lvl8pPr>
            <a:lvl9pPr>
              <a:defRPr sz="138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5992" y="243660"/>
            <a:ext cx="2013376" cy="1036969"/>
          </a:xfrm>
        </p:spPr>
        <p:txBody>
          <a:bodyPr anchor="b"/>
          <a:lstStyle>
            <a:lvl1pPr algn="l">
              <a:defRPr sz="174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2679" y="243661"/>
            <a:ext cx="3421146" cy="5223091"/>
          </a:xfrm>
        </p:spPr>
        <p:txBody>
          <a:bodyPr/>
          <a:lstStyle>
            <a:lvl1pPr>
              <a:defRPr sz="2762"/>
            </a:lvl1pPr>
            <a:lvl2pPr>
              <a:defRPr sz="2399"/>
            </a:lvl2pPr>
            <a:lvl3pPr>
              <a:defRPr sz="2035"/>
            </a:lvl3pPr>
            <a:lvl4pPr>
              <a:defRPr sz="1745"/>
            </a:lvl4pPr>
            <a:lvl5pPr>
              <a:defRPr sz="1745"/>
            </a:lvl5pPr>
            <a:lvl6pPr>
              <a:defRPr sz="1745"/>
            </a:lvl6pPr>
            <a:lvl7pPr>
              <a:defRPr sz="1745"/>
            </a:lvl7pPr>
            <a:lvl8pPr>
              <a:defRPr sz="1745"/>
            </a:lvl8pPr>
            <a:lvl9pPr>
              <a:defRPr sz="174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5992" y="1280629"/>
            <a:ext cx="2013376" cy="4186123"/>
          </a:xfrm>
        </p:spPr>
        <p:txBody>
          <a:bodyPr/>
          <a:lstStyle>
            <a:lvl1pPr marL="0" indent="0">
              <a:buNone/>
              <a:defRPr sz="1163"/>
            </a:lvl1pPr>
            <a:lvl2pPr marL="392628" indent="0">
              <a:buNone/>
              <a:defRPr sz="1018"/>
            </a:lvl2pPr>
            <a:lvl3pPr marL="785255" indent="0">
              <a:buNone/>
              <a:defRPr sz="872"/>
            </a:lvl3pPr>
            <a:lvl4pPr marL="1177883" indent="0">
              <a:buNone/>
              <a:defRPr sz="800"/>
            </a:lvl4pPr>
            <a:lvl5pPr marL="1570510" indent="0">
              <a:buNone/>
              <a:defRPr sz="800"/>
            </a:lvl5pPr>
            <a:lvl6pPr marL="1963139" indent="0">
              <a:buNone/>
              <a:defRPr sz="800"/>
            </a:lvl6pPr>
            <a:lvl7pPr marL="2355767" indent="0">
              <a:buNone/>
              <a:defRPr sz="800"/>
            </a:lvl7pPr>
            <a:lvl8pPr marL="2748394" indent="0">
              <a:buNone/>
              <a:defRPr sz="800"/>
            </a:lvl8pPr>
            <a:lvl9pPr marL="314102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527" y="4283871"/>
            <a:ext cx="3671888" cy="505735"/>
          </a:xfrm>
        </p:spPr>
        <p:txBody>
          <a:bodyPr anchor="b"/>
          <a:lstStyle>
            <a:lvl1pPr algn="l">
              <a:defRPr sz="174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527" y="546817"/>
            <a:ext cx="3671888" cy="3671888"/>
          </a:xfrm>
        </p:spPr>
        <p:txBody>
          <a:bodyPr/>
          <a:lstStyle>
            <a:lvl1pPr marL="0" indent="0">
              <a:buNone/>
              <a:defRPr sz="2762"/>
            </a:lvl1pPr>
            <a:lvl2pPr marL="392628" indent="0">
              <a:buNone/>
              <a:defRPr sz="2399"/>
            </a:lvl2pPr>
            <a:lvl3pPr marL="785255" indent="0">
              <a:buNone/>
              <a:defRPr sz="2035"/>
            </a:lvl3pPr>
            <a:lvl4pPr marL="1177883" indent="0">
              <a:buNone/>
              <a:defRPr sz="1745"/>
            </a:lvl4pPr>
            <a:lvl5pPr marL="1570510" indent="0">
              <a:buNone/>
              <a:defRPr sz="1745"/>
            </a:lvl5pPr>
            <a:lvl6pPr marL="1963139" indent="0">
              <a:buNone/>
              <a:defRPr sz="1745"/>
            </a:lvl6pPr>
            <a:lvl7pPr marL="2355767" indent="0">
              <a:buNone/>
              <a:defRPr sz="1745"/>
            </a:lvl7pPr>
            <a:lvl8pPr marL="2748394" indent="0">
              <a:buNone/>
              <a:defRPr sz="1745"/>
            </a:lvl8pPr>
            <a:lvl9pPr marL="3141021" indent="0">
              <a:buNone/>
              <a:defRPr sz="174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527" y="4789604"/>
            <a:ext cx="3671888" cy="718227"/>
          </a:xfrm>
        </p:spPr>
        <p:txBody>
          <a:bodyPr/>
          <a:lstStyle>
            <a:lvl1pPr marL="0" indent="0">
              <a:buNone/>
              <a:defRPr sz="1163"/>
            </a:lvl1pPr>
            <a:lvl2pPr marL="392628" indent="0">
              <a:buNone/>
              <a:defRPr sz="1018"/>
            </a:lvl2pPr>
            <a:lvl3pPr marL="785255" indent="0">
              <a:buNone/>
              <a:defRPr sz="872"/>
            </a:lvl3pPr>
            <a:lvl4pPr marL="1177883" indent="0">
              <a:buNone/>
              <a:defRPr sz="800"/>
            </a:lvl4pPr>
            <a:lvl5pPr marL="1570510" indent="0">
              <a:buNone/>
              <a:defRPr sz="800"/>
            </a:lvl5pPr>
            <a:lvl6pPr marL="1963139" indent="0">
              <a:buNone/>
              <a:defRPr sz="800"/>
            </a:lvl6pPr>
            <a:lvl7pPr marL="2355767" indent="0">
              <a:buNone/>
              <a:defRPr sz="800"/>
            </a:lvl7pPr>
            <a:lvl8pPr marL="2748394" indent="0">
              <a:buNone/>
              <a:defRPr sz="800"/>
            </a:lvl8pPr>
            <a:lvl9pPr marL="314102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36864" y="245079"/>
            <a:ext cx="1376958" cy="522167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5994" y="245079"/>
            <a:ext cx="4028877" cy="522167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5991" y="245076"/>
            <a:ext cx="5507832" cy="1019969"/>
          </a:xfrm>
          <a:prstGeom prst="rect">
            <a:avLst/>
          </a:prstGeom>
        </p:spPr>
        <p:txBody>
          <a:bodyPr vert="horz" lIns="324064" tIns="162034" rIns="324064" bIns="16203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5991" y="1427957"/>
            <a:ext cx="5507832" cy="4038794"/>
          </a:xfrm>
          <a:prstGeom prst="rect">
            <a:avLst/>
          </a:prstGeom>
        </p:spPr>
        <p:txBody>
          <a:bodyPr vert="horz" lIns="324064" tIns="162034" rIns="324064" bIns="16203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5993" y="5672161"/>
            <a:ext cx="1427957" cy="325823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l">
              <a:defRPr sz="10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2021-7-11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0940" y="5672161"/>
            <a:ext cx="1937941" cy="325823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ctr">
              <a:defRPr sz="10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5869" y="5672161"/>
            <a:ext cx="1427957" cy="325823"/>
          </a:xfrm>
          <a:prstGeom prst="rect">
            <a:avLst/>
          </a:prstGeom>
        </p:spPr>
        <p:txBody>
          <a:bodyPr vert="horz" lIns="324064" tIns="162034" rIns="324064" bIns="162034" rtlCol="0" anchor="ctr"/>
          <a:lstStyle>
            <a:lvl1pPr algn="r">
              <a:defRPr sz="10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85255" rtl="0" eaLnBrk="1" latinLnBrk="0" hangingPunct="1">
        <a:spcBef>
          <a:spcPct val="0"/>
        </a:spcBef>
        <a:buNone/>
        <a:defRPr sz="37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4471" indent="-294471" algn="l" defTabSz="785255" rtl="0" eaLnBrk="1" latinLnBrk="0" hangingPunct="1">
        <a:spcBef>
          <a:spcPct val="20000"/>
        </a:spcBef>
        <a:buFont typeface="Arial" pitchFamily="34" charset="0"/>
        <a:buChar char="•"/>
        <a:defRPr sz="2762" kern="1200">
          <a:solidFill>
            <a:schemeClr val="tx1"/>
          </a:solidFill>
          <a:latin typeface="+mn-lt"/>
          <a:ea typeface="+mn-ea"/>
          <a:cs typeface="+mn-cs"/>
        </a:defRPr>
      </a:lvl1pPr>
      <a:lvl2pPr marL="638019" indent="-245392" algn="l" defTabSz="785255" rtl="0" eaLnBrk="1" latinLnBrk="0" hangingPunct="1">
        <a:spcBef>
          <a:spcPct val="20000"/>
        </a:spcBef>
        <a:buFont typeface="Arial" pitchFamily="34" charset="0"/>
        <a:buChar char="–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981569" indent="-196313" algn="l" defTabSz="785255" rtl="0" eaLnBrk="1" latinLnBrk="0" hangingPunct="1">
        <a:spcBef>
          <a:spcPct val="20000"/>
        </a:spcBef>
        <a:buFont typeface="Arial" pitchFamily="34" charset="0"/>
        <a:buChar char="•"/>
        <a:defRPr sz="2035" kern="1200">
          <a:solidFill>
            <a:schemeClr val="tx1"/>
          </a:solidFill>
          <a:latin typeface="+mn-lt"/>
          <a:ea typeface="+mn-ea"/>
          <a:cs typeface="+mn-cs"/>
        </a:defRPr>
      </a:lvl3pPr>
      <a:lvl4pPr marL="1374198" indent="-196313" algn="l" defTabSz="785255" rtl="0" eaLnBrk="1" latinLnBrk="0" hangingPunct="1">
        <a:spcBef>
          <a:spcPct val="20000"/>
        </a:spcBef>
        <a:buFont typeface="Arial" pitchFamily="34" charset="0"/>
        <a:buChar char="–"/>
        <a:defRPr sz="1745" kern="1200">
          <a:solidFill>
            <a:schemeClr val="tx1"/>
          </a:solidFill>
          <a:latin typeface="+mn-lt"/>
          <a:ea typeface="+mn-ea"/>
          <a:cs typeface="+mn-cs"/>
        </a:defRPr>
      </a:lvl4pPr>
      <a:lvl5pPr marL="1766825" indent="-196313" algn="l" defTabSz="785255" rtl="0" eaLnBrk="1" latinLnBrk="0" hangingPunct="1">
        <a:spcBef>
          <a:spcPct val="20000"/>
        </a:spcBef>
        <a:buFont typeface="Arial" pitchFamily="34" charset="0"/>
        <a:buChar char="»"/>
        <a:defRPr sz="1745" kern="1200">
          <a:solidFill>
            <a:schemeClr val="tx1"/>
          </a:solidFill>
          <a:latin typeface="+mn-lt"/>
          <a:ea typeface="+mn-ea"/>
          <a:cs typeface="+mn-cs"/>
        </a:defRPr>
      </a:lvl5pPr>
      <a:lvl6pPr marL="2159453" indent="-196313" algn="l" defTabSz="785255" rtl="0" eaLnBrk="1" latinLnBrk="0" hangingPunct="1">
        <a:spcBef>
          <a:spcPct val="20000"/>
        </a:spcBef>
        <a:buFont typeface="Arial" pitchFamily="34" charset="0"/>
        <a:buChar char="•"/>
        <a:defRPr sz="1745" kern="1200">
          <a:solidFill>
            <a:schemeClr val="tx1"/>
          </a:solidFill>
          <a:latin typeface="+mn-lt"/>
          <a:ea typeface="+mn-ea"/>
          <a:cs typeface="+mn-cs"/>
        </a:defRPr>
      </a:lvl6pPr>
      <a:lvl7pPr marL="2552080" indent="-196313" algn="l" defTabSz="785255" rtl="0" eaLnBrk="1" latinLnBrk="0" hangingPunct="1">
        <a:spcBef>
          <a:spcPct val="20000"/>
        </a:spcBef>
        <a:buFont typeface="Arial" pitchFamily="34" charset="0"/>
        <a:buChar char="•"/>
        <a:defRPr sz="1745" kern="1200">
          <a:solidFill>
            <a:schemeClr val="tx1"/>
          </a:solidFill>
          <a:latin typeface="+mn-lt"/>
          <a:ea typeface="+mn-ea"/>
          <a:cs typeface="+mn-cs"/>
        </a:defRPr>
      </a:lvl7pPr>
      <a:lvl8pPr marL="2944708" indent="-196313" algn="l" defTabSz="785255" rtl="0" eaLnBrk="1" latinLnBrk="0" hangingPunct="1">
        <a:spcBef>
          <a:spcPct val="20000"/>
        </a:spcBef>
        <a:buFont typeface="Arial" pitchFamily="34" charset="0"/>
        <a:buChar char="•"/>
        <a:defRPr sz="1745" kern="1200">
          <a:solidFill>
            <a:schemeClr val="tx1"/>
          </a:solidFill>
          <a:latin typeface="+mn-lt"/>
          <a:ea typeface="+mn-ea"/>
          <a:cs typeface="+mn-cs"/>
        </a:defRPr>
      </a:lvl8pPr>
      <a:lvl9pPr marL="3337335" indent="-196313" algn="l" defTabSz="785255" rtl="0" eaLnBrk="1" latinLnBrk="0" hangingPunct="1">
        <a:spcBef>
          <a:spcPct val="20000"/>
        </a:spcBef>
        <a:buFont typeface="Arial" pitchFamily="34" charset="0"/>
        <a:buChar char="•"/>
        <a:defRPr sz="17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1pPr>
      <a:lvl2pPr marL="392628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2pPr>
      <a:lvl3pPr marL="785255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3pPr>
      <a:lvl4pPr marL="1177883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4pPr>
      <a:lvl5pPr marL="1570510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5pPr>
      <a:lvl6pPr marL="1963139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6pPr>
      <a:lvl7pPr marL="2355767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7pPr>
      <a:lvl8pPr marL="2748394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8pPr>
      <a:lvl9pPr marL="3141021" algn="l" defTabSz="785255" rtl="0" eaLnBrk="1" latinLnBrk="0" hangingPunct="1">
        <a:defRPr sz="15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tiff"/><Relationship Id="rId21" Type="http://schemas.openxmlformats.org/officeDocument/2006/relationships/image" Target="../media/image19.jpeg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f"/><Relationship Id="rId15" Type="http://schemas.openxmlformats.org/officeDocument/2006/relationships/image" Target="../media/image13.jpeg"/><Relationship Id="rId10" Type="http://schemas.openxmlformats.org/officeDocument/2006/relationships/image" Target="../media/image8.tiff"/><Relationship Id="rId19" Type="http://schemas.openxmlformats.org/officeDocument/2006/relationships/image" Target="../media/image17.jpeg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4F9F0FF-D11B-4D96-A182-314951641E84}"/>
              </a:ext>
            </a:extLst>
          </p:cNvPr>
          <p:cNvSpPr txBox="1"/>
          <p:nvPr/>
        </p:nvSpPr>
        <p:spPr>
          <a:xfrm>
            <a:off x="288093" y="190757"/>
            <a:ext cx="455572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a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b                                                                                               c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d                                                                    e                                                                     </a:t>
            </a: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636FFE8-FCB3-439E-B343-0AD4CA324D4E}"/>
              </a:ext>
            </a:extLst>
          </p:cNvPr>
          <p:cNvGrpSpPr/>
          <p:nvPr/>
        </p:nvGrpSpPr>
        <p:grpSpPr>
          <a:xfrm>
            <a:off x="367001" y="1646759"/>
            <a:ext cx="1764477" cy="893825"/>
            <a:chOff x="424033" y="48288"/>
            <a:chExt cx="1764478" cy="89382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AF18CE6B-48CD-427F-B78F-A609DCD6BE4B}"/>
                </a:ext>
              </a:extLst>
            </p:cNvPr>
            <p:cNvGrpSpPr/>
            <p:nvPr/>
          </p:nvGrpSpPr>
          <p:grpSpPr>
            <a:xfrm>
              <a:off x="1355122" y="468727"/>
              <a:ext cx="777442" cy="405627"/>
              <a:chOff x="526087" y="1066099"/>
              <a:chExt cx="1222394" cy="637779"/>
            </a:xfrm>
          </p:grpSpPr>
          <p:pic>
            <p:nvPicPr>
              <p:cNvPr id="457" name="Picture 10" descr="E:\博士\文章\7-5p\结果\文章用结果\WB\SI\siTSC\mTOR L\Administrator 2020-06-28_14h12m01s-1副本.tif">
                <a:extLst>
                  <a:ext uri="{FF2B5EF4-FFF2-40B4-BE49-F238E27FC236}">
                    <a16:creationId xmlns:a16="http://schemas.microsoft.com/office/drawing/2014/main" id="{9E587F38-5571-4ED2-B40A-32B967EE5D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28010" y="1066099"/>
                <a:ext cx="1220471" cy="17496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465" name="Picture 13" descr="E:\博士\文章\7-5p\结果\文章用结果\WB\SI\siTSC\TSC1\Administrator 2020-06-19_12h50m49s副本.tif">
                <a:extLst>
                  <a:ext uri="{FF2B5EF4-FFF2-40B4-BE49-F238E27FC236}">
                    <a16:creationId xmlns:a16="http://schemas.microsoft.com/office/drawing/2014/main" id="{F307F6B1-586C-4555-AD59-D258AFEE2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26087" y="1299301"/>
                <a:ext cx="1220471" cy="17496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467" name="Picture 15" descr="E:\博士\文章\7-5p\结果\文章用结果\WB\SI\siTSC\tubulin L\Administrator 2019-12-26_13h46m06s副本.tif">
                <a:extLst>
                  <a:ext uri="{FF2B5EF4-FFF2-40B4-BE49-F238E27FC236}">
                    <a16:creationId xmlns:a16="http://schemas.microsoft.com/office/drawing/2014/main" id="{A17A8A6D-0004-4A3C-8DFC-137E460B3D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26087" y="1526674"/>
                <a:ext cx="1220471" cy="177204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C31D42B-299E-46D9-83FA-944E2FBFCBF9}"/>
                </a:ext>
              </a:extLst>
            </p:cNvPr>
            <p:cNvSpPr txBox="1"/>
            <p:nvPr/>
          </p:nvSpPr>
          <p:spPr>
            <a:xfrm>
              <a:off x="784073" y="403248"/>
              <a:ext cx="615874" cy="53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mTOR</a:t>
              </a:r>
            </a:p>
            <a:p>
              <a:pPr>
                <a:lnSpc>
                  <a:spcPts val="12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TSC1</a:t>
              </a:r>
            </a:p>
            <a:p>
              <a:pPr>
                <a:lnSpc>
                  <a:spcPts val="12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Tubulin-α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D9C960D-5579-43D7-84B9-5B5E6635C2F9}"/>
                </a:ext>
              </a:extLst>
            </p:cNvPr>
            <p:cNvSpPr txBox="1"/>
            <p:nvPr/>
          </p:nvSpPr>
          <p:spPr>
            <a:xfrm>
              <a:off x="424886" y="181090"/>
              <a:ext cx="17636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Si TSC1                    -     -     +    +</a:t>
              </a:r>
              <a:endParaRPr lang="zh-CN" altLang="en-US" sz="800" dirty="0"/>
            </a:p>
          </p:txBody>
        </p:sp>
        <p:sp>
          <p:nvSpPr>
            <p:cNvPr id="469" name="文本框 468">
              <a:extLst>
                <a:ext uri="{FF2B5EF4-FFF2-40B4-BE49-F238E27FC236}">
                  <a16:creationId xmlns:a16="http://schemas.microsoft.com/office/drawing/2014/main" id="{93764A16-F0D6-4D70-9805-2F7E61A0AF22}"/>
                </a:ext>
              </a:extLst>
            </p:cNvPr>
            <p:cNvSpPr txBox="1"/>
            <p:nvPr/>
          </p:nvSpPr>
          <p:spPr>
            <a:xfrm>
              <a:off x="424033" y="286085"/>
              <a:ext cx="17443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Everolimus                -    +     -     +</a:t>
              </a:r>
              <a:endParaRPr lang="zh-CN" altLang="en-US" sz="8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C899999-E7CB-42FF-A529-DC377E18D54A}"/>
                </a:ext>
              </a:extLst>
            </p:cNvPr>
            <p:cNvSpPr txBox="1"/>
            <p:nvPr/>
          </p:nvSpPr>
          <p:spPr>
            <a:xfrm>
              <a:off x="1550894" y="48288"/>
              <a:ext cx="4267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1444AB8-CA40-4076-8E89-B9DA34971D50}"/>
              </a:ext>
            </a:extLst>
          </p:cNvPr>
          <p:cNvGrpSpPr/>
          <p:nvPr/>
        </p:nvGrpSpPr>
        <p:grpSpPr>
          <a:xfrm>
            <a:off x="367001" y="2750994"/>
            <a:ext cx="1802096" cy="946025"/>
            <a:chOff x="3334472" y="-481960"/>
            <a:chExt cx="1802096" cy="946025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730DC2E-179A-4693-B145-DE245541E06C}"/>
                </a:ext>
              </a:extLst>
            </p:cNvPr>
            <p:cNvGrpSpPr/>
            <p:nvPr/>
          </p:nvGrpSpPr>
          <p:grpSpPr>
            <a:xfrm>
              <a:off x="3334472" y="-481960"/>
              <a:ext cx="1792478" cy="946025"/>
              <a:chOff x="3334472" y="-481960"/>
              <a:chExt cx="1792478" cy="946025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1A221DE0-6B4E-494C-8C00-60A07793A310}"/>
                  </a:ext>
                </a:extLst>
              </p:cNvPr>
              <p:cNvGrpSpPr/>
              <p:nvPr/>
            </p:nvGrpSpPr>
            <p:grpSpPr>
              <a:xfrm>
                <a:off x="4281563" y="3011"/>
                <a:ext cx="770235" cy="395373"/>
                <a:chOff x="5367826" y="1066099"/>
                <a:chExt cx="1222384" cy="627468"/>
              </a:xfrm>
            </p:grpSpPr>
            <p:pic>
              <p:nvPicPr>
                <p:cNvPr id="458" name="Picture 11" descr="E:\博士\文章\7-5p\结果\文章用结果\WB\SI\siTSC\mTOR R\Administrator 2020-06-24_12h20m48s-2.tif">
                  <a:extLst>
                    <a:ext uri="{FF2B5EF4-FFF2-40B4-BE49-F238E27FC236}">
                      <a16:creationId xmlns:a16="http://schemas.microsoft.com/office/drawing/2014/main" id="{64418394-03B8-4629-AE13-46276959980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367827" y="1066099"/>
                  <a:ext cx="1220471" cy="174962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466" name="Picture 14" descr="E:\博士\文章\7-5p\结果\文章用结果\WB\SI\siTSC\TSC2\Administrator 2020-06-19_14h27m38s-2副本.tif">
                  <a:extLst>
                    <a:ext uri="{FF2B5EF4-FFF2-40B4-BE49-F238E27FC236}">
                      <a16:creationId xmlns:a16="http://schemas.microsoft.com/office/drawing/2014/main" id="{893A398A-0AF5-4E92-A545-BE67D81AD8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5369740" y="1293501"/>
                  <a:ext cx="1220470" cy="174962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468" name="Picture 2" descr="E:\博士\文章\7-5p\结果\文章用结果\WB\SI\siTSC\Administrator 2019-12-29_14h40m07s副本.tif">
                  <a:extLst>
                    <a:ext uri="{FF2B5EF4-FFF2-40B4-BE49-F238E27FC236}">
                      <a16:creationId xmlns:a16="http://schemas.microsoft.com/office/drawing/2014/main" id="{D4772DB2-86A8-44E9-929E-147370426B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5367826" y="1518605"/>
                  <a:ext cx="1220471" cy="174962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</p:pic>
          </p:grpSp>
          <p:sp>
            <p:nvSpPr>
              <p:cNvPr id="483" name="文本框 482">
                <a:extLst>
                  <a:ext uri="{FF2B5EF4-FFF2-40B4-BE49-F238E27FC236}">
                    <a16:creationId xmlns:a16="http://schemas.microsoft.com/office/drawing/2014/main" id="{4DEB0BFC-79EA-4EA7-B603-6B1DE907C490}"/>
                  </a:ext>
                </a:extLst>
              </p:cNvPr>
              <p:cNvSpPr txBox="1"/>
              <p:nvPr/>
            </p:nvSpPr>
            <p:spPr>
              <a:xfrm>
                <a:off x="3695383" y="-74800"/>
                <a:ext cx="615874" cy="538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TSC2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Tubulin-α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8" name="文本框 527">
                <a:extLst>
                  <a:ext uri="{FF2B5EF4-FFF2-40B4-BE49-F238E27FC236}">
                    <a16:creationId xmlns:a16="http://schemas.microsoft.com/office/drawing/2014/main" id="{316DE3F9-F4A3-4745-ADE4-E2ABCB5DC90C}"/>
                  </a:ext>
                </a:extLst>
              </p:cNvPr>
              <p:cNvSpPr txBox="1"/>
              <p:nvPr/>
            </p:nvSpPr>
            <p:spPr>
              <a:xfrm>
                <a:off x="3334472" y="-311377"/>
                <a:ext cx="17924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Si TSC2                    -      -     +    +</a:t>
                </a:r>
                <a:endParaRPr lang="zh-CN" altLang="en-US" sz="800" dirty="0"/>
              </a:p>
            </p:txBody>
          </p:sp>
          <p:sp>
            <p:nvSpPr>
              <p:cNvPr id="530" name="文本框 529">
                <a:extLst>
                  <a:ext uri="{FF2B5EF4-FFF2-40B4-BE49-F238E27FC236}">
                    <a16:creationId xmlns:a16="http://schemas.microsoft.com/office/drawing/2014/main" id="{830E5F1B-A1C5-4BF0-ABFE-65F4285D920C}"/>
                  </a:ext>
                </a:extLst>
              </p:cNvPr>
              <p:cNvSpPr txBox="1"/>
              <p:nvPr/>
            </p:nvSpPr>
            <p:spPr>
              <a:xfrm>
                <a:off x="4482373" y="-481960"/>
                <a:ext cx="42672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A549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9" name="文本框 528">
              <a:extLst>
                <a:ext uri="{FF2B5EF4-FFF2-40B4-BE49-F238E27FC236}">
                  <a16:creationId xmlns:a16="http://schemas.microsoft.com/office/drawing/2014/main" id="{008E9A42-EAFF-40B2-8412-57FABF488795}"/>
                </a:ext>
              </a:extLst>
            </p:cNvPr>
            <p:cNvSpPr txBox="1"/>
            <p:nvPr/>
          </p:nvSpPr>
          <p:spPr>
            <a:xfrm>
              <a:off x="3334472" y="-207618"/>
              <a:ext cx="18020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Everolimus                -     +     -     +</a:t>
              </a:r>
              <a:endParaRPr lang="zh-CN" altLang="en-US" sz="800" dirty="0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B6756085-5738-4B76-8D9E-201277E6984F}"/>
              </a:ext>
            </a:extLst>
          </p:cNvPr>
          <p:cNvGrpSpPr/>
          <p:nvPr/>
        </p:nvGrpSpPr>
        <p:grpSpPr>
          <a:xfrm>
            <a:off x="3597281" y="1636552"/>
            <a:ext cx="1802096" cy="826457"/>
            <a:chOff x="574071" y="2632132"/>
            <a:chExt cx="1802096" cy="826457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8A996D75-2C67-4FE4-AE47-97151387B0B0}"/>
                </a:ext>
              </a:extLst>
            </p:cNvPr>
            <p:cNvGrpSpPr/>
            <p:nvPr/>
          </p:nvGrpSpPr>
          <p:grpSpPr>
            <a:xfrm>
              <a:off x="574071" y="2787004"/>
              <a:ext cx="1802096" cy="671585"/>
              <a:chOff x="574071" y="2787004"/>
              <a:chExt cx="1802096" cy="671585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D0A57DEA-295D-4435-9F0A-13B04E0B8D43}"/>
                  </a:ext>
                </a:extLst>
              </p:cNvPr>
              <p:cNvGrpSpPr/>
              <p:nvPr/>
            </p:nvGrpSpPr>
            <p:grpSpPr>
              <a:xfrm>
                <a:off x="574071" y="2787004"/>
                <a:ext cx="1802096" cy="608505"/>
                <a:chOff x="606127" y="2654428"/>
                <a:chExt cx="1802096" cy="608505"/>
              </a:xfrm>
            </p:grpSpPr>
            <p:grpSp>
              <p:nvGrpSpPr>
                <p:cNvPr id="45" name="组合 44">
                  <a:extLst>
                    <a:ext uri="{FF2B5EF4-FFF2-40B4-BE49-F238E27FC236}">
                      <a16:creationId xmlns:a16="http://schemas.microsoft.com/office/drawing/2014/main" id="{BC001CB4-31E1-4DD3-B104-23E5DF29F8C0}"/>
                    </a:ext>
                  </a:extLst>
                </p:cNvPr>
                <p:cNvGrpSpPr/>
                <p:nvPr/>
              </p:nvGrpSpPr>
              <p:grpSpPr>
                <a:xfrm>
                  <a:off x="1585047" y="3004161"/>
                  <a:ext cx="768097" cy="258772"/>
                  <a:chOff x="1585047" y="3004161"/>
                  <a:chExt cx="768097" cy="258772"/>
                </a:xfrm>
              </p:grpSpPr>
              <p:pic>
                <p:nvPicPr>
                  <p:cNvPr id="542" name="Picture 5" descr="E:\博士\文章\7-5p\结果\文章用结果\WB\SI\siRab27\Rab27A\Administrator 2020-06-13_14h29m27s-2副本.tif">
                    <a:extLst>
                      <a:ext uri="{FF2B5EF4-FFF2-40B4-BE49-F238E27FC236}">
                        <a16:creationId xmlns:a16="http://schemas.microsoft.com/office/drawing/2014/main" id="{17AD474B-5E94-48FA-90BC-AD4A416056E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1585048" y="3004161"/>
                    <a:ext cx="768094" cy="110111"/>
                  </a:xfrm>
                  <a:prstGeom prst="rect">
                    <a:avLst/>
                  </a:prstGeom>
                  <a:noFill/>
                  <a:ln w="3175">
                    <a:solidFill>
                      <a:schemeClr val="tx1"/>
                    </a:solidFill>
                  </a:ln>
                </p:spPr>
              </p:pic>
              <p:pic>
                <p:nvPicPr>
                  <p:cNvPr id="553" name="Picture 7" descr="E:\博士\文章\7-5p\结果\文章用结果\WB\SI\siRab27\GAPDH L\Administrator 2020-06-13_14h09m54s-2副本.tif">
                    <a:extLst>
                      <a:ext uri="{FF2B5EF4-FFF2-40B4-BE49-F238E27FC236}">
                        <a16:creationId xmlns:a16="http://schemas.microsoft.com/office/drawing/2014/main" id="{21D3894E-E8D1-4359-A29B-125AC59C561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0"/>
                  <a:srcRect/>
                  <a:stretch>
                    <a:fillRect/>
                  </a:stretch>
                </p:blipFill>
                <p:spPr bwMode="auto">
                  <a:xfrm>
                    <a:off x="1585047" y="3151410"/>
                    <a:ext cx="768097" cy="111523"/>
                  </a:xfrm>
                  <a:prstGeom prst="rect">
                    <a:avLst/>
                  </a:prstGeom>
                  <a:noFill/>
                  <a:ln w="3175">
                    <a:solidFill>
                      <a:schemeClr val="tx1"/>
                    </a:solidFill>
                  </a:ln>
                </p:spPr>
              </p:pic>
            </p:grpSp>
            <p:sp>
              <p:nvSpPr>
                <p:cNvPr id="556" name="文本框 555">
                  <a:extLst>
                    <a:ext uri="{FF2B5EF4-FFF2-40B4-BE49-F238E27FC236}">
                      <a16:creationId xmlns:a16="http://schemas.microsoft.com/office/drawing/2014/main" id="{507EBE07-518E-4808-B52C-1EBD679BF534}"/>
                    </a:ext>
                  </a:extLst>
                </p:cNvPr>
                <p:cNvSpPr txBox="1"/>
                <p:nvPr/>
              </p:nvSpPr>
              <p:spPr>
                <a:xfrm>
                  <a:off x="606980" y="2654428"/>
                  <a:ext cx="17876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 Rab27A                 -      -     +    +</a:t>
                  </a:r>
                  <a:endParaRPr lang="zh-CN" altLang="en-US" sz="800" dirty="0"/>
                </a:p>
              </p:txBody>
            </p:sp>
            <p:sp>
              <p:nvSpPr>
                <p:cNvPr id="557" name="文本框 556">
                  <a:extLst>
                    <a:ext uri="{FF2B5EF4-FFF2-40B4-BE49-F238E27FC236}">
                      <a16:creationId xmlns:a16="http://schemas.microsoft.com/office/drawing/2014/main" id="{581E6415-22B1-4B8C-92F6-73671E2BA54B}"/>
                    </a:ext>
                  </a:extLst>
                </p:cNvPr>
                <p:cNvSpPr txBox="1"/>
                <p:nvPr/>
              </p:nvSpPr>
              <p:spPr>
                <a:xfrm>
                  <a:off x="606127" y="2759423"/>
                  <a:ext cx="180209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Everolimus                 -     +     -     +</a:t>
                  </a:r>
                  <a:endParaRPr lang="zh-CN" altLang="en-US" sz="800" dirty="0"/>
                </a:p>
              </p:txBody>
            </p:sp>
          </p:grpSp>
          <p:sp>
            <p:nvSpPr>
              <p:cNvPr id="558" name="文本框 557">
                <a:extLst>
                  <a:ext uri="{FF2B5EF4-FFF2-40B4-BE49-F238E27FC236}">
                    <a16:creationId xmlns:a16="http://schemas.microsoft.com/office/drawing/2014/main" id="{80003E5E-66CA-4DD0-A17C-27B7BE470F3A}"/>
                  </a:ext>
                </a:extLst>
              </p:cNvPr>
              <p:cNvSpPr txBox="1"/>
              <p:nvPr/>
            </p:nvSpPr>
            <p:spPr>
              <a:xfrm>
                <a:off x="950983" y="3073612"/>
                <a:ext cx="558166" cy="384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Rab27A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62" name="文本框 561">
              <a:extLst>
                <a:ext uri="{FF2B5EF4-FFF2-40B4-BE49-F238E27FC236}">
                  <a16:creationId xmlns:a16="http://schemas.microsoft.com/office/drawing/2014/main" id="{1DEA5B93-C083-44D3-B954-62ED444D7D20}"/>
                </a:ext>
              </a:extLst>
            </p:cNvPr>
            <p:cNvSpPr txBox="1"/>
            <p:nvPr/>
          </p:nvSpPr>
          <p:spPr>
            <a:xfrm>
              <a:off x="1735616" y="2632132"/>
              <a:ext cx="4267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05389B15-D90E-407C-92C3-59056743CEA7}"/>
              </a:ext>
            </a:extLst>
          </p:cNvPr>
          <p:cNvGrpSpPr/>
          <p:nvPr/>
        </p:nvGrpSpPr>
        <p:grpSpPr>
          <a:xfrm>
            <a:off x="3599314" y="2682263"/>
            <a:ext cx="1802096" cy="841440"/>
            <a:chOff x="3292913" y="2592134"/>
            <a:chExt cx="1802096" cy="841439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6B765865-684C-487F-921B-8D992C8ABD4A}"/>
                </a:ext>
              </a:extLst>
            </p:cNvPr>
            <p:cNvGrpSpPr/>
            <p:nvPr/>
          </p:nvGrpSpPr>
          <p:grpSpPr>
            <a:xfrm>
              <a:off x="3292913" y="2742783"/>
              <a:ext cx="1802096" cy="690790"/>
              <a:chOff x="3297910" y="2634720"/>
              <a:chExt cx="1802096" cy="690790"/>
            </a:xfrm>
          </p:grpSpPr>
          <p:pic>
            <p:nvPicPr>
              <p:cNvPr id="554" name="Picture 8" descr="E:\博士\文章\7-5p\结果\文章用结果\WB\SI\siRab27\Rab27B\Administrator 2020-06-01_16h45m20s-2副本.tif">
                <a:extLst>
                  <a:ext uri="{FF2B5EF4-FFF2-40B4-BE49-F238E27FC236}">
                    <a16:creationId xmlns:a16="http://schemas.microsoft.com/office/drawing/2014/main" id="{197D1B43-310E-4839-8E8C-A148622EAF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4280878" y="3004161"/>
                <a:ext cx="768093" cy="11011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pic>
            <p:nvPicPr>
              <p:cNvPr id="555" name="Picture 9" descr="E:\博士\文章\7-5p\结果\文章用结果\WB\SI\siRab27\GAPDH R\Administrator 2020-06-01_16h55m21s-2副本.tif">
                <a:extLst>
                  <a:ext uri="{FF2B5EF4-FFF2-40B4-BE49-F238E27FC236}">
                    <a16:creationId xmlns:a16="http://schemas.microsoft.com/office/drawing/2014/main" id="{39F1BFB4-683A-472D-98B2-4D4F7C20B1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4280878" y="3156261"/>
                <a:ext cx="768093" cy="11011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</p:pic>
          <p:sp>
            <p:nvSpPr>
              <p:cNvPr id="559" name="文本框 558">
                <a:extLst>
                  <a:ext uri="{FF2B5EF4-FFF2-40B4-BE49-F238E27FC236}">
                    <a16:creationId xmlns:a16="http://schemas.microsoft.com/office/drawing/2014/main" id="{4F8E7577-7E2C-4407-9E97-D05D18FAC02D}"/>
                  </a:ext>
                </a:extLst>
              </p:cNvPr>
              <p:cNvSpPr txBox="1"/>
              <p:nvPr/>
            </p:nvSpPr>
            <p:spPr>
              <a:xfrm>
                <a:off x="3298763" y="2634720"/>
                <a:ext cx="178766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Si Rab27B                 -      -    +     +</a:t>
                </a:r>
                <a:endParaRPr lang="zh-CN" altLang="en-US" sz="800" dirty="0"/>
              </a:p>
            </p:txBody>
          </p:sp>
          <p:sp>
            <p:nvSpPr>
              <p:cNvPr id="560" name="文本框 559">
                <a:extLst>
                  <a:ext uri="{FF2B5EF4-FFF2-40B4-BE49-F238E27FC236}">
                    <a16:creationId xmlns:a16="http://schemas.microsoft.com/office/drawing/2014/main" id="{5B6EC77E-45F7-480A-AB9C-4B1EC4EE24BB}"/>
                  </a:ext>
                </a:extLst>
              </p:cNvPr>
              <p:cNvSpPr txBox="1"/>
              <p:nvPr/>
            </p:nvSpPr>
            <p:spPr>
              <a:xfrm>
                <a:off x="3297910" y="2739715"/>
                <a:ext cx="18020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Everolimus                 -     +    -      +</a:t>
                </a:r>
                <a:endParaRPr lang="zh-CN" altLang="en-US" sz="800" dirty="0"/>
              </a:p>
            </p:txBody>
          </p:sp>
          <p:sp>
            <p:nvSpPr>
              <p:cNvPr id="561" name="文本框 560">
                <a:extLst>
                  <a:ext uri="{FF2B5EF4-FFF2-40B4-BE49-F238E27FC236}">
                    <a16:creationId xmlns:a16="http://schemas.microsoft.com/office/drawing/2014/main" id="{18638C27-AC75-49C2-AFF3-CB778F2F84B8}"/>
                  </a:ext>
                </a:extLst>
              </p:cNvPr>
              <p:cNvSpPr txBox="1"/>
              <p:nvPr/>
            </p:nvSpPr>
            <p:spPr>
              <a:xfrm>
                <a:off x="3688786" y="2940534"/>
                <a:ext cx="558166" cy="384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Rab27B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63" name="文本框 562">
              <a:extLst>
                <a:ext uri="{FF2B5EF4-FFF2-40B4-BE49-F238E27FC236}">
                  <a16:creationId xmlns:a16="http://schemas.microsoft.com/office/drawing/2014/main" id="{51A33153-6825-427D-8B57-31FECD005277}"/>
                </a:ext>
              </a:extLst>
            </p:cNvPr>
            <p:cNvSpPr txBox="1"/>
            <p:nvPr/>
          </p:nvSpPr>
          <p:spPr>
            <a:xfrm>
              <a:off x="4448142" y="2592134"/>
              <a:ext cx="4267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A549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组合 181">
            <a:extLst>
              <a:ext uri="{FF2B5EF4-FFF2-40B4-BE49-F238E27FC236}">
                <a16:creationId xmlns:a16="http://schemas.microsoft.com/office/drawing/2014/main" id="{DE7E6775-45D4-464A-9EC5-A67824E283AE}"/>
              </a:ext>
            </a:extLst>
          </p:cNvPr>
          <p:cNvGrpSpPr/>
          <p:nvPr/>
        </p:nvGrpSpPr>
        <p:grpSpPr>
          <a:xfrm>
            <a:off x="1460160" y="197352"/>
            <a:ext cx="2628953" cy="1240483"/>
            <a:chOff x="68243" y="5847665"/>
            <a:chExt cx="2628954" cy="1240482"/>
          </a:xfrm>
        </p:grpSpPr>
        <p:pic>
          <p:nvPicPr>
            <p:cNvPr id="183" name="图片 182">
              <a:extLst>
                <a:ext uri="{FF2B5EF4-FFF2-40B4-BE49-F238E27FC236}">
                  <a16:creationId xmlns:a16="http://schemas.microsoft.com/office/drawing/2014/main" id="{A79F44AA-9869-4DED-B0F3-2C4DFB03B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76612" y="6521709"/>
              <a:ext cx="1739555" cy="509329"/>
            </a:xfrm>
            <a:prstGeom prst="rect">
              <a:avLst/>
            </a:prstGeom>
          </p:spPr>
        </p:pic>
        <p:sp>
          <p:nvSpPr>
            <p:cNvPr id="184" name="文本框 183">
              <a:extLst>
                <a:ext uri="{FF2B5EF4-FFF2-40B4-BE49-F238E27FC236}">
                  <a16:creationId xmlns:a16="http://schemas.microsoft.com/office/drawing/2014/main" id="{B5E194B4-4EBA-4D65-802A-BF73C26D0FE4}"/>
                </a:ext>
              </a:extLst>
            </p:cNvPr>
            <p:cNvSpPr txBox="1"/>
            <p:nvPr/>
          </p:nvSpPr>
          <p:spPr>
            <a:xfrm>
              <a:off x="80774" y="6093904"/>
              <a:ext cx="261642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2.5mM 3-MA         -     -     +     +         -      -     +    +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>
              <a:extLst>
                <a:ext uri="{FF2B5EF4-FFF2-40B4-BE49-F238E27FC236}">
                  <a16:creationId xmlns:a16="http://schemas.microsoft.com/office/drawing/2014/main" id="{426AC948-0E0A-42FA-A1DC-B71C3CFE3708}"/>
                </a:ext>
              </a:extLst>
            </p:cNvPr>
            <p:cNvSpPr txBox="1"/>
            <p:nvPr/>
          </p:nvSpPr>
          <p:spPr>
            <a:xfrm>
              <a:off x="68243" y="6262907"/>
              <a:ext cx="25651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Everolimus           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-     +     -     +         -      +     -    +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542582B4-1179-456C-9A52-87533732A9B1}"/>
                </a:ext>
              </a:extLst>
            </p:cNvPr>
            <p:cNvSpPr txBox="1"/>
            <p:nvPr/>
          </p:nvSpPr>
          <p:spPr>
            <a:xfrm>
              <a:off x="80774" y="6478749"/>
              <a:ext cx="551754" cy="6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Beclin 1</a:t>
              </a:r>
            </a:p>
            <a:p>
              <a:pPr>
                <a:lnSpc>
                  <a:spcPts val="14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LC3A/B</a:t>
              </a:r>
            </a:p>
            <a:p>
              <a:pPr>
                <a:lnSpc>
                  <a:spcPts val="14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>
              <a:extLst>
                <a:ext uri="{FF2B5EF4-FFF2-40B4-BE49-F238E27FC236}">
                  <a16:creationId xmlns:a16="http://schemas.microsoft.com/office/drawing/2014/main" id="{A1A105BC-CAB5-45F5-9C95-7BCE4AF43B25}"/>
                </a:ext>
              </a:extLst>
            </p:cNvPr>
            <p:cNvSpPr txBox="1"/>
            <p:nvPr/>
          </p:nvSpPr>
          <p:spPr>
            <a:xfrm>
              <a:off x="1064700" y="5847665"/>
              <a:ext cx="1491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A549                     SPC-A1  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8" name="直接连接符 187">
              <a:extLst>
                <a:ext uri="{FF2B5EF4-FFF2-40B4-BE49-F238E27FC236}">
                  <a16:creationId xmlns:a16="http://schemas.microsoft.com/office/drawing/2014/main" id="{6678AEA7-4BEF-4A77-9450-014A61B5E307}"/>
                </a:ext>
              </a:extLst>
            </p:cNvPr>
            <p:cNvCxnSpPr>
              <a:cxnSpLocks/>
            </p:cNvCxnSpPr>
            <p:nvPr/>
          </p:nvCxnSpPr>
          <p:spPr>
            <a:xfrm>
              <a:off x="887821" y="6095005"/>
              <a:ext cx="81338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直接连接符 188">
              <a:extLst>
                <a:ext uri="{FF2B5EF4-FFF2-40B4-BE49-F238E27FC236}">
                  <a16:creationId xmlns:a16="http://schemas.microsoft.com/office/drawing/2014/main" id="{DCDB90E1-5189-4B58-9836-B3F3F8564805}"/>
                </a:ext>
              </a:extLst>
            </p:cNvPr>
            <p:cNvCxnSpPr>
              <a:cxnSpLocks/>
            </p:cNvCxnSpPr>
            <p:nvPr/>
          </p:nvCxnSpPr>
          <p:spPr>
            <a:xfrm>
              <a:off x="1779179" y="6093241"/>
              <a:ext cx="81338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8" name="组合 207">
            <a:extLst>
              <a:ext uri="{FF2B5EF4-FFF2-40B4-BE49-F238E27FC236}">
                <a16:creationId xmlns:a16="http://schemas.microsoft.com/office/drawing/2014/main" id="{502D6067-0AB2-45F7-9AEA-F549A2B9253F}"/>
              </a:ext>
            </a:extLst>
          </p:cNvPr>
          <p:cNvGrpSpPr/>
          <p:nvPr/>
        </p:nvGrpSpPr>
        <p:grpSpPr>
          <a:xfrm>
            <a:off x="62484" y="4390487"/>
            <a:ext cx="2976923" cy="1721324"/>
            <a:chOff x="166542" y="-14404"/>
            <a:chExt cx="2976924" cy="1721323"/>
          </a:xfrm>
        </p:grpSpPr>
        <p:grpSp>
          <p:nvGrpSpPr>
            <p:cNvPr id="209" name="组合 208">
              <a:extLst>
                <a:ext uri="{FF2B5EF4-FFF2-40B4-BE49-F238E27FC236}">
                  <a16:creationId xmlns:a16="http://schemas.microsoft.com/office/drawing/2014/main" id="{93C994C3-CF9E-438C-80C8-5599EE566B54}"/>
                </a:ext>
              </a:extLst>
            </p:cNvPr>
            <p:cNvGrpSpPr/>
            <p:nvPr/>
          </p:nvGrpSpPr>
          <p:grpSpPr>
            <a:xfrm>
              <a:off x="166542" y="285875"/>
              <a:ext cx="2573541" cy="1421044"/>
              <a:chOff x="134910" y="62591"/>
              <a:chExt cx="2573541" cy="1421044"/>
            </a:xfrm>
          </p:grpSpPr>
          <p:grpSp>
            <p:nvGrpSpPr>
              <p:cNvPr id="219" name="组合 218">
                <a:extLst>
                  <a:ext uri="{FF2B5EF4-FFF2-40B4-BE49-F238E27FC236}">
                    <a16:creationId xmlns:a16="http://schemas.microsoft.com/office/drawing/2014/main" id="{199F0C6E-9D21-4BD4-846C-3AD6A7A44108}"/>
                  </a:ext>
                </a:extLst>
              </p:cNvPr>
              <p:cNvGrpSpPr/>
              <p:nvPr/>
            </p:nvGrpSpPr>
            <p:grpSpPr>
              <a:xfrm>
                <a:off x="821826" y="467333"/>
                <a:ext cx="1886625" cy="697459"/>
                <a:chOff x="3279503" y="3309324"/>
                <a:chExt cx="6562362" cy="3051891"/>
              </a:xfrm>
            </p:grpSpPr>
            <p:pic>
              <p:nvPicPr>
                <p:cNvPr id="228" name="Picture 8" descr="H:\文章用结果\QPCR\QPCR 两种细胞转染后 7-5P MNK EIF4E\SPC-A1\SPC-A1 转染四组 7-5p副本.jpg">
                  <a:extLst>
                    <a:ext uri="{FF2B5EF4-FFF2-40B4-BE49-F238E27FC236}">
                      <a16:creationId xmlns:a16="http://schemas.microsoft.com/office/drawing/2014/main" id="{5AE97740-A901-4F71-9EA5-CA4F50D254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7679521" y="3309324"/>
                  <a:ext cx="2162344" cy="3033386"/>
                </a:xfrm>
                <a:prstGeom prst="rect">
                  <a:avLst/>
                </a:prstGeom>
                <a:noFill/>
              </p:spPr>
            </p:pic>
            <p:pic>
              <p:nvPicPr>
                <p:cNvPr id="231" name="Picture 6" descr="H:\文章用结果\QPCR\QPCR 两种细胞转染后 7-5P MNK EIF4E\A549\A549 转染四组 7-5p副本.jpg">
                  <a:extLst>
                    <a:ext uri="{FF2B5EF4-FFF2-40B4-BE49-F238E27FC236}">
                      <a16:creationId xmlns:a16="http://schemas.microsoft.com/office/drawing/2014/main" id="{46577FFA-6112-49FD-9EA3-B60DF5F473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3279503" y="3327829"/>
                  <a:ext cx="2162345" cy="3033386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20" name="TextBox 17">
                <a:extLst>
                  <a:ext uri="{FF2B5EF4-FFF2-40B4-BE49-F238E27FC236}">
                    <a16:creationId xmlns:a16="http://schemas.microsoft.com/office/drawing/2014/main" id="{4974BF85-25A6-45FF-8DAD-CC500BF50EAB}"/>
                  </a:ext>
                </a:extLst>
              </p:cNvPr>
              <p:cNvSpPr txBox="1"/>
              <p:nvPr/>
            </p:nvSpPr>
            <p:spPr>
              <a:xfrm rot="16200000">
                <a:off x="-250223" y="452181"/>
                <a:ext cx="1416587" cy="646321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algn="ctr"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A549</a:t>
                </a:r>
              </a:p>
              <a:p>
                <a:pPr algn="ctr"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Relative miR-7-5p level / U6 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1" name="TextBox 17">
                <a:extLst>
                  <a:ext uri="{FF2B5EF4-FFF2-40B4-BE49-F238E27FC236}">
                    <a16:creationId xmlns:a16="http://schemas.microsoft.com/office/drawing/2014/main" id="{481FA56D-6385-4101-9F87-D464B8C4215E}"/>
                  </a:ext>
                </a:extLst>
              </p:cNvPr>
              <p:cNvSpPr txBox="1"/>
              <p:nvPr/>
            </p:nvSpPr>
            <p:spPr>
              <a:xfrm rot="16200000">
                <a:off x="1027391" y="447725"/>
                <a:ext cx="1416589" cy="646321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algn="ctr"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SPC-A1</a:t>
                </a:r>
              </a:p>
              <a:p>
                <a:pPr algn="ctr"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Relative miR-7-5p level / U6 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4" name="文本框 223">
                <a:extLst>
                  <a:ext uri="{FF2B5EF4-FFF2-40B4-BE49-F238E27FC236}">
                    <a16:creationId xmlns:a16="http://schemas.microsoft.com/office/drawing/2014/main" id="{4D6C89EF-C291-4C5D-959B-27264181ABE9}"/>
                  </a:ext>
                </a:extLst>
              </p:cNvPr>
              <p:cNvSpPr txBox="1"/>
              <p:nvPr/>
            </p:nvSpPr>
            <p:spPr>
              <a:xfrm>
                <a:off x="587296" y="330105"/>
                <a:ext cx="314510" cy="901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1.0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5" name="文本框 224">
                <a:extLst>
                  <a:ext uri="{FF2B5EF4-FFF2-40B4-BE49-F238E27FC236}">
                    <a16:creationId xmlns:a16="http://schemas.microsoft.com/office/drawing/2014/main" id="{877CF24A-8FC5-483D-895C-621945EF8AD9}"/>
                  </a:ext>
                </a:extLst>
              </p:cNvPr>
              <p:cNvSpPr txBox="1"/>
              <p:nvPr/>
            </p:nvSpPr>
            <p:spPr>
              <a:xfrm>
                <a:off x="1853635" y="319567"/>
                <a:ext cx="314510" cy="901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1.0</a:t>
                </a:r>
              </a:p>
              <a:p>
                <a:pPr defTabSz="457200">
                  <a:lnSpc>
                    <a:spcPts val="1300"/>
                  </a:lnSpc>
                </a:pPr>
                <a:r>
                  <a:rPr lang="en-US" altLang="zh-CN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0</a:t>
                </a:r>
                <a:endParaRPr lang="zh-CN" alt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>
              <a:extLst>
                <a:ext uri="{FF2B5EF4-FFF2-40B4-BE49-F238E27FC236}">
                  <a16:creationId xmlns:a16="http://schemas.microsoft.com/office/drawing/2014/main" id="{1CF37AED-E2A0-42D4-A573-1EDCC4AF287C}"/>
                </a:ext>
              </a:extLst>
            </p:cNvPr>
            <p:cNvGrpSpPr/>
            <p:nvPr/>
          </p:nvGrpSpPr>
          <p:grpSpPr>
            <a:xfrm>
              <a:off x="551534" y="-14404"/>
              <a:ext cx="2591932" cy="503430"/>
              <a:chOff x="1725447" y="371930"/>
              <a:chExt cx="5786032" cy="1865220"/>
            </a:xfrm>
          </p:grpSpPr>
          <p:sp>
            <p:nvSpPr>
              <p:cNvPr id="214" name="TextBox 552">
                <a:extLst>
                  <a:ext uri="{FF2B5EF4-FFF2-40B4-BE49-F238E27FC236}">
                    <a16:creationId xmlns:a16="http://schemas.microsoft.com/office/drawing/2014/main" id="{C950A1D5-9B4D-4365-9C8E-1D005F66894D}"/>
                  </a:ext>
                </a:extLst>
              </p:cNvPr>
              <p:cNvSpPr txBox="1"/>
              <p:nvPr/>
            </p:nvSpPr>
            <p:spPr>
              <a:xfrm>
                <a:off x="3904040" y="371930"/>
                <a:ext cx="2633889" cy="1482376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Inhibitor NC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3" name="TextBox 551">
                <a:extLst>
                  <a:ext uri="{FF2B5EF4-FFF2-40B4-BE49-F238E27FC236}">
                    <a16:creationId xmlns:a16="http://schemas.microsoft.com/office/drawing/2014/main" id="{E1D6363A-B1F9-4F91-9F3D-28750F8F606A}"/>
                  </a:ext>
                </a:extLst>
              </p:cNvPr>
              <p:cNvSpPr txBox="1"/>
              <p:nvPr/>
            </p:nvSpPr>
            <p:spPr>
              <a:xfrm>
                <a:off x="1725447" y="754774"/>
                <a:ext cx="3205027" cy="1482376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miR-7-5p mimics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1" name="TextBox 549">
                <a:extLst>
                  <a:ext uri="{FF2B5EF4-FFF2-40B4-BE49-F238E27FC236}">
                    <a16:creationId xmlns:a16="http://schemas.microsoft.com/office/drawing/2014/main" id="{88B9FFB5-1D1D-464E-AB43-AB7E8A610158}"/>
                  </a:ext>
                </a:extLst>
              </p:cNvPr>
              <p:cNvSpPr txBox="1"/>
              <p:nvPr/>
            </p:nvSpPr>
            <p:spPr>
              <a:xfrm>
                <a:off x="3899113" y="746864"/>
                <a:ext cx="3612366" cy="1482376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miR-7-5p inhibitor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2" name="TextBox 550">
                <a:extLst>
                  <a:ext uri="{FF2B5EF4-FFF2-40B4-BE49-F238E27FC236}">
                    <a16:creationId xmlns:a16="http://schemas.microsoft.com/office/drawing/2014/main" id="{1E2B3477-52FD-4BEE-BD8B-48A869CD44F3}"/>
                  </a:ext>
                </a:extLst>
              </p:cNvPr>
              <p:cNvSpPr txBox="1"/>
              <p:nvPr/>
            </p:nvSpPr>
            <p:spPr>
              <a:xfrm>
                <a:off x="1732195" y="412041"/>
                <a:ext cx="2707609" cy="1482376"/>
              </a:xfrm>
              <a:prstGeom prst="rect">
                <a:avLst/>
              </a:prstGeom>
              <a:noFill/>
            </p:spPr>
            <p:txBody>
              <a:bodyPr wrap="square" lIns="274311" tIns="137155" rIns="274311" bIns="137155" rtlCol="0" anchor="ctr">
                <a:spAutoFit/>
              </a:bodyPr>
              <a:lstStyle/>
              <a:p>
                <a:pPr defTabSz="3241253"/>
                <a:r>
                  <a:rPr lang="en-US" altLang="zh-CN" sz="800" dirty="0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NC mimics</a:t>
                </a:r>
                <a:endParaRPr lang="zh-CN" altLang="en-US" sz="8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pic>
            <p:nvPicPr>
              <p:cNvPr id="215" name="Picture 2" descr="H:\文章用结果\QPCR\QPCR 两种细胞转染后 7-5P MNK EIF4E\A549\5.jpg">
                <a:extLst>
                  <a:ext uri="{FF2B5EF4-FFF2-40B4-BE49-F238E27FC236}">
                    <a16:creationId xmlns:a16="http://schemas.microsoft.com/office/drawing/2014/main" id="{482EA6D4-F0E4-43C3-BDC3-42311451B7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 flipH="1">
                <a:off x="4104923" y="1441370"/>
                <a:ext cx="334882" cy="171213"/>
              </a:xfrm>
              <a:prstGeom prst="rect">
                <a:avLst/>
              </a:prstGeom>
              <a:noFill/>
            </p:spPr>
          </p:pic>
          <p:pic>
            <p:nvPicPr>
              <p:cNvPr id="216" name="Picture 3" descr="H:\文章用结果\QPCR\QPCR 两种细胞转染后 7-5P MNK EIF4E\A549\2.jpg">
                <a:extLst>
                  <a:ext uri="{FF2B5EF4-FFF2-40B4-BE49-F238E27FC236}">
                    <a16:creationId xmlns:a16="http://schemas.microsoft.com/office/drawing/2014/main" id="{45AC59B9-7CE2-4BED-AC6D-5D8B0D3B92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 flipH="1">
                <a:off x="1940185" y="1089686"/>
                <a:ext cx="334882" cy="171213"/>
              </a:xfrm>
              <a:prstGeom prst="rect">
                <a:avLst/>
              </a:prstGeom>
              <a:noFill/>
            </p:spPr>
          </p:pic>
          <p:pic>
            <p:nvPicPr>
              <p:cNvPr id="217" name="Picture 4" descr="H:\文章用结果\QPCR\QPCR 两种细胞转染后 7-5P MNK EIF4E\A549\3.jpg">
                <a:extLst>
                  <a:ext uri="{FF2B5EF4-FFF2-40B4-BE49-F238E27FC236}">
                    <a16:creationId xmlns:a16="http://schemas.microsoft.com/office/drawing/2014/main" id="{549C952C-6633-437D-AD39-85561EF0BB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 flipH="1">
                <a:off x="1940185" y="1441370"/>
                <a:ext cx="334882" cy="171213"/>
              </a:xfrm>
              <a:prstGeom prst="rect">
                <a:avLst/>
              </a:prstGeom>
              <a:noFill/>
            </p:spPr>
          </p:pic>
          <p:pic>
            <p:nvPicPr>
              <p:cNvPr id="218" name="Picture 5" descr="H:\文章用结果\QPCR\QPCR 两种细胞转染后 7-5P MNK EIF4E\A549\4.jpg">
                <a:extLst>
                  <a:ext uri="{FF2B5EF4-FFF2-40B4-BE49-F238E27FC236}">
                    <a16:creationId xmlns:a16="http://schemas.microsoft.com/office/drawing/2014/main" id="{72A38A3B-F2AF-4DF0-95E2-B33599E5DF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 flipH="1">
                <a:off x="4104923" y="1089686"/>
                <a:ext cx="334882" cy="171213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8C3E86C-011D-4427-B615-E077AC9DEFCC}"/>
              </a:ext>
            </a:extLst>
          </p:cNvPr>
          <p:cNvGrpSpPr/>
          <p:nvPr/>
        </p:nvGrpSpPr>
        <p:grpSpPr>
          <a:xfrm>
            <a:off x="2537452" y="4362705"/>
            <a:ext cx="3561187" cy="1542896"/>
            <a:chOff x="2744285" y="4636323"/>
            <a:chExt cx="3561187" cy="154289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9008547-A156-4BD9-8C3D-097F2C4C3AE0}"/>
                </a:ext>
              </a:extLst>
            </p:cNvPr>
            <p:cNvGrpSpPr/>
            <p:nvPr/>
          </p:nvGrpSpPr>
          <p:grpSpPr>
            <a:xfrm>
              <a:off x="4404332" y="4636323"/>
              <a:ext cx="1901140" cy="1521029"/>
              <a:chOff x="5766681" y="4186989"/>
              <a:chExt cx="1901140" cy="1521029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898A1CA9-F1B6-4674-BF19-8784106C1AEA}"/>
                  </a:ext>
                </a:extLst>
              </p:cNvPr>
              <p:cNvGrpSpPr/>
              <p:nvPr/>
            </p:nvGrpSpPr>
            <p:grpSpPr>
              <a:xfrm>
                <a:off x="5766681" y="4186989"/>
                <a:ext cx="1895482" cy="1521029"/>
                <a:chOff x="4154992" y="3455420"/>
                <a:chExt cx="1895482" cy="1521029"/>
              </a:xfrm>
            </p:grpSpPr>
            <p:grpSp>
              <p:nvGrpSpPr>
                <p:cNvPr id="83" name="组合 82">
                  <a:extLst>
                    <a:ext uri="{FF2B5EF4-FFF2-40B4-BE49-F238E27FC236}">
                      <a16:creationId xmlns:a16="http://schemas.microsoft.com/office/drawing/2014/main" id="{AA0A110A-DB2C-4F4A-BD96-E3D6D056C30A}"/>
                    </a:ext>
                  </a:extLst>
                </p:cNvPr>
                <p:cNvGrpSpPr/>
                <p:nvPr/>
              </p:nvGrpSpPr>
              <p:grpSpPr>
                <a:xfrm>
                  <a:off x="4154992" y="3455420"/>
                  <a:ext cx="1895482" cy="1521029"/>
                  <a:chOff x="3354955" y="4212662"/>
                  <a:chExt cx="1895482" cy="1521029"/>
                </a:xfrm>
              </p:grpSpPr>
              <p:sp>
                <p:nvSpPr>
                  <p:cNvPr id="84" name="文本框 83">
                    <a:extLst>
                      <a:ext uri="{FF2B5EF4-FFF2-40B4-BE49-F238E27FC236}">
                        <a16:creationId xmlns:a16="http://schemas.microsoft.com/office/drawing/2014/main" id="{3B24CF4A-1243-43A8-B483-AD18ED489F33}"/>
                      </a:ext>
                    </a:extLst>
                  </p:cNvPr>
                  <p:cNvSpPr txBox="1"/>
                  <p:nvPr/>
                </p:nvSpPr>
                <p:spPr>
                  <a:xfrm rot="19200000">
                    <a:off x="4181989" y="5394563"/>
                    <a:ext cx="431528" cy="2310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ts val="12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H157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85" name="组合 84">
                    <a:extLst>
                      <a:ext uri="{FF2B5EF4-FFF2-40B4-BE49-F238E27FC236}">
                        <a16:creationId xmlns:a16="http://schemas.microsoft.com/office/drawing/2014/main" id="{0EDCC364-6588-4E1D-85EF-F20AFDC5A42F}"/>
                      </a:ext>
                    </a:extLst>
                  </p:cNvPr>
                  <p:cNvGrpSpPr/>
                  <p:nvPr/>
                </p:nvGrpSpPr>
                <p:grpSpPr>
                  <a:xfrm>
                    <a:off x="3354955" y="4212662"/>
                    <a:ext cx="1895482" cy="1521029"/>
                    <a:chOff x="3355895" y="4212662"/>
                    <a:chExt cx="1895482" cy="1521029"/>
                  </a:xfrm>
                </p:grpSpPr>
                <p:grpSp>
                  <p:nvGrpSpPr>
                    <p:cNvPr id="86" name="组合 85">
                      <a:extLst>
                        <a:ext uri="{FF2B5EF4-FFF2-40B4-BE49-F238E27FC236}">
                          <a16:creationId xmlns:a16="http://schemas.microsoft.com/office/drawing/2014/main" id="{5A275F5B-40B2-478A-84E9-3456AE3950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55895" y="4212662"/>
                      <a:ext cx="1895482" cy="1521029"/>
                      <a:chOff x="3355896" y="4212663"/>
                      <a:chExt cx="1895482" cy="1521029"/>
                    </a:xfrm>
                  </p:grpSpPr>
                  <p:sp>
                    <p:nvSpPr>
                      <p:cNvPr id="91" name="TextBox 17">
                        <a:extLst>
                          <a:ext uri="{FF2B5EF4-FFF2-40B4-BE49-F238E27FC236}">
                            <a16:creationId xmlns:a16="http://schemas.microsoft.com/office/drawing/2014/main" id="{1560CDBF-DAF2-4B85-B252-9CA017BF0A4E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6200000">
                        <a:off x="2918542" y="4650017"/>
                        <a:ext cx="1521029" cy="6463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274311" tIns="137155" rIns="274311" bIns="137155" rtlCol="0" anchor="ctr">
                        <a:spAutoFit/>
                      </a:bodyPr>
                      <a:lstStyle/>
                      <a:p>
                        <a:pPr algn="ctr" defTabSz="3241253"/>
                        <a:endParaRPr lang="en-US" altLang="zh-CN" sz="8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endParaRPr>
                      </a:p>
                      <a:p>
                        <a:pPr algn="ctr" defTabSz="3241253"/>
                        <a:r>
                          <a:rPr lang="en-US" altLang="zh-CN" sz="800" dirty="0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a:t>Relative MNK1 expression / Action </a:t>
                        </a:r>
                        <a:endParaRPr lang="zh-CN" altLang="en-US" sz="8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2" name="文本框 91">
                        <a:extLst>
                          <a:ext uri="{FF2B5EF4-FFF2-40B4-BE49-F238E27FC236}">
                            <a16:creationId xmlns:a16="http://schemas.microsoft.com/office/drawing/2014/main" id="{4A8189AC-5D7A-4DCA-8BA2-F3C85546E00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92511" y="4314570"/>
                        <a:ext cx="311304" cy="11707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ts val="2200"/>
                          </a:lnSpc>
                        </a:pPr>
                        <a:r>
                          <a:rPr lang="en-US" altLang="zh-CN" sz="7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3.0</a:t>
                        </a:r>
                      </a:p>
                      <a:p>
                        <a:pPr>
                          <a:lnSpc>
                            <a:spcPts val="2200"/>
                          </a:lnSpc>
                        </a:pPr>
                        <a:r>
                          <a:rPr lang="en-US" altLang="zh-CN" sz="7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2.0</a:t>
                        </a:r>
                      </a:p>
                      <a:p>
                        <a:pPr>
                          <a:lnSpc>
                            <a:spcPts val="2200"/>
                          </a:lnSpc>
                        </a:pPr>
                        <a:r>
                          <a:rPr lang="en-US" altLang="zh-CN" sz="7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1.0</a:t>
                        </a:r>
                      </a:p>
                      <a:p>
                        <a:pPr>
                          <a:lnSpc>
                            <a:spcPts val="2200"/>
                          </a:lnSpc>
                        </a:pPr>
                        <a:r>
                          <a:rPr lang="en-US" altLang="zh-CN" sz="7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   0</a:t>
                        </a:r>
                        <a:endParaRPr lang="zh-CN" altLang="en-US" sz="7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3" name="文本框 92">
                        <a:extLst>
                          <a:ext uri="{FF2B5EF4-FFF2-40B4-BE49-F238E27FC236}">
                            <a16:creationId xmlns:a16="http://schemas.microsoft.com/office/drawing/2014/main" id="{33C5B70C-4BF6-4DD6-A6B4-64FE6E43F35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9200000">
                        <a:off x="4033517" y="5398014"/>
                        <a:ext cx="426720" cy="2310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ts val="12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A549</a:t>
                        </a:r>
                        <a:endPara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4" name="文本框 93">
                        <a:extLst>
                          <a:ext uri="{FF2B5EF4-FFF2-40B4-BE49-F238E27FC236}">
                            <a16:creationId xmlns:a16="http://schemas.microsoft.com/office/drawing/2014/main" id="{B692EDBF-75EB-49BA-97C0-E4EF62EB1AD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9200000">
                        <a:off x="4486668" y="5389125"/>
                        <a:ext cx="431528" cy="2310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ts val="12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H460</a:t>
                        </a:r>
                        <a:endPara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95" name="文本框 94">
                        <a:extLst>
                          <a:ext uri="{FF2B5EF4-FFF2-40B4-BE49-F238E27FC236}">
                            <a16:creationId xmlns:a16="http://schemas.microsoft.com/office/drawing/2014/main" id="{BB51BAA2-E289-4D27-9C41-1625DEDB0F7B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9200000">
                        <a:off x="4694815" y="5425057"/>
                        <a:ext cx="556563" cy="2310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ts val="1200"/>
                          </a:lnSpc>
                        </a:pPr>
                        <a:r>
                          <a:rPr lang="en-US" altLang="zh-CN" sz="8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SPC-A1</a:t>
                        </a:r>
                        <a:endPara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87" name="文本框 86">
                      <a:extLst>
                        <a:ext uri="{FF2B5EF4-FFF2-40B4-BE49-F238E27FC236}">
                          <a16:creationId xmlns:a16="http://schemas.microsoft.com/office/drawing/2014/main" id="{88D1A9A5-71AD-4291-A55D-7E4F09EFE5E9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3908332" y="5396425"/>
                      <a:ext cx="396262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8" name="文本框 87">
                      <a:extLst>
                        <a:ext uri="{FF2B5EF4-FFF2-40B4-BE49-F238E27FC236}">
                          <a16:creationId xmlns:a16="http://schemas.microsoft.com/office/drawing/2014/main" id="{0CF2AE14-6EBD-4B92-A8CA-9395C7F2C990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4338773" y="5387236"/>
                      <a:ext cx="431528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H358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9" name="文本框 88">
                      <a:extLst>
                        <a:ext uri="{FF2B5EF4-FFF2-40B4-BE49-F238E27FC236}">
                          <a16:creationId xmlns:a16="http://schemas.microsoft.com/office/drawing/2014/main" id="{88239C98-53B0-428A-BA08-32828D157C24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4642261" y="5387237"/>
                      <a:ext cx="431528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H520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pic>
              <p:nvPicPr>
                <p:cNvPr id="96" name="Picture 3" descr="H:\文章用结果\QPCR\QPCR 各细胞的MNK\各细胞的 MNK副本.jpg">
                  <a:extLst>
                    <a:ext uri="{FF2B5EF4-FFF2-40B4-BE49-F238E27FC236}">
                      <a16:creationId xmlns:a16="http://schemas.microsoft.com/office/drawing/2014/main" id="{E895BCCC-7555-4988-A3CC-1AA751EE61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4836204" y="3772322"/>
                  <a:ext cx="1080464" cy="863940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86605B6F-D99B-4F10-BCE2-F152BE36D136}"/>
                  </a:ext>
                </a:extLst>
              </p:cNvPr>
              <p:cNvSpPr txBox="1"/>
              <p:nvPr/>
            </p:nvSpPr>
            <p:spPr>
              <a:xfrm>
                <a:off x="6514600" y="4349125"/>
                <a:ext cx="1153221" cy="949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***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**</a:t>
                </a:r>
              </a:p>
              <a:p>
                <a:pPr>
                  <a:lnSpc>
                    <a:spcPts val="800"/>
                  </a:lnSpc>
                </a:pPr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</a:t>
                </a:r>
              </a:p>
              <a:p>
                <a:pPr>
                  <a:lnSpc>
                    <a:spcPts val="1200"/>
                  </a:lnSpc>
                </a:pP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ts val="1200"/>
                  </a:lnSpc>
                </a:pPr>
                <a:endPara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963AC3D-B5E5-4AE8-8603-D0DA39314A6D}"/>
                </a:ext>
              </a:extLst>
            </p:cNvPr>
            <p:cNvGrpSpPr/>
            <p:nvPr/>
          </p:nvGrpSpPr>
          <p:grpSpPr>
            <a:xfrm>
              <a:off x="2744285" y="4658190"/>
              <a:ext cx="2036953" cy="1521029"/>
              <a:chOff x="3339900" y="3461313"/>
              <a:chExt cx="2036953" cy="1521029"/>
            </a:xfrm>
          </p:grpSpPr>
          <p:pic>
            <p:nvPicPr>
              <p:cNvPr id="66" name="Picture 2" descr="H:\文章用结果\QPCR\QPCR 各细胞的7-5P\各细胞的 7-5p副本.jpg">
                <a:extLst>
                  <a:ext uri="{FF2B5EF4-FFF2-40B4-BE49-F238E27FC236}">
                    <a16:creationId xmlns:a16="http://schemas.microsoft.com/office/drawing/2014/main" id="{F377A273-F43F-4D8D-BD9E-45C6EE0C4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4037661" y="3779986"/>
                <a:ext cx="1080464" cy="863939"/>
              </a:xfrm>
              <a:prstGeom prst="rect">
                <a:avLst/>
              </a:prstGeom>
              <a:noFill/>
            </p:spPr>
          </p:pic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378F19CD-A7A0-4805-9404-E3B36D5CE098}"/>
                  </a:ext>
                </a:extLst>
              </p:cNvPr>
              <p:cNvGrpSpPr/>
              <p:nvPr/>
            </p:nvGrpSpPr>
            <p:grpSpPr>
              <a:xfrm>
                <a:off x="3339900" y="3461313"/>
                <a:ext cx="2036953" cy="1521029"/>
                <a:chOff x="3354955" y="4212662"/>
                <a:chExt cx="2036953" cy="1521029"/>
              </a:xfrm>
            </p:grpSpPr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A79CC16A-F613-41F3-AFB1-831A139738A1}"/>
                    </a:ext>
                  </a:extLst>
                </p:cNvPr>
                <p:cNvSpPr txBox="1"/>
                <p:nvPr/>
              </p:nvSpPr>
              <p:spPr>
                <a:xfrm rot="19200000">
                  <a:off x="4181989" y="5394563"/>
                  <a:ext cx="431528" cy="23108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2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H157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" name="组合 5">
                  <a:extLst>
                    <a:ext uri="{FF2B5EF4-FFF2-40B4-BE49-F238E27FC236}">
                      <a16:creationId xmlns:a16="http://schemas.microsoft.com/office/drawing/2014/main" id="{44DB4515-F6D5-447E-BCCE-43F0A551AB85}"/>
                    </a:ext>
                  </a:extLst>
                </p:cNvPr>
                <p:cNvGrpSpPr/>
                <p:nvPr/>
              </p:nvGrpSpPr>
              <p:grpSpPr>
                <a:xfrm>
                  <a:off x="3354955" y="4212662"/>
                  <a:ext cx="2036953" cy="1521029"/>
                  <a:chOff x="3355895" y="4212662"/>
                  <a:chExt cx="2036953" cy="1521029"/>
                </a:xfrm>
              </p:grpSpPr>
              <p:grpSp>
                <p:nvGrpSpPr>
                  <p:cNvPr id="2" name="组合 1">
                    <a:extLst>
                      <a:ext uri="{FF2B5EF4-FFF2-40B4-BE49-F238E27FC236}">
                        <a16:creationId xmlns:a16="http://schemas.microsoft.com/office/drawing/2014/main" id="{1F6EC724-6C14-4311-9462-53B260AD3B3B}"/>
                      </a:ext>
                    </a:extLst>
                  </p:cNvPr>
                  <p:cNvGrpSpPr/>
                  <p:nvPr/>
                </p:nvGrpSpPr>
                <p:grpSpPr>
                  <a:xfrm>
                    <a:off x="3355895" y="4212662"/>
                    <a:ext cx="2036953" cy="1521029"/>
                    <a:chOff x="3355896" y="4212663"/>
                    <a:chExt cx="2036953" cy="1521029"/>
                  </a:xfrm>
                </p:grpSpPr>
                <p:sp>
                  <p:nvSpPr>
                    <p:cNvPr id="76" name="文本框 75">
                      <a:extLst>
                        <a:ext uri="{FF2B5EF4-FFF2-40B4-BE49-F238E27FC236}">
                          <a16:creationId xmlns:a16="http://schemas.microsoft.com/office/drawing/2014/main" id="{CAEE9F99-E530-47DD-837E-0FBB5E12F49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0965" y="4420053"/>
                      <a:ext cx="1261884" cy="100053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***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zh-CN" alt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</a:t>
                      </a: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       ***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  ***                           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***</a:t>
                      </a:r>
                    </a:p>
                  </p:txBody>
                </p:sp>
                <p:sp>
                  <p:nvSpPr>
                    <p:cNvPr id="67" name="TextBox 17">
                      <a:extLst>
                        <a:ext uri="{FF2B5EF4-FFF2-40B4-BE49-F238E27FC236}">
                          <a16:creationId xmlns:a16="http://schemas.microsoft.com/office/drawing/2014/main" id="{FBD24B42-6330-453D-B83C-252F48840AAC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2918542" y="4650017"/>
                      <a:ext cx="1521029" cy="6463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274311" tIns="137155" rIns="274311" bIns="137155" rtlCol="0" anchor="ctr">
                      <a:spAutoFit/>
                    </a:bodyPr>
                    <a:lstStyle/>
                    <a:p>
                      <a:pPr algn="ctr" defTabSz="3241253"/>
                      <a:endParaRPr lang="en-US" altLang="zh-CN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algn="ctr" defTabSz="3241253"/>
                      <a:r>
                        <a:rPr lang="en-US" altLang="zh-CN" sz="8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Relative miR-7-5p level / U6 </a:t>
                      </a:r>
                      <a:endParaRPr lang="zh-CN" altLang="en-US" sz="8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文本框 67">
                      <a:extLst>
                        <a:ext uri="{FF2B5EF4-FFF2-40B4-BE49-F238E27FC236}">
                          <a16:creationId xmlns:a16="http://schemas.microsoft.com/office/drawing/2014/main" id="{76EC3DFD-FE11-40BA-B1A2-0B558D5307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97482" y="4362789"/>
                      <a:ext cx="311304" cy="10874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文本框 69">
                      <a:extLst>
                        <a:ext uri="{FF2B5EF4-FFF2-40B4-BE49-F238E27FC236}">
                          <a16:creationId xmlns:a16="http://schemas.microsoft.com/office/drawing/2014/main" id="{687813C4-6919-4BD0-B8CF-6198D63E161A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4033517" y="5398014"/>
                      <a:ext cx="426720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A549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" name="文本框 72">
                      <a:extLst>
                        <a:ext uri="{FF2B5EF4-FFF2-40B4-BE49-F238E27FC236}">
                          <a16:creationId xmlns:a16="http://schemas.microsoft.com/office/drawing/2014/main" id="{4C634B0B-E433-487F-B048-3C7BF44CB8C2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4486668" y="5389125"/>
                      <a:ext cx="431528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H460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DB022530-EB0D-433F-B32E-40F8FE3BB8B3}"/>
                        </a:ext>
                      </a:extLst>
                    </p:cNvPr>
                    <p:cNvSpPr txBox="1"/>
                    <p:nvPr/>
                  </p:nvSpPr>
                  <p:spPr>
                    <a:xfrm rot="19200000">
                      <a:off x="4694815" y="5425057"/>
                      <a:ext cx="556563" cy="2310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altLang="zh-CN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SPC-A1</a:t>
                      </a:r>
                      <a:endParaRPr lang="zh-CN" alt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69" name="文本框 68">
                    <a:extLst>
                      <a:ext uri="{FF2B5EF4-FFF2-40B4-BE49-F238E27FC236}">
                        <a16:creationId xmlns:a16="http://schemas.microsoft.com/office/drawing/2014/main" id="{503B94EB-E4ED-43E5-B7C7-0E3C0BBCF892}"/>
                      </a:ext>
                    </a:extLst>
                  </p:cNvPr>
                  <p:cNvSpPr txBox="1"/>
                  <p:nvPr/>
                </p:nvSpPr>
                <p:spPr>
                  <a:xfrm rot="19200000">
                    <a:off x="3908332" y="5396425"/>
                    <a:ext cx="396262" cy="2310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ts val="12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HBE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" name="文本框 71">
                    <a:extLst>
                      <a:ext uri="{FF2B5EF4-FFF2-40B4-BE49-F238E27FC236}">
                        <a16:creationId xmlns:a16="http://schemas.microsoft.com/office/drawing/2014/main" id="{43EB11F2-3DD4-4C32-9D63-D5CE99648EEA}"/>
                      </a:ext>
                    </a:extLst>
                  </p:cNvPr>
                  <p:cNvSpPr txBox="1"/>
                  <p:nvPr/>
                </p:nvSpPr>
                <p:spPr>
                  <a:xfrm rot="19200000">
                    <a:off x="4338773" y="5387236"/>
                    <a:ext cx="431528" cy="2310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ts val="12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H358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4" name="文本框 73">
                    <a:extLst>
                      <a:ext uri="{FF2B5EF4-FFF2-40B4-BE49-F238E27FC236}">
                        <a16:creationId xmlns:a16="http://schemas.microsoft.com/office/drawing/2014/main" id="{5B4623D1-9ACD-4F00-9AF8-1046E57BC279}"/>
                      </a:ext>
                    </a:extLst>
                  </p:cNvPr>
                  <p:cNvSpPr txBox="1"/>
                  <p:nvPr/>
                </p:nvSpPr>
                <p:spPr>
                  <a:xfrm rot="19200000">
                    <a:off x="4642261" y="5387237"/>
                    <a:ext cx="431528" cy="2310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ts val="12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H520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9" name="文本框 4">
            <a:extLst>
              <a:ext uri="{FF2B5EF4-FFF2-40B4-BE49-F238E27FC236}">
                <a16:creationId xmlns:a16="http://schemas.microsoft.com/office/drawing/2014/main" id="{6C3C78A4-D81A-4CDE-AB6C-1DFC3F5E1A19}"/>
              </a:ext>
            </a:extLst>
          </p:cNvPr>
          <p:cNvSpPr txBox="1"/>
          <p:nvPr/>
        </p:nvSpPr>
        <p:spPr>
          <a:xfrm>
            <a:off x="4406065" y="5886911"/>
            <a:ext cx="1389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 , Figure S1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7814</TotalTime>
  <Words>185</Words>
  <Application>Microsoft Office PowerPoint</Application>
  <PresentationFormat>自定义</PresentationFormat>
  <Paragraphs>118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范 松青</cp:lastModifiedBy>
  <cp:revision>249</cp:revision>
  <dcterms:created xsi:type="dcterms:W3CDTF">2019-11-21T12:34:26Z</dcterms:created>
  <dcterms:modified xsi:type="dcterms:W3CDTF">2021-07-11T11:16:29Z</dcterms:modified>
</cp:coreProperties>
</file>