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15"/>
  </p:handoutMasterIdLst>
  <p:sldIdLst>
    <p:sldId id="707" r:id="rId3"/>
    <p:sldId id="717" r:id="rId4"/>
    <p:sldId id="687" r:id="rId5"/>
    <p:sldId id="273" r:id="rId6"/>
    <p:sldId id="454" r:id="rId8"/>
    <p:sldId id="672" r:id="rId9"/>
    <p:sldId id="455" r:id="rId10"/>
    <p:sldId id="457" r:id="rId11"/>
    <p:sldId id="279" r:id="rId12"/>
    <p:sldId id="284" r:id="rId13"/>
    <p:sldId id="292" r:id="rId14"/>
  </p:sldIdLst>
  <p:sldSz cx="9144000" cy="6858000" type="overhead"/>
  <p:notesSz cx="9144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H.Zhong" initials="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AA5C42"/>
    <a:srgbClr val="D0B1B1"/>
    <a:srgbClr val="C95555"/>
    <a:srgbClr val="65711F"/>
    <a:srgbClr val="000000"/>
    <a:srgbClr val="540F74"/>
    <a:srgbClr val="B7B7B7"/>
    <a:srgbClr val="061DCC"/>
    <a:srgbClr val="D272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50" d="100"/>
          <a:sy n="150" d="100"/>
        </p:scale>
        <p:origin x="494" y="754"/>
      </p:cViewPr>
      <p:guideLst>
        <p:guide orient="horz" pos="2168"/>
        <p:guide pos="291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6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6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6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1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整体来说，这些</a:t>
            </a:r>
            <a:r>
              <a:rPr lang="en-US" altLang="zh-CN" dirty="0"/>
              <a:t>lncRNA</a:t>
            </a:r>
            <a:r>
              <a:rPr lang="zh-CN" altLang="en-US" dirty="0"/>
              <a:t>的靶基因在功能上分布比较广泛，参与细胞的许多过程，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F7007-B084-4588-9D38-BE1C553C13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32" y="2130426"/>
            <a:ext cx="7772761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64" y="3886200"/>
            <a:ext cx="640109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ED52-463C-49CC-BE74-BCF4452B41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55A0-FCDC-42B6-AD21-2AFF493E2E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ED52-463C-49CC-BE74-BCF4452B41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55A0-FCDC-42B6-AD21-2AFF493E2E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47" y="4406900"/>
            <a:ext cx="7772761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47" y="2906714"/>
            <a:ext cx="7772761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ED52-463C-49CC-BE74-BCF4452B41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55A0-FCDC-42B6-AD21-2AFF493E2E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21" y="1600201"/>
            <a:ext cx="4038787" cy="45259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416" y="1600201"/>
            <a:ext cx="4038787" cy="45259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ED52-463C-49CC-BE74-BCF4452B41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55A0-FCDC-42B6-AD21-2AFF493E2E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21" y="1535113"/>
            <a:ext cx="4040375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21" y="2174875"/>
            <a:ext cx="4040375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240" y="1535113"/>
            <a:ext cx="4041962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240" y="2174875"/>
            <a:ext cx="4041962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ED52-463C-49CC-BE74-BCF4452B41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55A0-FCDC-42B6-AD21-2AFF493E2E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ED52-463C-49CC-BE74-BCF4452B41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55A0-FCDC-42B6-AD21-2AFF493E2E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ED52-463C-49CC-BE74-BCF4452B41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55A0-FCDC-42B6-AD21-2AFF493E2E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21" y="273050"/>
            <a:ext cx="3008453" cy="1162050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215" y="273050"/>
            <a:ext cx="5111988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21" y="1435100"/>
            <a:ext cx="3008453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ED52-463C-49CC-BE74-BCF4452B41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55A0-FCDC-42B6-AD21-2AFF493E2E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371" y="4800600"/>
            <a:ext cx="5486654" cy="566738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371" y="612775"/>
            <a:ext cx="5486654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371" y="5367338"/>
            <a:ext cx="5486654" cy="804862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ED52-463C-49CC-BE74-BCF4452B41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55A0-FCDC-42B6-AD21-2AFF493E2E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ED52-463C-49CC-BE74-BCF4452B41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55A0-FCDC-42B6-AD21-2AFF493E2E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708" y="274639"/>
            <a:ext cx="2057495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21" y="274639"/>
            <a:ext cx="602007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ED52-463C-49CC-BE74-BCF4452B41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55A0-FCDC-42B6-AD21-2AFF493E2E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21" y="274638"/>
            <a:ext cx="822998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21" y="1600201"/>
            <a:ext cx="822998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21" y="6356351"/>
            <a:ext cx="21336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FED52-463C-49CC-BE74-BCF4452B41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345" y="6356351"/>
            <a:ext cx="28957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504" y="6356351"/>
            <a:ext cx="21336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855A0-FCDC-42B6-AD21-2AFF493E2E9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" name="文本框 15"/>
          <p:cNvSpPr txBox="1"/>
          <p:nvPr/>
        </p:nvSpPr>
        <p:spPr>
          <a:xfrm>
            <a:off x="467334" y="5373539"/>
            <a:ext cx="742955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anose="02020603050405020304" charset="0"/>
                <a:cs typeface="Times New Roman" panose="02020603050405020304" charset="0"/>
              </a:rPr>
              <a:t>Figure S1. Seedlings growth of ZS97B and SYD2 under heat treatment at 0, 2 and 6 days</a:t>
            </a:r>
            <a:r>
              <a:rPr lang="en-US" altLang="zh-CN" sz="1200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zh-CN" sz="12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750" y="2510790"/>
            <a:ext cx="7810500" cy="18364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temp.dat.PCA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78635" y="701675"/>
            <a:ext cx="5457825" cy="4367530"/>
          </a:xfrm>
          <a:prstGeom prst="rect">
            <a:avLst/>
          </a:prstGeom>
        </p:spPr>
      </p:pic>
      <p:sp>
        <p:nvSpPr>
          <p:cNvPr id="30" name="文本框 15"/>
          <p:cNvSpPr txBox="1"/>
          <p:nvPr/>
        </p:nvSpPr>
        <p:spPr>
          <a:xfrm>
            <a:off x="755624" y="5445294"/>
            <a:ext cx="742955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>
                <a:latin typeface="Times New Roman" panose="02020603050405020304" charset="0"/>
                <a:cs typeface="Times New Roman" panose="02020603050405020304" charset="0"/>
              </a:rPr>
              <a:t>Figure S2. Principal component analysis of samples in this study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. a, b, c indicates three replicates of each variety under a specific condition.</a:t>
            </a:r>
            <a:endParaRPr lang="en-US" altLang="zh-CN" sz="1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" y="556260"/>
            <a:ext cx="7635240" cy="5745480"/>
          </a:xfrm>
          <a:prstGeom prst="rect">
            <a:avLst/>
          </a:prstGeom>
        </p:spPr>
      </p:pic>
      <p:sp>
        <p:nvSpPr>
          <p:cNvPr id="30" name="文本框 15"/>
          <p:cNvSpPr txBox="1"/>
          <p:nvPr/>
        </p:nvSpPr>
        <p:spPr>
          <a:xfrm>
            <a:off x="683869" y="6301909"/>
            <a:ext cx="742955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>
                <a:latin typeface="Times New Roman" panose="02020603050405020304" charset="0"/>
                <a:cs typeface="Times New Roman" panose="02020603050405020304" charset="0"/>
              </a:rPr>
              <a:t>Figure S3. Interaction network of ceRNAs(</a:t>
            </a:r>
            <a:r>
              <a:rPr lang="en-US" sz="1000" dirty="0" err="1" smtClean="0">
                <a:latin typeface="Times New Roman" panose="02020603050405020304" charset="0"/>
                <a:cs typeface="Times New Roman" panose="02020603050405020304" charset="0"/>
              </a:rPr>
              <a:t>lncRNAs) identified in this study</a:t>
            </a:r>
            <a:r>
              <a:rPr lang="en-US" sz="1000" dirty="0" smtClean="0">
                <a:latin typeface="Times New Roman" panose="02020603050405020304" charset="0"/>
                <a:cs typeface="Times New Roman" panose="02020603050405020304" charset="0"/>
              </a:rPr>
              <a:t> with their targets and relevant miRNAs.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 Green circle, </a:t>
            </a:r>
            <a:r>
              <a:rPr lang="en-US" altLang="zh-CN" sz="1000" dirty="0" err="1" smtClean="0">
                <a:latin typeface="Times New Roman" panose="02020603050405020304" charset="0"/>
                <a:cs typeface="Times New Roman" panose="02020603050405020304" charset="0"/>
              </a:rPr>
              <a:t>lncRNA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; red circle, miRNAs; blue circle, genes.</a:t>
            </a:r>
            <a:endParaRPr lang="en-US" altLang="zh-CN" sz="1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1"/>
          <p:cNvSpPr txBox="1"/>
          <p:nvPr/>
        </p:nvSpPr>
        <p:spPr>
          <a:xfrm>
            <a:off x="2247923" y="-309842"/>
            <a:ext cx="365068" cy="29978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1200" b="1" kern="100"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</a:t>
            </a:r>
            <a:endParaRPr lang="zh-CN" sz="1200" kern="100"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7" name="文本框 123"/>
          <p:cNvSpPr txBox="1"/>
          <p:nvPr/>
        </p:nvSpPr>
        <p:spPr>
          <a:xfrm>
            <a:off x="2171736" y="7784452"/>
            <a:ext cx="5865849" cy="215066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just">
              <a:lnSpc>
                <a:spcPts val="1200"/>
              </a:lnSpc>
              <a:spcAft>
                <a:spcPts val="0"/>
              </a:spcAft>
            </a:pPr>
            <a:r>
              <a:rPr lang="zh-CN" sz="900" kern="100"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注：</a:t>
            </a:r>
            <a:r>
              <a:rPr lang="en-US" sz="900" kern="100"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(a) GO</a:t>
            </a:r>
            <a:r>
              <a:rPr lang="zh-CN" sz="900" kern="100"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二级分类柱状图；</a:t>
            </a:r>
            <a:r>
              <a:rPr lang="en-US" sz="900" kern="100"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(b) KEGG</a:t>
            </a:r>
            <a:r>
              <a:rPr lang="zh-CN" sz="900" kern="100"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二级分类柱状图</a:t>
            </a:r>
            <a:endParaRPr lang="zh-CN" sz="1200" kern="100"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1882" y="863028"/>
            <a:ext cx="8269729" cy="2799330"/>
            <a:chOff x="211872" y="863147"/>
            <a:chExt cx="8269345" cy="27992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872" y="996372"/>
              <a:ext cx="4393148" cy="25908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46"/>
            <a:stretch>
              <a:fillRect/>
            </a:stretch>
          </p:blipFill>
          <p:spPr bwMode="auto">
            <a:xfrm>
              <a:off x="4572000" y="863147"/>
              <a:ext cx="3909217" cy="2799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文本框 15"/>
          <p:cNvSpPr txBox="1"/>
          <p:nvPr/>
        </p:nvSpPr>
        <p:spPr>
          <a:xfrm>
            <a:off x="713875" y="3814941"/>
            <a:ext cx="67866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Figure S4. GO and KEGG </a:t>
            </a:r>
            <a:r>
              <a:rPr lang="en-US" altLang="zh-CN" sz="1000" dirty="0">
                <a:latin typeface="Times New Roman" panose="02020603050405020304" charset="0"/>
                <a:cs typeface="Times New Roman" panose="02020603050405020304" charset="0"/>
              </a:rPr>
              <a:t>enrichment analysis of coding gene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targets of lncRNAs identified in this study. (A)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GO </a:t>
            </a:r>
            <a:r>
              <a:rPr lang="en-US" altLang="zh-CN" sz="10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enrichment analysis of coding gene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targets of lncRNAs identified in this study.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(B)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KEGG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enrichment analysis of lncRNA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targets. </a:t>
            </a:r>
            <a:endParaRPr lang="en-US" altLang="zh-CN" sz="1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122"/>
          <p:cNvSpPr txBox="1"/>
          <p:nvPr/>
        </p:nvSpPr>
        <p:spPr>
          <a:xfrm>
            <a:off x="155575" y="791210"/>
            <a:ext cx="180340" cy="2997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200" kern="100"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</a:t>
            </a:r>
            <a:endParaRPr lang="en-US" altLang="zh-CN" sz="1200" kern="100"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1" name="文本框 122"/>
          <p:cNvSpPr txBox="1"/>
          <p:nvPr/>
        </p:nvSpPr>
        <p:spPr>
          <a:xfrm>
            <a:off x="4803140" y="789940"/>
            <a:ext cx="180340" cy="2997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noAutofit/>
          </a:bodyPr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200" kern="100"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</a:t>
            </a:r>
            <a:endParaRPr lang="en-US" altLang="zh-CN" sz="1200" kern="100"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map001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954" y="316090"/>
            <a:ext cx="8755151" cy="589688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4945" y="6212840"/>
            <a:ext cx="83648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200"/>
              <a:t>Figure S5 </a:t>
            </a:r>
            <a:r>
              <a:rPr lang="zh-CN" altLang="en-US" sz="1200"/>
              <a:t>The KEGG </a:t>
            </a:r>
            <a:r>
              <a:rPr lang="en-US" altLang="zh-CN" sz="1200"/>
              <a:t>oxidative phosphorylation</a:t>
            </a:r>
            <a:r>
              <a:rPr lang="zh-CN" altLang="en-US" sz="1200"/>
              <a:t> pathway including </a:t>
            </a:r>
            <a:r>
              <a:rPr lang="en-US" altLang="zh-CN" sz="1200"/>
              <a:t>coding </a:t>
            </a:r>
            <a:r>
              <a:rPr lang="zh-CN" altLang="en-US" sz="1200"/>
              <a:t>gene </a:t>
            </a:r>
            <a:r>
              <a:rPr lang="en-US" altLang="zh-CN" sz="1200"/>
              <a:t>target</a:t>
            </a:r>
            <a:r>
              <a:rPr lang="zh-CN" altLang="en-US" sz="1200"/>
              <a:t>s </a:t>
            </a:r>
            <a:r>
              <a:rPr lang="en-US" altLang="zh-CN" sz="1200"/>
              <a:t>of DELs under heat treatments</a:t>
            </a:r>
            <a:r>
              <a:rPr lang="zh-CN" altLang="en-US" sz="1200"/>
              <a:t>. The KEGG </a:t>
            </a:r>
            <a:r>
              <a:rPr lang="en-US" altLang="zh-CN" sz="1200">
                <a:sym typeface="+mn-ea"/>
              </a:rPr>
              <a:t>Ribosome</a:t>
            </a:r>
            <a:r>
              <a:rPr lang="zh-CN" altLang="en-US" sz="1200">
                <a:sym typeface="+mn-ea"/>
              </a:rPr>
              <a:t> </a:t>
            </a:r>
            <a:r>
              <a:rPr lang="zh-CN" altLang="en-US" sz="1200"/>
              <a:t> pathway map can be found online at http://www.kegg.jp/pathway. The </a:t>
            </a:r>
            <a:r>
              <a:rPr lang="en-US" altLang="zh-CN" sz="1200"/>
              <a:t>red</a:t>
            </a:r>
            <a:r>
              <a:rPr lang="zh-CN" altLang="en-US" sz="1200"/>
              <a:t> boxes indicate the proteins encoded by the </a:t>
            </a:r>
            <a:r>
              <a:rPr lang="en-US" altLang="zh-CN" sz="1200"/>
              <a:t>gen</a:t>
            </a:r>
            <a:r>
              <a:rPr lang="zh-CN" altLang="en-US" sz="1200">
                <a:sym typeface="+mn-ea"/>
              </a:rPr>
              <a:t>e </a:t>
            </a:r>
            <a:r>
              <a:rPr lang="en-US" altLang="zh-CN" sz="1200">
                <a:sym typeface="+mn-ea"/>
              </a:rPr>
              <a:t>target</a:t>
            </a:r>
            <a:r>
              <a:rPr lang="zh-CN" altLang="en-US" sz="1200">
                <a:sym typeface="+mn-ea"/>
              </a:rPr>
              <a:t>s </a:t>
            </a:r>
            <a:r>
              <a:rPr lang="en-US" altLang="zh-CN" sz="1200">
                <a:sym typeface="+mn-ea"/>
              </a:rPr>
              <a:t>of DELs under heat treatments</a:t>
            </a:r>
            <a:r>
              <a:rPr lang="zh-CN" altLang="en-US" sz="1200">
                <a:sym typeface="+mn-ea"/>
              </a:rPr>
              <a:t>. </a:t>
            </a:r>
            <a:endParaRPr lang="zh-CN" altLang="en-US"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16" descr="map03010"/>
          <p:cNvPicPr>
            <a:picLocks noChangeAspect="1"/>
          </p:cNvPicPr>
          <p:nvPr/>
        </p:nvPicPr>
        <p:blipFill>
          <a:blip r:embed="rId1"/>
          <a:srcRect l="2650" t="3815" r="1156" b="2999"/>
          <a:stretch>
            <a:fillRect/>
          </a:stretch>
        </p:blipFill>
        <p:spPr>
          <a:xfrm>
            <a:off x="1139190" y="75565"/>
            <a:ext cx="7479030" cy="55562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53365" y="5631815"/>
            <a:ext cx="83648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200">
                <a:sym typeface="+mn-ea"/>
              </a:rPr>
              <a:t>Figure S6. </a:t>
            </a:r>
            <a:r>
              <a:rPr lang="zh-CN" altLang="en-US" sz="1200"/>
              <a:t>The KEGG </a:t>
            </a:r>
            <a:r>
              <a:rPr lang="en-US" altLang="zh-CN" sz="1200"/>
              <a:t>Ribosome</a:t>
            </a:r>
            <a:r>
              <a:rPr lang="zh-CN" altLang="en-US" sz="1200"/>
              <a:t> pathway including </a:t>
            </a:r>
            <a:r>
              <a:rPr lang="en-US" altLang="zh-CN" sz="1200"/>
              <a:t>coding </a:t>
            </a:r>
            <a:r>
              <a:rPr lang="zh-CN" altLang="en-US" sz="1200"/>
              <a:t>gene </a:t>
            </a:r>
            <a:r>
              <a:rPr lang="en-US" altLang="zh-CN" sz="1200"/>
              <a:t>target</a:t>
            </a:r>
            <a:r>
              <a:rPr lang="zh-CN" altLang="en-US" sz="1200"/>
              <a:t>s </a:t>
            </a:r>
            <a:r>
              <a:rPr lang="en-US" altLang="zh-CN" sz="1200"/>
              <a:t>of DELs under heat treatments</a:t>
            </a:r>
            <a:r>
              <a:rPr lang="zh-CN" altLang="en-US" sz="1200"/>
              <a:t>. The KEGG </a:t>
            </a:r>
            <a:r>
              <a:rPr lang="en-US" altLang="zh-CN" sz="1200">
                <a:sym typeface="+mn-ea"/>
              </a:rPr>
              <a:t>Ribosome</a:t>
            </a:r>
            <a:r>
              <a:rPr lang="zh-CN" altLang="en-US" sz="1200">
                <a:sym typeface="+mn-ea"/>
              </a:rPr>
              <a:t> </a:t>
            </a:r>
            <a:r>
              <a:rPr lang="zh-CN" altLang="en-US" sz="1200"/>
              <a:t> pathway map can be found online at http://www.kegg.jp/pathway. The </a:t>
            </a:r>
            <a:r>
              <a:rPr lang="en-US" altLang="zh-CN" sz="1200"/>
              <a:t>red</a:t>
            </a:r>
            <a:r>
              <a:rPr lang="zh-CN" altLang="en-US" sz="1200"/>
              <a:t> boxes indicate the proteins encoded by the </a:t>
            </a:r>
            <a:r>
              <a:rPr lang="en-US" altLang="zh-CN" sz="1200"/>
              <a:t>gen</a:t>
            </a:r>
            <a:r>
              <a:rPr lang="zh-CN" altLang="en-US" sz="1200">
                <a:sym typeface="+mn-ea"/>
              </a:rPr>
              <a:t>e </a:t>
            </a:r>
            <a:r>
              <a:rPr lang="en-US" altLang="zh-CN" sz="1200">
                <a:sym typeface="+mn-ea"/>
              </a:rPr>
              <a:t>target</a:t>
            </a:r>
            <a:r>
              <a:rPr lang="zh-CN" altLang="en-US" sz="1200">
                <a:sym typeface="+mn-ea"/>
              </a:rPr>
              <a:t>s </a:t>
            </a:r>
            <a:r>
              <a:rPr lang="en-US" altLang="zh-CN" sz="1200">
                <a:sym typeface="+mn-ea"/>
              </a:rPr>
              <a:t>of DELs under heat treatments</a:t>
            </a:r>
            <a:r>
              <a:rPr lang="zh-CN" altLang="en-US" sz="1200">
                <a:sym typeface="+mn-ea"/>
              </a:rPr>
              <a:t>. </a:t>
            </a:r>
            <a:endParaRPr lang="zh-CN" altLang="en-US"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map001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764" y="143358"/>
            <a:ext cx="8469388" cy="613374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98755" y="6276975"/>
            <a:ext cx="83648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200">
                <a:sym typeface="+mn-ea"/>
              </a:rPr>
              <a:t>Figure S7. </a:t>
            </a:r>
            <a:r>
              <a:rPr lang="zh-CN" altLang="en-US" sz="1200"/>
              <a:t>The KEGG </a:t>
            </a:r>
            <a:r>
              <a:rPr lang="en-US" altLang="zh-CN" sz="1200"/>
              <a:t>photosynthesis</a:t>
            </a:r>
            <a:r>
              <a:rPr lang="zh-CN" altLang="en-US" sz="1200"/>
              <a:t> pathway including </a:t>
            </a:r>
            <a:r>
              <a:rPr lang="en-US" altLang="zh-CN" sz="1200"/>
              <a:t>coding </a:t>
            </a:r>
            <a:r>
              <a:rPr lang="zh-CN" altLang="en-US" sz="1200"/>
              <a:t>gene </a:t>
            </a:r>
            <a:r>
              <a:rPr lang="en-US" altLang="zh-CN" sz="1200"/>
              <a:t>target</a:t>
            </a:r>
            <a:r>
              <a:rPr lang="zh-CN" altLang="en-US" sz="1200"/>
              <a:t>s </a:t>
            </a:r>
            <a:r>
              <a:rPr lang="en-US" altLang="zh-CN" sz="1200"/>
              <a:t>of DELs under heat treatments</a:t>
            </a:r>
            <a:r>
              <a:rPr lang="zh-CN" altLang="en-US" sz="1200"/>
              <a:t>. The KEGG </a:t>
            </a:r>
            <a:r>
              <a:rPr lang="en-US" altLang="zh-CN" sz="1200">
                <a:sym typeface="+mn-ea"/>
              </a:rPr>
              <a:t>Ribosome</a:t>
            </a:r>
            <a:r>
              <a:rPr lang="zh-CN" altLang="en-US" sz="1200">
                <a:sym typeface="+mn-ea"/>
              </a:rPr>
              <a:t> </a:t>
            </a:r>
            <a:r>
              <a:rPr lang="zh-CN" altLang="en-US" sz="1200"/>
              <a:t> pathway map can be found online at http://www.kegg.jp/pathway. The </a:t>
            </a:r>
            <a:r>
              <a:rPr lang="en-US" altLang="zh-CN" sz="1200"/>
              <a:t>red</a:t>
            </a:r>
            <a:r>
              <a:rPr lang="zh-CN" altLang="en-US" sz="1200"/>
              <a:t> boxes indicate the proteins encoded by the </a:t>
            </a:r>
            <a:r>
              <a:rPr lang="en-US" altLang="zh-CN" sz="1200"/>
              <a:t>gen</a:t>
            </a:r>
            <a:r>
              <a:rPr lang="zh-CN" altLang="en-US" sz="1200">
                <a:sym typeface="+mn-ea"/>
              </a:rPr>
              <a:t>e </a:t>
            </a:r>
            <a:r>
              <a:rPr lang="en-US" altLang="zh-CN" sz="1200">
                <a:sym typeface="+mn-ea"/>
              </a:rPr>
              <a:t>target</a:t>
            </a:r>
            <a:r>
              <a:rPr lang="zh-CN" altLang="en-US" sz="1200">
                <a:sym typeface="+mn-ea"/>
              </a:rPr>
              <a:t>s </a:t>
            </a:r>
            <a:r>
              <a:rPr lang="en-US" altLang="zh-CN" sz="1200">
                <a:sym typeface="+mn-ea"/>
              </a:rPr>
              <a:t>of DELs under heat treatments</a:t>
            </a:r>
            <a:r>
              <a:rPr lang="zh-CN" altLang="en-US" sz="1200">
                <a:sym typeface="+mn-ea"/>
              </a:rPr>
              <a:t>. </a:t>
            </a:r>
            <a:endParaRPr lang="zh-CN" altLang="en-US"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map007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996" y="276079"/>
            <a:ext cx="8449067" cy="498117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8755" y="5786120"/>
            <a:ext cx="83648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200">
                <a:sym typeface="+mn-ea"/>
              </a:rPr>
              <a:t>Figure S8. </a:t>
            </a:r>
            <a:r>
              <a:rPr lang="zh-CN" altLang="en-US" sz="1200"/>
              <a:t>The KEGG </a:t>
            </a:r>
            <a:r>
              <a:rPr lang="en-US" altLang="zh-CN" sz="1200"/>
              <a:t>vitamin B 6 metabolism</a:t>
            </a:r>
            <a:r>
              <a:rPr lang="zh-CN" altLang="en-US" sz="1200"/>
              <a:t> pathway including </a:t>
            </a:r>
            <a:r>
              <a:rPr lang="en-US" altLang="zh-CN" sz="1200"/>
              <a:t>coding </a:t>
            </a:r>
            <a:r>
              <a:rPr lang="zh-CN" altLang="en-US" sz="1200"/>
              <a:t>gene </a:t>
            </a:r>
            <a:r>
              <a:rPr lang="en-US" altLang="zh-CN" sz="1200"/>
              <a:t>target</a:t>
            </a:r>
            <a:r>
              <a:rPr lang="zh-CN" altLang="en-US" sz="1200"/>
              <a:t>s </a:t>
            </a:r>
            <a:r>
              <a:rPr lang="en-US" altLang="zh-CN" sz="1200"/>
              <a:t>of DELs under heat treatments</a:t>
            </a:r>
            <a:r>
              <a:rPr lang="zh-CN" altLang="en-US" sz="1200"/>
              <a:t>. The KEGG </a:t>
            </a:r>
            <a:r>
              <a:rPr lang="en-US" altLang="zh-CN" sz="1200">
                <a:sym typeface="+mn-ea"/>
              </a:rPr>
              <a:t>Ribosome</a:t>
            </a:r>
            <a:r>
              <a:rPr lang="zh-CN" altLang="en-US" sz="1200">
                <a:sym typeface="+mn-ea"/>
              </a:rPr>
              <a:t> </a:t>
            </a:r>
            <a:r>
              <a:rPr lang="zh-CN" altLang="en-US" sz="1200"/>
              <a:t> pathway map can be found online at http://www.kegg.jp/pathway. The </a:t>
            </a:r>
            <a:r>
              <a:rPr lang="en-US" altLang="zh-CN" sz="1200"/>
              <a:t>red</a:t>
            </a:r>
            <a:r>
              <a:rPr lang="zh-CN" altLang="en-US" sz="1200"/>
              <a:t> boxes indicate the proteins encoded by the </a:t>
            </a:r>
            <a:r>
              <a:rPr lang="en-US" altLang="zh-CN" sz="1200"/>
              <a:t>gen</a:t>
            </a:r>
            <a:r>
              <a:rPr lang="zh-CN" altLang="en-US" sz="1200">
                <a:sym typeface="+mn-ea"/>
              </a:rPr>
              <a:t>e </a:t>
            </a:r>
            <a:r>
              <a:rPr lang="en-US" altLang="zh-CN" sz="1200">
                <a:sym typeface="+mn-ea"/>
              </a:rPr>
              <a:t>target</a:t>
            </a:r>
            <a:r>
              <a:rPr lang="zh-CN" altLang="en-US" sz="1200">
                <a:sym typeface="+mn-ea"/>
              </a:rPr>
              <a:t>s </a:t>
            </a:r>
            <a:r>
              <a:rPr lang="en-US" altLang="zh-CN" sz="1200">
                <a:sym typeface="+mn-ea"/>
              </a:rPr>
              <a:t>of DELs under heat treatments</a:t>
            </a:r>
            <a:r>
              <a:rPr lang="zh-CN" altLang="en-US" sz="1200">
                <a:sym typeface="+mn-ea"/>
              </a:rPr>
              <a:t>. </a:t>
            </a:r>
            <a:endParaRPr lang="zh-CN" altLang="en-US"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32-DEL-targets-final-network-overview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44521" y="-76363"/>
            <a:ext cx="8255383" cy="612549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60350" y="3250565"/>
            <a:ext cx="1642745" cy="1021714"/>
            <a:chOff x="2475" y="2812"/>
            <a:chExt cx="6075" cy="355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475" y="3147"/>
              <a:ext cx="2250" cy="3"/>
            </a:xfrm>
            <a:prstGeom prst="line">
              <a:avLst/>
            </a:prstGeom>
            <a:ln w="19050">
              <a:solidFill>
                <a:srgbClr val="2937C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7"/>
            <p:cNvSpPr txBox="1"/>
            <p:nvPr/>
          </p:nvSpPr>
          <p:spPr>
            <a:xfrm>
              <a:off x="4950" y="2812"/>
              <a:ext cx="3600" cy="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800" dirty="0" smtClean="0"/>
                <a:t>Pre-</a:t>
              </a:r>
              <a:r>
                <a:rPr lang="en-US" altLang="zh-CN" sz="800" dirty="0" err="1" smtClean="0"/>
                <a:t>miRNA</a:t>
              </a:r>
              <a:endParaRPr lang="zh-CN" altLang="en-US" sz="800" dirty="0"/>
            </a:p>
          </p:txBody>
        </p:sp>
        <p:sp>
          <p:nvSpPr>
            <p:cNvPr id="7" name="TextBox 8"/>
            <p:cNvSpPr txBox="1"/>
            <p:nvPr/>
          </p:nvSpPr>
          <p:spPr>
            <a:xfrm>
              <a:off x="4950" y="3356"/>
              <a:ext cx="3600" cy="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800" dirty="0" err="1" smtClean="0"/>
                <a:t>cis</a:t>
              </a:r>
              <a:endParaRPr lang="en-US" altLang="zh-CN" sz="800" dirty="0" err="1" smtClean="0"/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2475" y="3710"/>
              <a:ext cx="2250" cy="3"/>
            </a:xfrm>
            <a:prstGeom prst="line">
              <a:avLst/>
            </a:prstGeom>
            <a:ln w="19050">
              <a:solidFill>
                <a:srgbClr val="79AB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2475" y="4272"/>
              <a:ext cx="2250" cy="3"/>
            </a:xfrm>
            <a:prstGeom prst="line">
              <a:avLst/>
            </a:prstGeom>
            <a:ln w="19050">
              <a:solidFill>
                <a:srgbClr val="EE1E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1"/>
            <p:cNvSpPr txBox="1"/>
            <p:nvPr/>
          </p:nvSpPr>
          <p:spPr>
            <a:xfrm>
              <a:off x="4950" y="3937"/>
              <a:ext cx="3600" cy="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800" dirty="0" err="1" smtClean="0"/>
                <a:t>ceRNA</a:t>
              </a:r>
              <a:endParaRPr lang="en-US" altLang="zh-CN" sz="800" dirty="0" err="1" smtClean="0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2475" y="4837"/>
              <a:ext cx="2250" cy="3"/>
            </a:xfrm>
            <a:prstGeom prst="line">
              <a:avLst/>
            </a:prstGeom>
            <a:ln w="19050">
              <a:solidFill>
                <a:srgbClr val="AF1D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3"/>
            <p:cNvSpPr txBox="1"/>
            <p:nvPr/>
          </p:nvSpPr>
          <p:spPr>
            <a:xfrm>
              <a:off x="4950" y="4503"/>
              <a:ext cx="3600" cy="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800" dirty="0" smtClean="0"/>
                <a:t>antisense</a:t>
              </a:r>
              <a:endParaRPr lang="en-US" altLang="zh-CN" sz="800" dirty="0" smtClean="0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2475" y="5397"/>
              <a:ext cx="2250" cy="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5"/>
            <p:cNvSpPr txBox="1"/>
            <p:nvPr/>
          </p:nvSpPr>
          <p:spPr>
            <a:xfrm>
              <a:off x="4950" y="5062"/>
              <a:ext cx="3600" cy="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800" dirty="0" smtClean="0"/>
                <a:t>Positive relative</a:t>
              </a:r>
              <a:endParaRPr lang="en-US" altLang="zh-CN" sz="800" dirty="0" smtClean="0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2475" y="5960"/>
              <a:ext cx="2250" cy="3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7"/>
            <p:cNvSpPr txBox="1"/>
            <p:nvPr/>
          </p:nvSpPr>
          <p:spPr>
            <a:xfrm>
              <a:off x="4950" y="5625"/>
              <a:ext cx="3600" cy="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800" dirty="0" smtClean="0"/>
                <a:t>Negative relative</a:t>
              </a:r>
              <a:endParaRPr lang="en-US" altLang="zh-CN" sz="800" dirty="0" smtClean="0"/>
            </a:p>
          </p:txBody>
        </p:sp>
      </p:grpSp>
      <p:sp>
        <p:nvSpPr>
          <p:cNvPr id="18" name="文本框 15"/>
          <p:cNvSpPr txBox="1"/>
          <p:nvPr/>
        </p:nvSpPr>
        <p:spPr>
          <a:xfrm>
            <a:off x="727684" y="5853599"/>
            <a:ext cx="742955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 smtClean="0">
                <a:latin typeface="Times New Roman" panose="02020603050405020304" charset="0"/>
                <a:cs typeface="Times New Roman" panose="02020603050405020304" charset="0"/>
              </a:rPr>
              <a:t>Figure S9. Interaction network </a:t>
            </a:r>
            <a:r>
              <a:rPr lang="en-US" sz="1000" dirty="0" smtClean="0">
                <a:latin typeface="Times New Roman" panose="02020603050405020304" charset="0"/>
                <a:cs typeface="Times New Roman" panose="02020603050405020304" charset="0"/>
              </a:rPr>
              <a:t>of </a:t>
            </a:r>
            <a:r>
              <a:rPr lang="en-US" sz="1000" dirty="0" err="1" smtClean="0">
                <a:latin typeface="Times New Roman" panose="02020603050405020304" charset="0"/>
                <a:cs typeface="Times New Roman" panose="02020603050405020304" charset="0"/>
              </a:rPr>
              <a:t>lncRNAs</a:t>
            </a:r>
            <a:r>
              <a:rPr lang="en-US" sz="1000" dirty="0" smtClean="0">
                <a:latin typeface="Times New Roman" panose="02020603050405020304" charset="0"/>
                <a:cs typeface="Times New Roman" panose="02020603050405020304" charset="0"/>
              </a:rPr>
              <a:t> differentially expressed in both varieties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upon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heat treatment and their target coding genes and relevant </a:t>
            </a:r>
            <a:r>
              <a:rPr lang="en-US" altLang="zh-CN" sz="1000" dirty="0" err="1" smtClean="0">
                <a:latin typeface="Times New Roman" panose="02020603050405020304" charset="0"/>
                <a:cs typeface="Times New Roman" panose="02020603050405020304" charset="0"/>
              </a:rPr>
              <a:t>miRNAs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The relationship of </a:t>
            </a:r>
            <a:r>
              <a:rPr lang="en-US" altLang="zh-CN" sz="1000" dirty="0" err="1" smtClean="0">
                <a:latin typeface="Times New Roman" panose="02020603050405020304" charset="0"/>
                <a:cs typeface="Times New Roman" panose="02020603050405020304" charset="0"/>
              </a:rPr>
              <a:t>lncRNAs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 and mRNAs shown in different colors or shapes of lines as indicated in the legends.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Red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ellipse, </a:t>
            </a:r>
            <a:r>
              <a:rPr lang="en-US" altLang="zh-CN" sz="1000" dirty="0" err="1" smtClean="0">
                <a:latin typeface="Times New Roman" panose="02020603050405020304" charset="0"/>
                <a:cs typeface="Times New Roman" panose="02020603050405020304" charset="0"/>
              </a:rPr>
              <a:t>lncRNA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; green circle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, mRNAs; yellow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Octagon, </a:t>
            </a:r>
            <a:r>
              <a:rPr lang="en-US" altLang="zh-CN" sz="1000" dirty="0" err="1" smtClean="0">
                <a:latin typeface="Times New Roman" panose="02020603050405020304" charset="0"/>
                <a:cs typeface="Times New Roman" panose="02020603050405020304" charset="0"/>
              </a:rPr>
              <a:t>miRNAs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zh-CN" sz="10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zh-CN" sz="1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ZS-DEL-targets-finalnetwork-overview.png"/>
          <p:cNvPicPr>
            <a:picLocks noChangeAspect="1"/>
          </p:cNvPicPr>
          <p:nvPr/>
        </p:nvPicPr>
        <p:blipFill>
          <a:blip r:embed="rId1" cstate="print"/>
          <a:srcRect l="12395"/>
          <a:stretch>
            <a:fillRect/>
          </a:stretch>
        </p:blipFill>
        <p:spPr>
          <a:xfrm>
            <a:off x="360680" y="71755"/>
            <a:ext cx="8011160" cy="5660390"/>
          </a:xfrm>
          <a:prstGeom prst="rect">
            <a:avLst/>
          </a:prstGeom>
        </p:spPr>
      </p:pic>
      <p:sp>
        <p:nvSpPr>
          <p:cNvPr id="30" name="文本框 15"/>
          <p:cNvSpPr txBox="1"/>
          <p:nvPr/>
        </p:nvSpPr>
        <p:spPr>
          <a:xfrm>
            <a:off x="689584" y="6066959"/>
            <a:ext cx="742955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 smtClean="0">
                <a:latin typeface="Times New Roman" panose="02020603050405020304" charset="0"/>
                <a:cs typeface="Times New Roman" panose="02020603050405020304" charset="0"/>
              </a:rPr>
              <a:t>Figure S10. Interaction network </a:t>
            </a:r>
            <a:r>
              <a:rPr lang="en-US" sz="1000" dirty="0" smtClean="0">
                <a:latin typeface="Times New Roman" panose="02020603050405020304" charset="0"/>
                <a:cs typeface="Times New Roman" panose="02020603050405020304" charset="0"/>
              </a:rPr>
              <a:t>of </a:t>
            </a:r>
            <a:r>
              <a:rPr lang="en-US" sz="1000" dirty="0" err="1" smtClean="0">
                <a:latin typeface="Times New Roman" panose="02020603050405020304" charset="0"/>
                <a:cs typeface="Times New Roman" panose="02020603050405020304" charset="0"/>
              </a:rPr>
              <a:t>lncRNAs</a:t>
            </a:r>
            <a:r>
              <a:rPr lang="en-US" sz="1000" dirty="0" smtClean="0">
                <a:latin typeface="Times New Roman" panose="02020603050405020304" charset="0"/>
                <a:cs typeface="Times New Roman" panose="02020603050405020304" charset="0"/>
              </a:rPr>
              <a:t> differentially expressed in ZS97B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upon heat treatment and their target coding genes and relevant </a:t>
            </a:r>
            <a:r>
              <a:rPr lang="en-US" altLang="zh-CN" sz="1000" dirty="0" err="1" smtClean="0">
                <a:latin typeface="Times New Roman" panose="02020603050405020304" charset="0"/>
                <a:cs typeface="Times New Roman" panose="02020603050405020304" charset="0"/>
              </a:rPr>
              <a:t>miRNAs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. The relationship of </a:t>
            </a:r>
            <a:r>
              <a:rPr lang="en-US" altLang="zh-CN" sz="1000" dirty="0" err="1" smtClean="0">
                <a:latin typeface="Times New Roman" panose="02020603050405020304" charset="0"/>
                <a:cs typeface="Times New Roman" panose="02020603050405020304" charset="0"/>
              </a:rPr>
              <a:t>lncRNAs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 and mRNAs shown in different colors or shapes of lines as indicated in the legends in Figure S7.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Red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ellipse, </a:t>
            </a:r>
            <a:r>
              <a:rPr lang="en-US" altLang="zh-CN" sz="1000" dirty="0" err="1" smtClean="0">
                <a:latin typeface="Times New Roman" panose="02020603050405020304" charset="0"/>
                <a:cs typeface="Times New Roman" panose="02020603050405020304" charset="0"/>
              </a:rPr>
              <a:t>lncRNA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; green circle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, mRNAs; yellow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Octagon, </a:t>
            </a:r>
            <a:r>
              <a:rPr lang="en-US" altLang="zh-CN" sz="1000" dirty="0" err="1" smtClean="0">
                <a:latin typeface="Times New Roman" panose="02020603050405020304" charset="0"/>
                <a:cs typeface="Times New Roman" panose="02020603050405020304" charset="0"/>
              </a:rPr>
              <a:t>miRNAs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zh-CN" sz="10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zh-CN" sz="1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Y-DEL-targets-finalnetworkoverview.png"/>
          <p:cNvPicPr>
            <a:picLocks noChangeAspect="1"/>
          </p:cNvPicPr>
          <p:nvPr/>
        </p:nvPicPr>
        <p:blipFill>
          <a:blip r:embed="rId1" cstate="print"/>
          <a:srcRect l="16749" r="17429"/>
          <a:stretch>
            <a:fillRect/>
          </a:stretch>
        </p:blipFill>
        <p:spPr>
          <a:xfrm>
            <a:off x="2040255" y="-64135"/>
            <a:ext cx="6019165" cy="5660390"/>
          </a:xfrm>
          <a:prstGeom prst="rect">
            <a:avLst/>
          </a:prstGeom>
        </p:spPr>
      </p:pic>
      <p:sp>
        <p:nvSpPr>
          <p:cNvPr id="18" name="文本框 15"/>
          <p:cNvSpPr txBox="1"/>
          <p:nvPr/>
        </p:nvSpPr>
        <p:spPr>
          <a:xfrm>
            <a:off x="857224" y="5541179"/>
            <a:ext cx="742955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 smtClean="0">
                <a:latin typeface="Times New Roman" panose="02020603050405020304" charset="0"/>
                <a:cs typeface="Times New Roman" panose="02020603050405020304" charset="0"/>
              </a:rPr>
              <a:t>Figure S11. Interaction network </a:t>
            </a:r>
            <a:r>
              <a:rPr lang="en-US" sz="1000" dirty="0" smtClean="0">
                <a:latin typeface="Times New Roman" panose="02020603050405020304" charset="0"/>
                <a:cs typeface="Times New Roman" panose="02020603050405020304" charset="0"/>
              </a:rPr>
              <a:t>of </a:t>
            </a:r>
            <a:r>
              <a:rPr lang="en-US" sz="1000" dirty="0" err="1" smtClean="0">
                <a:latin typeface="Times New Roman" panose="02020603050405020304" charset="0"/>
                <a:cs typeface="Times New Roman" panose="02020603050405020304" charset="0"/>
              </a:rPr>
              <a:t>lncRNAs</a:t>
            </a:r>
            <a:r>
              <a:rPr lang="en-US" sz="1000" dirty="0" smtClean="0">
                <a:latin typeface="Times New Roman" panose="02020603050405020304" charset="0"/>
                <a:cs typeface="Times New Roman" panose="02020603050405020304" charset="0"/>
              </a:rPr>
              <a:t> differentially expressed in SYD2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upon heat treatment and their target coding genes and relevant </a:t>
            </a:r>
            <a:r>
              <a:rPr lang="en-US" altLang="zh-CN" sz="1000" dirty="0" err="1" smtClean="0">
                <a:latin typeface="Times New Roman" panose="02020603050405020304" charset="0"/>
                <a:cs typeface="Times New Roman" panose="02020603050405020304" charset="0"/>
              </a:rPr>
              <a:t>miRNAs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. The relationship of </a:t>
            </a:r>
            <a:r>
              <a:rPr lang="en-US" altLang="zh-CN" sz="1000" dirty="0" err="1" smtClean="0">
                <a:latin typeface="Times New Roman" panose="02020603050405020304" charset="0"/>
                <a:cs typeface="Times New Roman" panose="02020603050405020304" charset="0"/>
              </a:rPr>
              <a:t>lncRNAs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 and mRNAs shown in different colors or shapes of lines as indicated in the legends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in Figure S7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Red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ellipse, </a:t>
            </a:r>
            <a:r>
              <a:rPr lang="en-US" altLang="zh-CN" sz="1000" dirty="0" err="1" smtClean="0">
                <a:latin typeface="Times New Roman" panose="02020603050405020304" charset="0"/>
                <a:cs typeface="Times New Roman" panose="02020603050405020304" charset="0"/>
              </a:rPr>
              <a:t>lncRNA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; green circle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, mRNAs; yellow 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Octagon, </a:t>
            </a:r>
            <a:r>
              <a:rPr lang="en-US" altLang="zh-CN" sz="1000" dirty="0" err="1" smtClean="0">
                <a:latin typeface="Times New Roman" panose="02020603050405020304" charset="0"/>
                <a:cs typeface="Times New Roman" panose="02020603050405020304" charset="0"/>
              </a:rPr>
              <a:t>miRNAs</a:t>
            </a:r>
            <a:r>
              <a:rPr lang="en-US" altLang="zh-CN" sz="1000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zh-CN" sz="10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zh-CN" sz="1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800,&quot;width&quot;:13500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lang="zh-CN" altLang="en-US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2883</Words>
  <Application>WPS 演示</Application>
  <PresentationFormat>全屏显示(4:3)</PresentationFormat>
  <Paragraphs>45</Paragraphs>
  <Slides>11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Wingdings</vt:lpstr>
      <vt:lpstr>Times New Roman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lenovo</dc:creator>
  <cp:lastModifiedBy>潇潇</cp:lastModifiedBy>
  <cp:revision>117</cp:revision>
  <dcterms:created xsi:type="dcterms:W3CDTF">2019-05-07T03:30:00Z</dcterms:created>
  <dcterms:modified xsi:type="dcterms:W3CDTF">2021-07-21T10:58:14Z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2052-11.1.0.10578</vt:lpwstr>
  </property>
  <property fmtid="{D5CDD505-2E9C-101B-9397-08002B2CF9AE}" pid="3" name="ICV">
    <vt:lpwstr>A4116BDD93E64638B0FC06E8B4BDA72A</vt:lpwstr>
  </property>
</Properties>
</file>