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267" r:id="rId5"/>
    <p:sldId id="268" r:id="rId6"/>
    <p:sldId id="266" r:id="rId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5F9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3750" autoAdjust="0"/>
  </p:normalViewPr>
  <p:slideViewPr>
    <p:cSldViewPr snapToGrid="0">
      <p:cViewPr>
        <p:scale>
          <a:sx n="97" d="100"/>
          <a:sy n="97" d="100"/>
        </p:scale>
        <p:origin x="496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CB48F13-C92F-E245-928A-82EBD63541B0}" type="datetimeFigureOut">
              <a:rPr lang="en-US" smtClean="0"/>
              <a:t>7/27/25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E60C51D-1926-F549-B23A-F1255F236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990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0C51D-1926-F549-B23A-F1255F236E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513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B0B4D-220A-7525-5FA2-A7C7868EC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E042C3-1272-130C-5BEC-0A859ECA79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A673E-4038-19AA-3011-E772AFA67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F5A8-BB15-C047-A764-04635D47261E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C592E-E207-B5DA-5433-1C343284B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40060-9447-ACE8-DA33-BB473EECC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7340-A348-F34C-B162-9E0459B41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407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4C47A-B023-B7EE-8309-E82997D88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AD595-9369-9B39-C0F0-3F41D3123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C1D500-B83F-1C73-777E-C7D1D0643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F5A8-BB15-C047-A764-04635D47261E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58315-F8E2-577E-6B16-D29DAF8BD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52DD34-D5B5-9EC0-5277-C4F486805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7340-A348-F34C-B162-9E0459B41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8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E441F-E402-1B5C-E3F3-2A71BD33E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003F4E-AD59-AC01-9C40-4E5E2DD2C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A583B-57F7-2084-4711-E7DDA4B76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F5A8-BB15-C047-A764-04635D47261E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617CB-E683-C5E6-A0A0-0BB795B39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43875-44BB-5700-5C18-C70A08F3D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7340-A348-F34C-B162-9E0459B41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881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16EB4-1683-3B2A-E319-6C82D0766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E125E-3329-1016-CC38-A4179E444F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D36B5A-123A-93B8-58CE-CDDB4BA44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D7087-3C2A-1D40-6F40-35127795A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F5A8-BB15-C047-A764-04635D47261E}" type="datetimeFigureOut">
              <a:rPr lang="en-US" smtClean="0"/>
              <a:t>7/27/25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958778-11B9-CE38-3FED-780CE38A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81015E-7D00-C632-CC0D-2985C1C93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7340-A348-F34C-B162-9E0459B41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279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5D09F-0A88-5194-E63C-488F11184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23EEC5-2622-D320-AE8E-347802755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C0704D-FF40-C950-0408-27B87E468E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EC0D88-D1F2-1153-945D-80A130724D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C80AC4-7860-C1F6-7EAF-419D67E796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CE0BD2-54CE-0A32-B07B-C4B79F5DA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F5A8-BB15-C047-A764-04635D47261E}" type="datetimeFigureOut">
              <a:rPr lang="en-US" smtClean="0"/>
              <a:t>7/27/25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E9F9A4-7E80-C457-56CC-33508F643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DB48F0-4C6F-1CCA-9D8F-770598E22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7340-A348-F34C-B162-9E0459B41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374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82065-115F-51E9-3B4E-EB6DEAB58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3C78BE-25B6-E463-10E7-A5D75DCF6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F5A8-BB15-C047-A764-04635D47261E}" type="datetimeFigureOut">
              <a:rPr lang="en-US" smtClean="0"/>
              <a:t>7/27/25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AC0D61-E159-4C60-6DF8-A20219409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8289E6-33A9-E49A-0A79-5F2DA52A5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7340-A348-F34C-B162-9E0459B41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885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851F81-60D2-5F80-8AFF-EDD963190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F5A8-BB15-C047-A764-04635D47261E}" type="datetimeFigureOut">
              <a:rPr lang="en-US" smtClean="0"/>
              <a:t>7/27/25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D8C4B6-09E1-1229-0317-A0573C9AF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C37AB6-8D4B-D8FE-21B9-A00048153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7340-A348-F34C-B162-9E0459B41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198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70F35-997B-0219-956F-87AC018E9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5629B-3B04-4E99-68FE-4F4ADBD82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C6AE62-215F-30C6-5A2A-43BA19247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89A46F-B5F2-DDDA-C67C-6739BA454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F5A8-BB15-C047-A764-04635D47261E}" type="datetimeFigureOut">
              <a:rPr lang="en-US" smtClean="0"/>
              <a:t>7/27/25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148E4D-62AB-16E4-34AB-0963C4753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3003DC-C083-AD9B-B97B-B743C9DAF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7340-A348-F34C-B162-9E0459B41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08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39AF2-9B39-B640-38F3-AC37A6ED3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708209-1CF7-2B20-7CBD-A45D4892D3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E3DB3-C760-065C-E441-842AC86AC1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E26E2B-EA45-41D0-F86C-15C2443C6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F5A8-BB15-C047-A764-04635D47261E}" type="datetimeFigureOut">
              <a:rPr lang="en-US" smtClean="0"/>
              <a:t>7/27/25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46D04F-6EB6-B652-BB97-DAD6AE0A0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BF826-3770-BC35-ACE1-06B6A5F2F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7340-A348-F34C-B162-9E0459B41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171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A6D22-7535-477D-CA3A-0A2829FDC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CF0F66-D6D8-6919-374D-45BE02D1F6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2CBDB-285F-4DDB-9157-B60E677D7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F5A8-BB15-C047-A764-04635D47261E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24B28-8253-894D-8F5E-2612C7366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E1FB8-B2E2-38DC-327F-73D0142E8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7340-A348-F34C-B162-9E0459B41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759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80469A-A886-EF6B-37CD-617DEB0A53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D0A7F2-C819-C2BF-4F0D-861EEFA52B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1E330-283F-C82B-4178-E198C1648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F5A8-BB15-C047-A764-04635D47261E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3A97A-09C0-4FA4-0AAF-F78541488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E5672-8B68-A3B5-1C8A-872BE4924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7340-A348-F34C-B162-9E0459B41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141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2B3243-7A14-5917-38BC-885932288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A1F12E-37B7-B06C-B0B5-5EBAB5EDF4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F055C-CD71-5196-E3BE-30F3409996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9F5A8-BB15-C047-A764-04635D47261E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24D78-EDE0-EFFA-3D5B-6C5AAAA84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22BD3F-67F8-0F9F-05D2-3F9835CCD0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37340-A348-F34C-B162-9E0459B41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53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4627265-1498-8BA9-9798-41069F9DC05E}"/>
              </a:ext>
            </a:extLst>
          </p:cNvPr>
          <p:cNvSpPr txBox="1"/>
          <p:nvPr/>
        </p:nvSpPr>
        <p:spPr>
          <a:xfrm>
            <a:off x="1594884" y="15204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B6F4005-AE93-745F-35C6-5E2648479F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996329"/>
              </p:ext>
            </p:extLst>
          </p:nvPr>
        </p:nvGraphicFramePr>
        <p:xfrm>
          <a:off x="210879" y="435937"/>
          <a:ext cx="11770242" cy="38861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8897">
                  <a:extLst>
                    <a:ext uri="{9D8B030D-6E8A-4147-A177-3AD203B41FA5}">
                      <a16:colId xmlns:a16="http://schemas.microsoft.com/office/drawing/2014/main" val="73718632"/>
                    </a:ext>
                  </a:extLst>
                </a:gridCol>
                <a:gridCol w="1545743">
                  <a:extLst>
                    <a:ext uri="{9D8B030D-6E8A-4147-A177-3AD203B41FA5}">
                      <a16:colId xmlns:a16="http://schemas.microsoft.com/office/drawing/2014/main" val="680057074"/>
                    </a:ext>
                  </a:extLst>
                </a:gridCol>
                <a:gridCol w="1546770">
                  <a:extLst>
                    <a:ext uri="{9D8B030D-6E8A-4147-A177-3AD203B41FA5}">
                      <a16:colId xmlns:a16="http://schemas.microsoft.com/office/drawing/2014/main" val="4031051858"/>
                    </a:ext>
                  </a:extLst>
                </a:gridCol>
                <a:gridCol w="1545743">
                  <a:extLst>
                    <a:ext uri="{9D8B030D-6E8A-4147-A177-3AD203B41FA5}">
                      <a16:colId xmlns:a16="http://schemas.microsoft.com/office/drawing/2014/main" val="2925585701"/>
                    </a:ext>
                  </a:extLst>
                </a:gridCol>
                <a:gridCol w="1546770">
                  <a:extLst>
                    <a:ext uri="{9D8B030D-6E8A-4147-A177-3AD203B41FA5}">
                      <a16:colId xmlns:a16="http://schemas.microsoft.com/office/drawing/2014/main" val="3816492549"/>
                    </a:ext>
                  </a:extLst>
                </a:gridCol>
                <a:gridCol w="3616319">
                  <a:extLst>
                    <a:ext uri="{9D8B030D-6E8A-4147-A177-3AD203B41FA5}">
                      <a16:colId xmlns:a16="http://schemas.microsoft.com/office/drawing/2014/main" val="2066227708"/>
                    </a:ext>
                  </a:extLst>
                </a:gridCol>
              </a:tblGrid>
              <a:tr h="39340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Thyroid Status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TSH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fT3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fT4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rT3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Criteria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333536"/>
                  </a:ext>
                </a:extLst>
              </a:tr>
              <a:tr h="1091370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b="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NTIS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↓ or Normal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↓ or Normal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&gt;36.68 ng/dL 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Any of the following:</a:t>
                      </a:r>
                      <a:b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1) ↓fT3 or ↓fT4 + normal/↓TSH OR</a:t>
                      </a:r>
                      <a:b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2) Normal fT3/fT4 + rT3 &gt;36.68 + normal/↓TSH OR</a:t>
                      </a:r>
                      <a:b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3) ↑TSH (&lt;20) + rT3 &gt;36.68 with subsequent downward trend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8676976"/>
                  </a:ext>
                </a:extLst>
              </a:tr>
              <a:tr h="545380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b="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NTIS Recovering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 ≥50% from initial NTIS level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↓ trend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Must occur following NTIS + ↑TSH (≥50%) + ↓rT3 trend + TSH must remain &lt;20 </a:t>
                      </a:r>
                      <a:r>
                        <a:rPr lang="en-US" sz="1100" kern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mIU</a:t>
                      </a: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/L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5378938"/>
                  </a:ext>
                </a:extLst>
              </a:tr>
              <a:tr h="382926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b="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Hypothyroidism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↓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↓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&lt;36.68 ng/dL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Must not meet criteria for NTIS or NTIS recovering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8684086"/>
                  </a:ext>
                </a:extLst>
              </a:tr>
              <a:tr h="368269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b="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Subclinical Hypothyroidism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&lt;36.68 ng/dL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Must not meet criteria for NTIS or NTIS recovering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461461"/>
                  </a:ext>
                </a:extLst>
              </a:tr>
              <a:tr h="368269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b="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Hyperthyroidism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↓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 or Normal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 or Normal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Must not meet criteria for NTIS or NTIS recovering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6602021"/>
                  </a:ext>
                </a:extLst>
              </a:tr>
              <a:tr h="368269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b="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Subclinical Hyperthyroidism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↓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Must not meet criteria for NTIS or NTIS recovering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7676932"/>
                  </a:ext>
                </a:extLst>
              </a:tr>
              <a:tr h="368269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b="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Euthyroid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&lt;36.68 ng/dL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evidence of NTIS or NTIS recovering at any time point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52901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EC605FF-7AF8-70DD-7B89-08F74C6F5F88}"/>
              </a:ext>
            </a:extLst>
          </p:cNvPr>
          <p:cNvSpPr txBox="1"/>
          <p:nvPr/>
        </p:nvSpPr>
        <p:spPr>
          <a:xfrm>
            <a:off x="119948" y="4568749"/>
            <a:ext cx="11952105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R="635"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Table 1. Adjudication strategy to assess thyroid function status.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Thyroid function status was first determined at the “Pre-“/Day 1 time point, with subsequent days interpreted in the context of this baseline status. NTIS = Non-thyroidal illness syndrome, a syndrome characterized by low levels of fT3 and/or fT4 with an inappropriate central response. </a:t>
            </a:r>
          </a:p>
        </p:txBody>
      </p:sp>
    </p:spTree>
    <p:extLst>
      <p:ext uri="{BB962C8B-B14F-4D97-AF65-F5344CB8AC3E}">
        <p14:creationId xmlns:p14="http://schemas.microsoft.com/office/powerpoint/2010/main" val="3498160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CFA176D-BA50-05AF-29AF-D277131E014B}"/>
              </a:ext>
            </a:extLst>
          </p:cNvPr>
          <p:cNvSpPr txBox="1"/>
          <p:nvPr/>
        </p:nvSpPr>
        <p:spPr>
          <a:xfrm>
            <a:off x="204937" y="0"/>
            <a:ext cx="40755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/>
            <a:r>
              <a:rPr lang="en-US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2. Control and CKRT Cohort Characteristics </a:t>
            </a:r>
          </a:p>
          <a:p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*N = 41, no baseline Cr calculated for patients with ESKD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341B9780-814B-CDBF-B5D4-898C1098C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537687"/>
              </p:ext>
            </p:extLst>
          </p:nvPr>
        </p:nvGraphicFramePr>
        <p:xfrm>
          <a:off x="4638261" y="0"/>
          <a:ext cx="7553739" cy="687110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144717">
                  <a:extLst>
                    <a:ext uri="{9D8B030D-6E8A-4147-A177-3AD203B41FA5}">
                      <a16:colId xmlns:a16="http://schemas.microsoft.com/office/drawing/2014/main" val="4003923775"/>
                    </a:ext>
                  </a:extLst>
                </a:gridCol>
                <a:gridCol w="1356295">
                  <a:extLst>
                    <a:ext uri="{9D8B030D-6E8A-4147-A177-3AD203B41FA5}">
                      <a16:colId xmlns:a16="http://schemas.microsoft.com/office/drawing/2014/main" val="3194224727"/>
                    </a:ext>
                  </a:extLst>
                </a:gridCol>
                <a:gridCol w="1525293">
                  <a:extLst>
                    <a:ext uri="{9D8B030D-6E8A-4147-A177-3AD203B41FA5}">
                      <a16:colId xmlns:a16="http://schemas.microsoft.com/office/drawing/2014/main" val="1148161778"/>
                    </a:ext>
                  </a:extLst>
                </a:gridCol>
                <a:gridCol w="1527434">
                  <a:extLst>
                    <a:ext uri="{9D8B030D-6E8A-4147-A177-3AD203B41FA5}">
                      <a16:colId xmlns:a16="http://schemas.microsoft.com/office/drawing/2014/main" val="428809407"/>
                    </a:ext>
                  </a:extLst>
                </a:gridCol>
              </a:tblGrid>
              <a:tr h="93956">
                <a:tc>
                  <a:txBody>
                    <a:bodyPr/>
                    <a:lstStyle/>
                    <a:p>
                      <a:pPr marL="0" marR="0" algn="ctr" fontAlgn="b">
                        <a:buNone/>
                      </a:pPr>
                      <a:r>
                        <a:rPr lang="en-US" sz="82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Characteristic, n</a:t>
                      </a:r>
                      <a:endParaRPr lang="en-US" sz="82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 (50)</a:t>
                      </a:r>
                      <a:endParaRPr lang="en-US" sz="82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CKRT (50)</a:t>
                      </a:r>
                      <a:endParaRPr lang="en-US" sz="82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p-value</a:t>
                      </a:r>
                      <a:endParaRPr lang="en-US" sz="82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6794377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Age, years, median (IQR)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 (54 - 71)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 (50 – 69)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0.0747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4957308"/>
                  </a:ext>
                </a:extLst>
              </a:tr>
              <a:tr h="92071">
                <a:tc gridSpan="4">
                  <a:txBody>
                    <a:bodyPr/>
                    <a:lstStyle/>
                    <a:p>
                      <a:pPr marL="0" marR="0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Sex, no. (%)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652289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Male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(52%)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(62%)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0.3125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41392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Female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(48%)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(38%)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0.3125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987497"/>
                  </a:ext>
                </a:extLst>
              </a:tr>
              <a:tr h="92071">
                <a:tc gridSpan="4">
                  <a:txBody>
                    <a:bodyPr/>
                    <a:lstStyle/>
                    <a:p>
                      <a:pPr marL="0" marR="0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Race or ethnic group, no. (%)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363185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White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 (68%)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(56%)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0.3030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2831400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African American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(6%)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(14%)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0.3178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964781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Hispanic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(16%)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(20%)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0.7953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1731488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American Indian or Alaska Native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(6%)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(8%)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&gt;0.9999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0620885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Other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(4%)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(2%)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&gt;0.9999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484297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Baseline serum creatinine, mg/dL, median (IQR)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 (0.74 – 1.16)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1.07 (0.85 – 1.39)*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0.0363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3626844"/>
                  </a:ext>
                </a:extLst>
              </a:tr>
              <a:tr h="92071">
                <a:tc gridSpan="4">
                  <a:txBody>
                    <a:bodyPr/>
                    <a:lstStyle/>
                    <a:p>
                      <a:pPr marL="0" marR="0" algn="just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Baseline eGFR, no. (%)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167557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≥ 60 ml/min/1.73 m</a:t>
                      </a:r>
                      <a:r>
                        <a:rPr lang="en-US" sz="820" kern="1200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 (82%)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(54%)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0.0049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2225566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45 – 59 ml/min/1.73 m</a:t>
                      </a:r>
                      <a:r>
                        <a:rPr lang="en-US" sz="820" kern="1200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(6%) 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(8%)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&gt;0.9999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4359678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30 – 44 ml/min/1.73 m</a:t>
                      </a:r>
                      <a:r>
                        <a:rPr lang="en-US" sz="820" kern="1200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(12%)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(10%)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&gt;0.9999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1594614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15 – 29  ml/min/1.73 m</a:t>
                      </a:r>
                      <a:r>
                        <a:rPr lang="en-US" sz="820" kern="1200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(10%)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0.0563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3317717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ESKD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(18%)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0.0026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285152"/>
                  </a:ext>
                </a:extLst>
              </a:tr>
              <a:tr h="92071">
                <a:tc gridSpan="4">
                  <a:txBody>
                    <a:bodyPr/>
                    <a:lstStyle/>
                    <a:p>
                      <a:pPr marL="0" marR="0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Comorbidities, no. (%)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648796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Diabetes mellitus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(30%)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(26%)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0.8240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1416307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Hypertension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 (74%)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 (64%)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0.3873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102144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Coronary artery disease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(40%)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(48%)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0.5459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0024374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Heart failure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(58%)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(52%)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0.6879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1602266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Chronic liver disease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(24%)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 (46%)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0.0353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7183584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Chronic obstructive pulmonary disease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(28%)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(32%)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0.8275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961505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Malignancy, hematologic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(8%)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(14%)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0.5246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5575622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Malignancy, solid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(44%)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(12%)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0.0007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6163210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Stroke/Transient Ischemic Attack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(24%)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(30%)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0.6529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2814616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Hypothyroidism 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(30%)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(18%)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0.2414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273939"/>
                  </a:ext>
                </a:extLst>
              </a:tr>
              <a:tr h="92071">
                <a:tc gridSpan="4">
                  <a:txBody>
                    <a:bodyPr/>
                    <a:lstStyle/>
                    <a:p>
                      <a:pPr marL="0" marR="0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Intensive care unit service, no. (%)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709502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Medical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(52%)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(52%)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&gt;0.9999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8932552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Cardiac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(12%)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(10%)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&gt;0.9999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2733515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Surgical, cardiothoracic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(22%)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(12%)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0.2869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8934793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Surgical, general/trauma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(22%)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0.0005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6916335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Neurologic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(4%)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0.4949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807889"/>
                  </a:ext>
                </a:extLst>
              </a:tr>
              <a:tr h="93956">
                <a:tc gridSpan="4">
                  <a:txBody>
                    <a:bodyPr/>
                    <a:lstStyle/>
                    <a:p>
                      <a:pPr marL="0" marR="0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Parameters at study enrollment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718107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161290" marR="0" indent="-161290" fontAlgn="b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Days in hospital prior to enrollment; median (IQR)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(1 – 6)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(2 – 10)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0.1205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1046763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Weight, kg, median (IQR)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(68 - 100) 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 (65 – 95)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0.3879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6929973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BUN, mg/dl, median (IQR)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 (24 - 50)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(33 -84)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0.0054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3254528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Creatinine, mg/dL, median (IQR)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1.65 (1.20 – 2.40)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 (2.93 – 5.56)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&lt;0.0001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0093884"/>
                  </a:ext>
                </a:extLst>
              </a:tr>
              <a:tr h="92071">
                <a:tc gridSpan="4">
                  <a:txBody>
                    <a:bodyPr/>
                    <a:lstStyle/>
                    <a:p>
                      <a:pPr marL="0" marR="0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AKI Category, no. (%)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190007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indent="40005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AKI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(18%)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(2%)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0.0157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1574263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171450" marR="0" indent="22860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 1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(26%)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(16%)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0.3262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490011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171450" marR="0" indent="22860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 2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(28%)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(14%)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0.1396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061998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171450" marR="0" indent="22860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 3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(28%)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(50%)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0.0397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2948893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171450" marR="0" indent="22860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ESKD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(18%)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0.0026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1213035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Intubation with Mechanical Ventilation 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(58%)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 (68%)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0.4706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5645793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Medication Usage, no. (%)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2448543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Thyroid Hormone Supplementation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(26%)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(16%)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0.3262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6778209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Corticosteroids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(60%)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 (64%)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0.8369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5993400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Dobutamine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(28%)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(20%)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0.4829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5979537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Dopamine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&gt;0.9999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9768524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 1 SOFA excluding renal subscore  median (IQR)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(5 - 9)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(8 – 13)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&lt;0.0001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2673613"/>
                  </a:ext>
                </a:extLst>
              </a:tr>
              <a:tr h="93956">
                <a:tc>
                  <a:txBody>
                    <a:bodyPr/>
                    <a:lstStyle/>
                    <a:p>
                      <a:pPr marL="0" marR="0" fontAlgn="b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30-Day Mortality, no. (%)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(26%)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(56%)</a:t>
                      </a:r>
                      <a:endParaRPr lang="en-US" sz="82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82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0.0042</a:t>
                      </a:r>
                      <a:endParaRPr lang="en-US" sz="82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6371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820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4AD07F2-C5C2-75B3-2008-8E96F644F1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357888"/>
              </p:ext>
            </p:extLst>
          </p:nvPr>
        </p:nvGraphicFramePr>
        <p:xfrm>
          <a:off x="171203" y="116605"/>
          <a:ext cx="11668443" cy="4619286"/>
        </p:xfrm>
        <a:graphic>
          <a:graphicData uri="http://schemas.openxmlformats.org/drawingml/2006/table">
            <a:tbl>
              <a:tblPr/>
              <a:tblGrid>
                <a:gridCol w="2446795">
                  <a:extLst>
                    <a:ext uri="{9D8B030D-6E8A-4147-A177-3AD203B41FA5}">
                      <a16:colId xmlns:a16="http://schemas.microsoft.com/office/drawing/2014/main" val="1505678866"/>
                    </a:ext>
                  </a:extLst>
                </a:gridCol>
                <a:gridCol w="1352054">
                  <a:extLst>
                    <a:ext uri="{9D8B030D-6E8A-4147-A177-3AD203B41FA5}">
                      <a16:colId xmlns:a16="http://schemas.microsoft.com/office/drawing/2014/main" val="2956891597"/>
                    </a:ext>
                  </a:extLst>
                </a:gridCol>
                <a:gridCol w="1810314">
                  <a:extLst>
                    <a:ext uri="{9D8B030D-6E8A-4147-A177-3AD203B41FA5}">
                      <a16:colId xmlns:a16="http://schemas.microsoft.com/office/drawing/2014/main" val="4066159628"/>
                    </a:ext>
                  </a:extLst>
                </a:gridCol>
                <a:gridCol w="2019760">
                  <a:extLst>
                    <a:ext uri="{9D8B030D-6E8A-4147-A177-3AD203B41FA5}">
                      <a16:colId xmlns:a16="http://schemas.microsoft.com/office/drawing/2014/main" val="4050142177"/>
                    </a:ext>
                  </a:extLst>
                </a:gridCol>
                <a:gridCol w="2019760">
                  <a:extLst>
                    <a:ext uri="{9D8B030D-6E8A-4147-A177-3AD203B41FA5}">
                      <a16:colId xmlns:a16="http://schemas.microsoft.com/office/drawing/2014/main" val="1247433435"/>
                    </a:ext>
                  </a:extLst>
                </a:gridCol>
                <a:gridCol w="2019760">
                  <a:extLst>
                    <a:ext uri="{9D8B030D-6E8A-4147-A177-3AD203B41FA5}">
                      <a16:colId xmlns:a16="http://schemas.microsoft.com/office/drawing/2014/main" val="660463191"/>
                    </a:ext>
                  </a:extLst>
                </a:gridCol>
              </a:tblGrid>
              <a:tr h="329949">
                <a:tc>
                  <a:txBody>
                    <a:bodyPr/>
                    <a:lstStyle/>
                    <a:p>
                      <a:pPr algn="l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 CKRT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Day 1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Day 3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Day 8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Day 14</a:t>
                      </a: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6309767"/>
                  </a:ext>
                </a:extLst>
              </a:tr>
              <a:tr h="3299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CKRT parameters, total n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105504"/>
                  </a:ext>
                </a:extLst>
              </a:tr>
              <a:tr h="3299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Dose, mL/kg/h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n/a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21.43 (18.35 – 24.65)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20.4 (17.84 – 24.25)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17.61 (15.65 – 20.08)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17.78 (16.17 – 21.11)</a:t>
                      </a: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043452"/>
                  </a:ext>
                </a:extLst>
              </a:tr>
              <a:tr h="3299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Time on CKRT, h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(10.25 – 16.00)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22.5 (20.00 – 23.00)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 (17.50 – 23.00)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 (23.00 – 24.00)</a:t>
                      </a: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8577391"/>
                  </a:ext>
                </a:extLst>
              </a:tr>
              <a:tr h="3299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 effluent volume, L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n/a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20.29 (15.23 – 28.79)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34.72 (28.80 – 45.09)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29.30 (25.22 – 37.37)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38.34 (33.55 – 39.94)</a:t>
                      </a: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5328584"/>
                  </a:ext>
                </a:extLst>
              </a:tr>
              <a:tr h="3299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TSH values during CKRT, total n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5478272"/>
                  </a:ext>
                </a:extLst>
              </a:tr>
              <a:tr h="3299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Serum </a:t>
                      </a:r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mIU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/L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1.14 (0.63 – 2.41)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1.03 (0.42 – 2.12)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2.31 (1.07 – 4.34)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2.89 (1.88 – 4.68)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1.72 (0.79 – 3.84)</a:t>
                      </a: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2741535"/>
                  </a:ext>
                </a:extLst>
              </a:tr>
              <a:tr h="3299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Effluent </a:t>
                      </a:r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mIU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/L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0.12 (0.06 – 0.36)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0.28 (0.14 – 0.71)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0.42 (0.22 - 0.99)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0.28 (0.13 – 0.62)</a:t>
                      </a: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5508543"/>
                  </a:ext>
                </a:extLst>
              </a:tr>
              <a:tr h="3299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Sieving coefficient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n/a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0.15 (0.10 – 0.19)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0.15 (0.12 – 0.20)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0.16 (0.14 – 0.21)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 (0.13 – 0.21)</a:t>
                      </a: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828868"/>
                  </a:ext>
                </a:extLst>
              </a:tr>
              <a:tr h="3299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CKRT clearance, L/24hrs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n/a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3.10 (1.69 – 3.95)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5.94 (4.29 – 8.07)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5.48 (4.89 – 6.36)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6.50 (4.73 – 7.16)</a:t>
                      </a: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8780241"/>
                  </a:ext>
                </a:extLst>
              </a:tr>
              <a:tr h="3299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CKRT amount removed, </a:t>
                      </a:r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mIU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/24hrs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n/a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2.54 (1.06 – 5.51)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11.8 (4.75 – 24.50)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12.7 (8.97 – 30.40)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11.5 (4.15 – 24.00)</a:t>
                      </a: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104776"/>
                  </a:ext>
                </a:extLst>
              </a:tr>
              <a:tr h="3299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fT4 values during CKRT, total n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11161"/>
                  </a:ext>
                </a:extLst>
              </a:tr>
              <a:tr h="3299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Serum, ng/dL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0.86 (0.68 – 1.07)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0.85 (0.56 – 1.01)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0.81 (0.61 – 0.98)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0.83 (0.61 – 1.09)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0.89 (0.65 – 1.19)</a:t>
                      </a: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139668"/>
                  </a:ext>
                </a:extLst>
              </a:tr>
              <a:tr h="3299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Effluent, ng/dL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n/a</a:t>
                      </a:r>
                    </a:p>
                  </a:txBody>
                  <a:tcPr marL="7547" marR="7547" marT="94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detected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detected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detected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detected</a:t>
                      </a: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561003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73F312D-4002-C4BC-EE22-8C30F4F37BD9}"/>
              </a:ext>
            </a:extLst>
          </p:cNvPr>
          <p:cNvSpPr txBox="1"/>
          <p:nvPr/>
        </p:nvSpPr>
        <p:spPr>
          <a:xfrm>
            <a:off x="119948" y="5279419"/>
            <a:ext cx="11952105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R="635" algn="just"/>
            <a:r>
              <a:rPr lang="en-US" sz="1200" b="1" dirty="0">
                <a:latin typeface="Arial"/>
                <a:cs typeface="Arial"/>
              </a:rPr>
              <a:t>Table 3. Summary of CKRT characteristics and CKRT parameters for TSH and fT4.</a:t>
            </a:r>
            <a:r>
              <a:rPr lang="en-US" sz="1200" dirty="0">
                <a:latin typeface="Arial"/>
                <a:cs typeface="Arial"/>
              </a:rPr>
              <a:t> All parameters are reported as median (IQR). Dose, time, effluent volume, clearance, and amount removed per day are as follows: Day 1 is from the initiation of CKRT to 8 a.m. the following day, Day 3 is from 9 a.m. on Day 2 to 8 a.m. on Day 3, Day 8 is from 9 a.m. on Day 7 to 8 a.m. on Day 8, Day 14 is from 9 a.m. on Day 13 to 8 a.m. on Day 14. Serum, effluent, and sieving coefﬁcient are the values obtained from 8a.m. – 12p.m. of the day indicated. Sieving coefficient (SC) is the effluent level divided by the serum level; CKRT clearance is the total effluent volume x SC; CKRT amount removed is the total effluent volume x effluent concentration.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8504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7002de9-69b9-4e6a-a2f9-f60699a47d2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9CF3703EEBC14C95AE3B62F6E001D0" ma:contentTypeVersion="18" ma:contentTypeDescription="Create a new document." ma:contentTypeScope="" ma:versionID="2a8c66bfd3489b4e571b56c3437cddf6">
  <xsd:schema xmlns:xsd="http://www.w3.org/2001/XMLSchema" xmlns:xs="http://www.w3.org/2001/XMLSchema" xmlns:p="http://schemas.microsoft.com/office/2006/metadata/properties" xmlns:ns3="e3c45dac-c204-4dc6-acf0-ef02687181f2" xmlns:ns4="f7002de9-69b9-4e6a-a2f9-f60699a47d2a" targetNamespace="http://schemas.microsoft.com/office/2006/metadata/properties" ma:root="true" ma:fieldsID="f6a9bc484a56302a1c6efc45e646c324" ns3:_="" ns4:_="">
    <xsd:import namespace="e3c45dac-c204-4dc6-acf0-ef02687181f2"/>
    <xsd:import namespace="f7002de9-69b9-4e6a-a2f9-f60699a47d2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_activity" minOccurs="0"/>
                <xsd:element ref="ns4:MediaLengthInSeconds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c45dac-c204-4dc6-acf0-ef02687181f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002de9-69b9-4e6a-a2f9-f60699a47d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1421FA-A356-4763-B20D-4CC2A57AF851}">
  <ds:schemaRefs>
    <ds:schemaRef ds:uri="http://schemas.microsoft.com/office/2006/metadata/properties"/>
    <ds:schemaRef ds:uri="f7002de9-69b9-4e6a-a2f9-f60699a47d2a"/>
    <ds:schemaRef ds:uri="http://schemas.openxmlformats.org/package/2006/metadata/core-properties"/>
    <ds:schemaRef ds:uri="http://purl.org/dc/elements/1.1/"/>
    <ds:schemaRef ds:uri="e3c45dac-c204-4dc6-acf0-ef02687181f2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5BED170-5254-45FE-9743-44FCB33118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3FC07B-D8F9-46C3-A317-FEE5A6121099}">
  <ds:schemaRefs>
    <ds:schemaRef ds:uri="e3c45dac-c204-4dc6-acf0-ef02687181f2"/>
    <ds:schemaRef ds:uri="f7002de9-69b9-4e6a-a2f9-f60699a47d2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324</TotalTime>
  <Words>1547</Words>
  <Application>Microsoft Macintosh PowerPoint</Application>
  <PresentationFormat>Widescreen</PresentationFormat>
  <Paragraphs>331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Kennis, Matthew</dc:creator>
  <cp:lastModifiedBy>Kennis, Matthew</cp:lastModifiedBy>
  <cp:revision>43</cp:revision>
  <cp:lastPrinted>2025-05-14T17:21:58Z</cp:lastPrinted>
  <dcterms:created xsi:type="dcterms:W3CDTF">2024-12-04T19:57:46Z</dcterms:created>
  <dcterms:modified xsi:type="dcterms:W3CDTF">2025-07-28T01:35:49Z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0x0101005A9CF3703EEBC14C95AE3B62F6E001D0</vt:lpwstr>
  </property>
</Properties>
</file>