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411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5F9"/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741" autoAdjust="0"/>
  </p:normalViewPr>
  <p:slideViewPr>
    <p:cSldViewPr snapToGrid="0">
      <p:cViewPr varScale="1">
        <p:scale>
          <a:sx n="120" d="100"/>
          <a:sy n="120" d="100"/>
        </p:scale>
        <p:origin x="8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CB48F13-C92F-E245-928A-82EBD63541B0}" type="datetimeFigureOut">
              <a:rPr lang="en-US" smtClean="0"/>
              <a:t>7/27/25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E60C51D-1926-F549-B23A-F1255F236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90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53083-60E0-96BC-916A-BB5E34E83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AD09DB-82BB-4B40-180B-0DB1113F70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28A68B-EB7D-F404-385D-277A8E42E2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SUPPLEMENTAL TABLE 1</a:t>
            </a:r>
          </a:p>
          <a:p>
            <a:r>
              <a:rPr lang="en-US"/>
              <a:t>#2b /#4d</a:t>
            </a:r>
            <a:endParaRPr lang="en-US">
              <a:ea typeface="Calibri"/>
              <a:cs typeface="Calibri"/>
            </a:endParaRPr>
          </a:p>
          <a:p>
            <a:endParaRPr lang="en-US"/>
          </a:p>
          <a:p>
            <a:r>
              <a:rPr lang="en-US"/>
              <a:t>Result 6A in a Table – CKRT and Control NOW combined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r>
              <a:rPr lang="en-US"/>
              <a:t>Will need to add rT3 – not adding rT3 for now due to </a:t>
            </a:r>
            <a:r>
              <a:rPr lang="en-US" err="1"/>
              <a:t>rr</a:t>
            </a:r>
            <a:endParaRPr lang="en-US"/>
          </a:p>
          <a:p>
            <a:r>
              <a:rPr lang="en-US"/>
              <a:t>May need to adjust formatting to tighten everything up</a:t>
            </a:r>
          </a:p>
          <a:p>
            <a:r>
              <a:rPr lang="en-US"/>
              <a:t>Will need to check journal requirements, sometimes it is preferred to have these in the MSW file4/22 note: will need to switch control and CKRT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ADD18F-0087-8112-10DC-87471EA6EF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60C51D-1926-F549-B23A-F1255F236E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07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B0B4D-220A-7525-5FA2-A7C7868EC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042C3-1272-130C-5BEC-0A859ECA79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A673E-4038-19AA-3011-E772AFA67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592E-E207-B5DA-5433-1C343284B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40060-9447-ACE8-DA33-BB473EECC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0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A6D22-7535-477D-CA3A-0A2829FDC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CF0F66-D6D8-6919-374D-45BE02D1F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2CBDB-285F-4DDB-9157-B60E677D7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24B28-8253-894D-8F5E-2612C7366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E1FB8-B2E2-38DC-327F-73D0142E8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80469A-A886-EF6B-37CD-617DEB0A53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D0A7F2-C819-C2BF-4F0D-861EEFA52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1E330-283F-C82B-4178-E198C1648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3A97A-09C0-4FA4-0AAF-F78541488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E5672-8B68-A3B5-1C8A-872BE4924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4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4C47A-B023-B7EE-8309-E82997D88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AD595-9369-9B39-C0F0-3F41D3123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1D500-B83F-1C73-777E-C7D1D0643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58315-F8E2-577E-6B16-D29DAF8BD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2DD34-D5B5-9EC0-5277-C4F486805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8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E441F-E402-1B5C-E3F3-2A71BD33E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03F4E-AD59-AC01-9C40-4E5E2DD2C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A583B-57F7-2084-4711-E7DDA4B76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617CB-E683-C5E6-A0A0-0BB795B39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43875-44BB-5700-5C18-C70A08F3D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81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16EB4-1683-3B2A-E319-6C82D0766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E125E-3329-1016-CC38-A4179E444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D36B5A-123A-93B8-58CE-CDDB4BA44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D7087-3C2A-1D40-6F40-35127795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958778-11B9-CE38-3FED-780CE38A2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1015E-7D00-C632-CC0D-2985C1C93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79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5D09F-0A88-5194-E63C-488F11184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3EEC5-2622-D320-AE8E-347802755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C0704D-FF40-C950-0408-27B87E468E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EC0D88-D1F2-1153-945D-80A130724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C80AC4-7860-C1F6-7EAF-419D67E796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CE0BD2-54CE-0A32-B07B-C4B79F5DA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E9F9A4-7E80-C457-56CC-33508F643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DB48F0-4C6F-1CCA-9D8F-770598E22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7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82065-115F-51E9-3B4E-EB6DEAB58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3C78BE-25B6-E463-10E7-A5D75DCF6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C0D61-E159-4C60-6DF8-A20219409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8289E6-33A9-E49A-0A79-5F2DA52A5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885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851F81-60D2-5F80-8AFF-EDD963190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D8C4B6-09E1-1229-0317-A0573C9A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C37AB6-8D4B-D8FE-21B9-A0004815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9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70F35-997B-0219-956F-87AC018E9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5629B-3B04-4E99-68FE-4F4ADBD82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C6AE62-215F-30C6-5A2A-43BA19247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89A46F-B5F2-DDDA-C67C-6739BA454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148E4D-62AB-16E4-34AB-0963C4753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003DC-C083-AD9B-B97B-B743C9DAF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0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39AF2-9B39-B640-38F3-AC37A6ED3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708209-1CF7-2B20-7CBD-A45D4892D3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E3DB3-C760-065C-E441-842AC86AC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26E2B-EA45-41D0-F86C-15C2443C6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6D04F-6EB6-B652-BB97-DAD6AE0A0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1BF826-3770-BC35-ACE1-06B6A5F2F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7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B3243-7A14-5917-38BC-8859322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1F12E-37B7-B06C-B0B5-5EBAB5EDF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F055C-CD71-5196-E3BE-30F3409996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9F5A8-BB15-C047-A764-04635D47261E}" type="datetimeFigureOut">
              <a:rPr lang="en-US" smtClean="0"/>
              <a:t>7/27/25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24D78-EDE0-EFFA-3D5B-6C5AAAA84A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2BD3F-67F8-0F9F-05D2-3F9835CCD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37340-A348-F34C-B162-9E0459B41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53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2F515-35AD-799F-5570-F762CB029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2A69AA0-5592-ADD2-5D10-4C7DAE366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288224"/>
              </p:ext>
            </p:extLst>
          </p:nvPr>
        </p:nvGraphicFramePr>
        <p:xfrm>
          <a:off x="78986" y="112923"/>
          <a:ext cx="12000634" cy="5864478"/>
        </p:xfrm>
        <a:graphic>
          <a:graphicData uri="http://schemas.openxmlformats.org/drawingml/2006/table">
            <a:tbl>
              <a:tblPr/>
              <a:tblGrid>
                <a:gridCol w="1752454">
                  <a:extLst>
                    <a:ext uri="{9D8B030D-6E8A-4147-A177-3AD203B41FA5}">
                      <a16:colId xmlns:a16="http://schemas.microsoft.com/office/drawing/2014/main" val="1505678866"/>
                    </a:ext>
                  </a:extLst>
                </a:gridCol>
                <a:gridCol w="1024818">
                  <a:extLst>
                    <a:ext uri="{9D8B030D-6E8A-4147-A177-3AD203B41FA5}">
                      <a16:colId xmlns:a16="http://schemas.microsoft.com/office/drawing/2014/main" val="2956891597"/>
                    </a:ext>
                  </a:extLst>
                </a:gridCol>
                <a:gridCol w="1024818">
                  <a:extLst>
                    <a:ext uri="{9D8B030D-6E8A-4147-A177-3AD203B41FA5}">
                      <a16:colId xmlns:a16="http://schemas.microsoft.com/office/drawing/2014/main" val="1661138477"/>
                    </a:ext>
                  </a:extLst>
                </a:gridCol>
                <a:gridCol w="1024818">
                  <a:extLst>
                    <a:ext uri="{9D8B030D-6E8A-4147-A177-3AD203B41FA5}">
                      <a16:colId xmlns:a16="http://schemas.microsoft.com/office/drawing/2014/main" val="4066159628"/>
                    </a:ext>
                  </a:extLst>
                </a:gridCol>
                <a:gridCol w="1024818">
                  <a:extLst>
                    <a:ext uri="{9D8B030D-6E8A-4147-A177-3AD203B41FA5}">
                      <a16:colId xmlns:a16="http://schemas.microsoft.com/office/drawing/2014/main" val="1004942496"/>
                    </a:ext>
                  </a:extLst>
                </a:gridCol>
                <a:gridCol w="1024818">
                  <a:extLst>
                    <a:ext uri="{9D8B030D-6E8A-4147-A177-3AD203B41FA5}">
                      <a16:colId xmlns:a16="http://schemas.microsoft.com/office/drawing/2014/main" val="4050142177"/>
                    </a:ext>
                  </a:extLst>
                </a:gridCol>
                <a:gridCol w="1024818">
                  <a:extLst>
                    <a:ext uri="{9D8B030D-6E8A-4147-A177-3AD203B41FA5}">
                      <a16:colId xmlns:a16="http://schemas.microsoft.com/office/drawing/2014/main" val="1566994710"/>
                    </a:ext>
                  </a:extLst>
                </a:gridCol>
                <a:gridCol w="1024818">
                  <a:extLst>
                    <a:ext uri="{9D8B030D-6E8A-4147-A177-3AD203B41FA5}">
                      <a16:colId xmlns:a16="http://schemas.microsoft.com/office/drawing/2014/main" val="1247433435"/>
                    </a:ext>
                  </a:extLst>
                </a:gridCol>
                <a:gridCol w="1024818">
                  <a:extLst>
                    <a:ext uri="{9D8B030D-6E8A-4147-A177-3AD203B41FA5}">
                      <a16:colId xmlns:a16="http://schemas.microsoft.com/office/drawing/2014/main" val="779361310"/>
                    </a:ext>
                  </a:extLst>
                </a:gridCol>
                <a:gridCol w="1024818">
                  <a:extLst>
                    <a:ext uri="{9D8B030D-6E8A-4147-A177-3AD203B41FA5}">
                      <a16:colId xmlns:a16="http://schemas.microsoft.com/office/drawing/2014/main" val="2877155894"/>
                    </a:ext>
                  </a:extLst>
                </a:gridCol>
                <a:gridCol w="1024818">
                  <a:extLst>
                    <a:ext uri="{9D8B030D-6E8A-4147-A177-3AD203B41FA5}">
                      <a16:colId xmlns:a16="http://schemas.microsoft.com/office/drawing/2014/main" val="2784445011"/>
                    </a:ext>
                  </a:extLst>
                </a:gridCol>
              </a:tblGrid>
              <a:tr h="388805"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</a:t>
                      </a: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Day 1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Day 3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Day 8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Day 14</a:t>
                      </a:r>
                      <a:endParaRPr lang="en-US"/>
                    </a:p>
                  </a:txBody>
                  <a:tcPr marL="7547" marR="7547" marT="9434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defTabSz="914400">
                        <a:tabLst/>
                        <a:defRPr/>
                      </a:pPr>
                      <a:endParaRPr lang="en-US"/>
                    </a:p>
                  </a:txBody>
                  <a:tcPr marL="7547" marR="7547" marT="9434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309767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Control</a:t>
                      </a: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CKRT</a:t>
                      </a: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Control</a:t>
                      </a: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CKRT</a:t>
                      </a: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Control</a:t>
                      </a: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CKRT</a:t>
                      </a: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Control</a:t>
                      </a: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CKRT</a:t>
                      </a: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Control</a:t>
                      </a:r>
                    </a:p>
                  </a:txBody>
                  <a:tcPr marL="7547" marR="7547" marT="7547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CKRT</a:t>
                      </a:r>
                    </a:p>
                  </a:txBody>
                  <a:tcPr marL="7547" marR="7547" marT="7547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276930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TSH, n</a:t>
                      </a: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7547" marR="7547" marT="7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7547" marR="7547" marT="9434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7547" marR="7547" marT="9434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105504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N, (%) : &lt;0.45mIU/L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5 (11%)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6 (12%)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(28%)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7 (16%)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(14%)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 (10%)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(5%)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(15%)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(11%)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65122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N, (%): 0.45 – 5.33mIU/L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29 (62%)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(82%)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34 (69%)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(66%)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30 (68%)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(76%)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19 (63%)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(74%)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(46%)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(78%)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6043452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N, (%): &gt;5.33mIU/L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13 (28%)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(8%)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9 (18%)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(6%)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7 (16%)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(11%)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8 (27%)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(21%)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(38%)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(11%)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328584"/>
                  </a:ext>
                </a:extLst>
              </a:tr>
              <a:tr h="56160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TSH median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(IQR)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2.15 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(0.760 – 5.36)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1.14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(0.628 – 2.41)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1.80 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(0.750 – 3.26)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1.03 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(0.415 - 2.12)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1.94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(0.855 – 3.68)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2.31 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(1.08 – 4.34)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2.95 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(1.32 – 5.85)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2.89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(1.88 – 4.68)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4.20 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(1.47  7.33)</a:t>
                      </a:r>
                    </a:p>
                  </a:txBody>
                  <a:tcPr marL="9524" marR="9524" marT="9524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1.72 </a:t>
                      </a:r>
                      <a:endParaRPr lang="en-US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(0.785 – 3.84)</a:t>
                      </a:r>
                    </a:p>
                  </a:txBody>
                  <a:tcPr marL="9524" marR="9524" marT="9524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071765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fT4, n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478272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N, (%): &lt;0.89ng/dL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9 (19%)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(53%)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17 (34%)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(56</a:t>
                      </a:r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17 (39%)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(66%)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9 (30%)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(58%)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(54%)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(44%)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8680775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N, (%): 0.89 – 1.76ng/dL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36 (75%)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23; (47%)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31 (62%)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(44%)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26 (59%)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(34%)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20 (67%)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(42%)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(46%)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(56%)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741535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N, (%): &gt;1.76ng/dL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 (6%)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2 (4%)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 (0%)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 (2%)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 (0%)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 (3%)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 (0%)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 (0%)</a:t>
                      </a: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 (0%)</a:t>
                      </a: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828868"/>
                  </a:ext>
                </a:extLst>
              </a:tr>
              <a:tr h="56160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fT4 median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(IQR)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1.14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(0.905 – 1.39)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0.860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(0.680 – 1.07)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0.990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(0.835 – 1.25)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0.845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(0.558 – 1.01)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0.970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(0.793 – 1.20)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0.810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(0.610 – 0.98)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1.13 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(0.835 – 1.33)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0.830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(0.610 – 1.09)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0.860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(0.610 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– 1.04)</a:t>
                      </a:r>
                      <a:endParaRPr lang="en-US" sz="1200" b="0" i="0" u="none" strike="noStrike">
                        <a:effectLst/>
                        <a:latin typeface="Arial"/>
                      </a:endParaRPr>
                    </a:p>
                  </a:txBody>
                  <a:tcPr marL="9524" marR="9524" marT="9524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0.890 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(0.645 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–</a:t>
                      </a: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1.19)</a:t>
                      </a:r>
                    </a:p>
                  </a:txBody>
                  <a:tcPr marL="9524" marR="9524" marT="9524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092083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fT3, n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511161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N, (%): &lt;2.3pg/mL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34 (68%)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(94%)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34 (77%)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(95%)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22 (73%)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(100%)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(75%)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(100%)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4779474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N, (%): 2.3 – 4.2pg/mL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15 (30%</a:t>
                      </a: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9 (20%)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8 (27%)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(25%)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3139668"/>
                  </a:ext>
                </a:extLst>
              </a:tr>
              <a:tr h="2916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N, (%) : &gt;4.2pg/mL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 (2%)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 (2%)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 (0%)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0 (0%)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 (0%)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 (0%)</a:t>
                      </a: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 (0%)</a:t>
                      </a:r>
                      <a:endPara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4555295"/>
                  </a:ext>
                </a:extLst>
              </a:tr>
              <a:tr h="56160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fT3 median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(IQR)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 marL="7547" marR="7547" marT="94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1.75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(1.40 – 2.30)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1.30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(1.00 – 1.73)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1.90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(1.40 – 2.20)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1.40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(1.05 – 1.70)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1.90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(1.60 – 2.30)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1.600</a:t>
                      </a:r>
                    </a:p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(1.30 – 1.80)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1.60 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(1.25 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– 2.23)</a:t>
                      </a:r>
                      <a:endParaRPr lang="en-US"/>
                    </a:p>
                  </a:txBody>
                  <a:tcPr marL="9524" marR="9524" marT="9524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1.70 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(1.45 </a:t>
                      </a: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–</a:t>
                      </a:r>
                      <a:r>
                        <a:rPr lang="en-US" sz="1200" b="0" i="0" u="none" strike="noStrike">
                          <a:effectLst/>
                          <a:latin typeface="Arial"/>
                        </a:rPr>
                        <a:t>1.90)</a:t>
                      </a:r>
                    </a:p>
                  </a:txBody>
                  <a:tcPr marL="9524" marR="9524" marT="9524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86502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6222954-285C-4BBA-F8FC-48AE58BFB42B}"/>
              </a:ext>
            </a:extLst>
          </p:cNvPr>
          <p:cNvSpPr txBox="1"/>
          <p:nvPr/>
        </p:nvSpPr>
        <p:spPr>
          <a:xfrm>
            <a:off x="113268" y="6020946"/>
            <a:ext cx="11858256" cy="7386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400" b="1" dirty="0">
                <a:latin typeface="Arial"/>
                <a:cs typeface="Arial"/>
              </a:rPr>
              <a:t>Supplemental Table 1. Serum thyroid stimulating hormone (TSH), free thyroxine (fT4), </a:t>
            </a:r>
            <a:r>
              <a:rPr lang="en-US" sz="1400" b="1">
                <a:latin typeface="Arial"/>
                <a:cs typeface="Arial"/>
              </a:rPr>
              <a:t>and free </a:t>
            </a:r>
            <a:r>
              <a:rPr lang="en-US" sz="1400" b="1">
                <a:solidFill>
                  <a:srgbClr val="001D35"/>
                </a:solidFill>
                <a:latin typeface="Arial"/>
                <a:cs typeface="Arial"/>
              </a:rPr>
              <a:t>t</a:t>
            </a:r>
            <a:r>
              <a:rPr lang="en-US" sz="1400" b="1" i="0" u="none" strike="noStrike">
                <a:solidFill>
                  <a:srgbClr val="001D35"/>
                </a:solidFill>
                <a:effectLst/>
                <a:latin typeface="Arial"/>
                <a:cs typeface="Arial"/>
              </a:rPr>
              <a:t>riiodothyronine</a:t>
            </a:r>
            <a:r>
              <a:rPr lang="en-US" sz="1400" b="1">
                <a:latin typeface="Arial"/>
                <a:cs typeface="Arial"/>
              </a:rPr>
              <a:t> </a:t>
            </a:r>
            <a:r>
              <a:rPr lang="en-US" sz="1400" b="1" dirty="0">
                <a:latin typeface="Arial"/>
                <a:cs typeface="Arial"/>
              </a:rPr>
              <a:t>(fT3) values relative to assay reference range. </a:t>
            </a:r>
            <a:r>
              <a:rPr lang="en-US" sz="1400" dirty="0">
                <a:latin typeface="Arial"/>
                <a:cs typeface="Arial"/>
              </a:rPr>
              <a:t>Number (%) of serum TSH, fT4, and fT3 values below, within, or above the assay reference ranges on pre, day 1, day 3, day 8, and day 14 among CKRT and control subjects.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135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9CF3703EEBC14C95AE3B62F6E001D0" ma:contentTypeVersion="18" ma:contentTypeDescription="Create a new document." ma:contentTypeScope="" ma:versionID="2a8c66bfd3489b4e571b56c3437cddf6">
  <xsd:schema xmlns:xsd="http://www.w3.org/2001/XMLSchema" xmlns:xs="http://www.w3.org/2001/XMLSchema" xmlns:p="http://schemas.microsoft.com/office/2006/metadata/properties" xmlns:ns3="e3c45dac-c204-4dc6-acf0-ef02687181f2" xmlns:ns4="f7002de9-69b9-4e6a-a2f9-f60699a47d2a" targetNamespace="http://schemas.microsoft.com/office/2006/metadata/properties" ma:root="true" ma:fieldsID="f6a9bc484a56302a1c6efc45e646c324" ns3:_="" ns4:_="">
    <xsd:import namespace="e3c45dac-c204-4dc6-acf0-ef02687181f2"/>
    <xsd:import namespace="f7002de9-69b9-4e6a-a2f9-f60699a47d2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_activity" minOccurs="0"/>
                <xsd:element ref="ns4:MediaLengthInSeconds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45dac-c204-4dc6-acf0-ef02687181f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002de9-69b9-4e6a-a2f9-f60699a47d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7002de9-69b9-4e6a-a2f9-f60699a47d2a" xsi:nil="true"/>
  </documentManagement>
</p:properties>
</file>

<file path=customXml/itemProps1.xml><?xml version="1.0" encoding="utf-8"?>
<ds:datastoreItem xmlns:ds="http://schemas.openxmlformats.org/officeDocument/2006/customXml" ds:itemID="{25BED170-5254-45FE-9743-44FCB33118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3FC07B-D8F9-46C3-A317-FEE5A6121099}">
  <ds:schemaRefs>
    <ds:schemaRef ds:uri="e3c45dac-c204-4dc6-acf0-ef02687181f2"/>
    <ds:schemaRef ds:uri="f7002de9-69b9-4e6a-a2f9-f60699a47d2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C1421FA-A356-4763-B20D-4CC2A57AF851}">
  <ds:schemaRefs>
    <ds:schemaRef ds:uri="http://schemas.microsoft.com/office/2006/metadata/properties"/>
    <ds:schemaRef ds:uri="f7002de9-69b9-4e6a-a2f9-f60699a47d2a"/>
    <ds:schemaRef ds:uri="http://schemas.openxmlformats.org/package/2006/metadata/core-properties"/>
    <ds:schemaRef ds:uri="http://purl.org/dc/elements/1.1/"/>
    <ds:schemaRef ds:uri="e3c45dac-c204-4dc6-acf0-ef02687181f2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793</Words>
  <Application>Microsoft Macintosh PowerPoint</Application>
  <PresentationFormat>Widescreen</PresentationFormat>
  <Paragraphs>220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Kennis, Matthew</dc:creator>
  <cp:lastModifiedBy>Kennis, Matthew</cp:lastModifiedBy>
  <cp:revision>31</cp:revision>
  <cp:lastPrinted>2025-05-14T17:21:58Z</cp:lastPrinted>
  <dcterms:created xsi:type="dcterms:W3CDTF">2024-12-04T19:57:46Z</dcterms:created>
  <dcterms:modified xsi:type="dcterms:W3CDTF">2025-07-28T00:57:29Z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0x0101005A9CF3703EEBC14C95AE3B62F6E001D0</vt:lpwstr>
  </property>
</Properties>
</file>