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519" r:id="rId2"/>
    <p:sldId id="331" r:id="rId3"/>
    <p:sldId id="256" r:id="rId4"/>
    <p:sldId id="518" r:id="rId5"/>
    <p:sldId id="258" r:id="rId6"/>
    <p:sldId id="511" r:id="rId7"/>
    <p:sldId id="311" r:id="rId8"/>
    <p:sldId id="33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5887" autoAdjust="0"/>
  </p:normalViewPr>
  <p:slideViewPr>
    <p:cSldViewPr snapToGrid="0">
      <p:cViewPr varScale="1">
        <p:scale>
          <a:sx n="149" d="100"/>
          <a:sy n="149" d="100"/>
        </p:scale>
        <p:origin x="27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70FC0-0730-4016-B4D1-0C6970B25B53}" type="datetimeFigureOut">
              <a:rPr lang="en-US" smtClean="0"/>
              <a:t>10/24/2025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8923D-6F5C-4EF8-83E9-5F0864919386}" type="slidenum">
              <a:rPr lang="en-US" smtClean="0"/>
              <a:t>‹#›</a:t>
            </a:fld>
            <a:endParaRPr lang="en-US"/>
          </a:p>
        </p:txBody>
      </p:sp>
    </p:spTree>
    <p:extLst>
      <p:ext uri="{BB962C8B-B14F-4D97-AF65-F5344CB8AC3E}">
        <p14:creationId xmlns:p14="http://schemas.microsoft.com/office/powerpoint/2010/main" val="452318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8923D-6F5C-4EF8-83E9-5F0864919386}" type="slidenum">
              <a:rPr lang="en-US" smtClean="0"/>
              <a:t>5</a:t>
            </a:fld>
            <a:endParaRPr lang="en-US"/>
          </a:p>
        </p:txBody>
      </p:sp>
    </p:spTree>
    <p:extLst>
      <p:ext uri="{BB962C8B-B14F-4D97-AF65-F5344CB8AC3E}">
        <p14:creationId xmlns:p14="http://schemas.microsoft.com/office/powerpoint/2010/main" val="1248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8923D-6F5C-4EF8-83E9-5F0864919386}" type="slidenum">
              <a:rPr lang="en-US" smtClean="0"/>
              <a:t>7</a:t>
            </a:fld>
            <a:endParaRPr lang="en-US"/>
          </a:p>
        </p:txBody>
      </p:sp>
    </p:spTree>
    <p:extLst>
      <p:ext uri="{BB962C8B-B14F-4D97-AF65-F5344CB8AC3E}">
        <p14:creationId xmlns:p14="http://schemas.microsoft.com/office/powerpoint/2010/main" val="351566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3C9D-39DB-F582-D1FA-84EB221A85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B0805B-6B49-F18A-9FBB-B745E41EDA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BF0660-D687-7D85-0CB0-4E2FE9926BE8}"/>
              </a:ext>
            </a:extLst>
          </p:cNvPr>
          <p:cNvSpPr>
            <a:spLocks noGrp="1"/>
          </p:cNvSpPr>
          <p:nvPr>
            <p:ph type="dt" sz="half" idx="10"/>
          </p:nvPr>
        </p:nvSpPr>
        <p:spPr/>
        <p:txBody>
          <a:bodyPr/>
          <a:lstStyle/>
          <a:p>
            <a:fld id="{436D0325-B35D-4F76-A77F-56A14B1590F3}" type="datetimeFigureOut">
              <a:rPr lang="en-US" smtClean="0"/>
              <a:t>10/24/2025</a:t>
            </a:fld>
            <a:endParaRPr lang="en-US"/>
          </a:p>
        </p:txBody>
      </p:sp>
      <p:sp>
        <p:nvSpPr>
          <p:cNvPr id="5" name="Footer Placeholder 4">
            <a:extLst>
              <a:ext uri="{FF2B5EF4-FFF2-40B4-BE49-F238E27FC236}">
                <a16:creationId xmlns:a16="http://schemas.microsoft.com/office/drawing/2014/main" id="{C6A20AF2-61E2-7BF1-5404-B013A0E9C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E3165-F118-F9EF-9A12-2BFF8C318C27}"/>
              </a:ext>
            </a:extLst>
          </p:cNvPr>
          <p:cNvSpPr>
            <a:spLocks noGrp="1"/>
          </p:cNvSpPr>
          <p:nvPr>
            <p:ph type="sldNum" sz="quarter" idx="12"/>
          </p:nvPr>
        </p:nvSpPr>
        <p:spPr/>
        <p:txBody>
          <a:bodyPr/>
          <a:lstStyle/>
          <a:p>
            <a:fld id="{A5536859-ACD7-4245-9AC6-AB65896E959F}" type="slidenum">
              <a:rPr lang="en-US" smtClean="0"/>
              <a:t>‹#›</a:t>
            </a:fld>
            <a:endParaRPr lang="en-US"/>
          </a:p>
        </p:txBody>
      </p:sp>
    </p:spTree>
    <p:extLst>
      <p:ext uri="{BB962C8B-B14F-4D97-AF65-F5344CB8AC3E}">
        <p14:creationId xmlns:p14="http://schemas.microsoft.com/office/powerpoint/2010/main" val="80392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815B-C9A7-9B21-9CB2-AC762E852A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002C5D-D188-DA91-4046-CCEF7A5ABF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C1FA8-A9B1-78E6-4C7F-2E34B97CB225}"/>
              </a:ext>
            </a:extLst>
          </p:cNvPr>
          <p:cNvSpPr>
            <a:spLocks noGrp="1"/>
          </p:cNvSpPr>
          <p:nvPr>
            <p:ph type="dt" sz="half" idx="10"/>
          </p:nvPr>
        </p:nvSpPr>
        <p:spPr/>
        <p:txBody>
          <a:bodyPr/>
          <a:lstStyle/>
          <a:p>
            <a:fld id="{436D0325-B35D-4F76-A77F-56A14B1590F3}" type="datetimeFigureOut">
              <a:rPr lang="en-US" smtClean="0"/>
              <a:t>10/24/2025</a:t>
            </a:fld>
            <a:endParaRPr lang="en-US"/>
          </a:p>
        </p:txBody>
      </p:sp>
      <p:sp>
        <p:nvSpPr>
          <p:cNvPr id="5" name="Footer Placeholder 4">
            <a:extLst>
              <a:ext uri="{FF2B5EF4-FFF2-40B4-BE49-F238E27FC236}">
                <a16:creationId xmlns:a16="http://schemas.microsoft.com/office/drawing/2014/main" id="{4A47357F-3B3E-4D16-211F-69FC975CD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CB86D-1A8D-4462-1929-D48530A60F76}"/>
              </a:ext>
            </a:extLst>
          </p:cNvPr>
          <p:cNvSpPr>
            <a:spLocks noGrp="1"/>
          </p:cNvSpPr>
          <p:nvPr>
            <p:ph type="sldNum" sz="quarter" idx="12"/>
          </p:nvPr>
        </p:nvSpPr>
        <p:spPr/>
        <p:txBody>
          <a:bodyPr/>
          <a:lstStyle/>
          <a:p>
            <a:fld id="{A5536859-ACD7-4245-9AC6-AB65896E959F}" type="slidenum">
              <a:rPr lang="en-US" smtClean="0"/>
              <a:t>‹#›</a:t>
            </a:fld>
            <a:endParaRPr lang="en-US"/>
          </a:p>
        </p:txBody>
      </p:sp>
    </p:spTree>
    <p:extLst>
      <p:ext uri="{BB962C8B-B14F-4D97-AF65-F5344CB8AC3E}">
        <p14:creationId xmlns:p14="http://schemas.microsoft.com/office/powerpoint/2010/main" val="613742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792137-425F-45A0-A13E-74EE1101B0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430C23-D4A7-102E-9C36-7C34CA804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A0790E-B107-3AF8-F5F8-99920BA40653}"/>
              </a:ext>
            </a:extLst>
          </p:cNvPr>
          <p:cNvSpPr>
            <a:spLocks noGrp="1"/>
          </p:cNvSpPr>
          <p:nvPr>
            <p:ph type="dt" sz="half" idx="10"/>
          </p:nvPr>
        </p:nvSpPr>
        <p:spPr/>
        <p:txBody>
          <a:bodyPr/>
          <a:lstStyle/>
          <a:p>
            <a:fld id="{436D0325-B35D-4F76-A77F-56A14B1590F3}" type="datetimeFigureOut">
              <a:rPr lang="en-US" smtClean="0"/>
              <a:t>10/24/2025</a:t>
            </a:fld>
            <a:endParaRPr lang="en-US"/>
          </a:p>
        </p:txBody>
      </p:sp>
      <p:sp>
        <p:nvSpPr>
          <p:cNvPr id="5" name="Footer Placeholder 4">
            <a:extLst>
              <a:ext uri="{FF2B5EF4-FFF2-40B4-BE49-F238E27FC236}">
                <a16:creationId xmlns:a16="http://schemas.microsoft.com/office/drawing/2014/main" id="{CC543147-AFD7-B29B-2DD9-847645F4E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5EFDA-98F3-0F24-6257-D45F9610E23E}"/>
              </a:ext>
            </a:extLst>
          </p:cNvPr>
          <p:cNvSpPr>
            <a:spLocks noGrp="1"/>
          </p:cNvSpPr>
          <p:nvPr>
            <p:ph type="sldNum" sz="quarter" idx="12"/>
          </p:nvPr>
        </p:nvSpPr>
        <p:spPr/>
        <p:txBody>
          <a:bodyPr/>
          <a:lstStyle/>
          <a:p>
            <a:fld id="{A5536859-ACD7-4245-9AC6-AB65896E959F}" type="slidenum">
              <a:rPr lang="en-US" smtClean="0"/>
              <a:t>‹#›</a:t>
            </a:fld>
            <a:endParaRPr lang="en-US"/>
          </a:p>
        </p:txBody>
      </p:sp>
    </p:spTree>
    <p:extLst>
      <p:ext uri="{BB962C8B-B14F-4D97-AF65-F5344CB8AC3E}">
        <p14:creationId xmlns:p14="http://schemas.microsoft.com/office/powerpoint/2010/main" val="159357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DA1C2-DCF8-C68C-57AA-71C870D85E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870C9D-B296-A71C-DA28-18AA7564BD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32C39-3E69-2303-6D3A-DB2054AB66E3}"/>
              </a:ext>
            </a:extLst>
          </p:cNvPr>
          <p:cNvSpPr>
            <a:spLocks noGrp="1"/>
          </p:cNvSpPr>
          <p:nvPr>
            <p:ph type="dt" sz="half" idx="10"/>
          </p:nvPr>
        </p:nvSpPr>
        <p:spPr/>
        <p:txBody>
          <a:bodyPr/>
          <a:lstStyle/>
          <a:p>
            <a:fld id="{436D0325-B35D-4F76-A77F-56A14B1590F3}" type="datetimeFigureOut">
              <a:rPr lang="en-US" smtClean="0"/>
              <a:t>10/24/2025</a:t>
            </a:fld>
            <a:endParaRPr lang="en-US"/>
          </a:p>
        </p:txBody>
      </p:sp>
      <p:sp>
        <p:nvSpPr>
          <p:cNvPr id="5" name="Footer Placeholder 4">
            <a:extLst>
              <a:ext uri="{FF2B5EF4-FFF2-40B4-BE49-F238E27FC236}">
                <a16:creationId xmlns:a16="http://schemas.microsoft.com/office/drawing/2014/main" id="{1089805B-BBFC-B7D7-9616-8B07316DB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91AA0-DA42-2C41-16A6-98B4B8A32E76}"/>
              </a:ext>
            </a:extLst>
          </p:cNvPr>
          <p:cNvSpPr>
            <a:spLocks noGrp="1"/>
          </p:cNvSpPr>
          <p:nvPr>
            <p:ph type="sldNum" sz="quarter" idx="12"/>
          </p:nvPr>
        </p:nvSpPr>
        <p:spPr/>
        <p:txBody>
          <a:bodyPr/>
          <a:lstStyle/>
          <a:p>
            <a:fld id="{A5536859-ACD7-4245-9AC6-AB65896E959F}" type="slidenum">
              <a:rPr lang="en-US" smtClean="0"/>
              <a:t>‹#›</a:t>
            </a:fld>
            <a:endParaRPr lang="en-US"/>
          </a:p>
        </p:txBody>
      </p:sp>
    </p:spTree>
    <p:extLst>
      <p:ext uri="{BB962C8B-B14F-4D97-AF65-F5344CB8AC3E}">
        <p14:creationId xmlns:p14="http://schemas.microsoft.com/office/powerpoint/2010/main" val="218880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C1682-84CB-97FD-474D-295AC0BE55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EA8EDD-5667-AF19-820F-9B406F4472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AFEA7F-79B9-38A8-967D-3B5B6D787054}"/>
              </a:ext>
            </a:extLst>
          </p:cNvPr>
          <p:cNvSpPr>
            <a:spLocks noGrp="1"/>
          </p:cNvSpPr>
          <p:nvPr>
            <p:ph type="dt" sz="half" idx="10"/>
          </p:nvPr>
        </p:nvSpPr>
        <p:spPr/>
        <p:txBody>
          <a:bodyPr/>
          <a:lstStyle/>
          <a:p>
            <a:fld id="{436D0325-B35D-4F76-A77F-56A14B1590F3}" type="datetimeFigureOut">
              <a:rPr lang="en-US" smtClean="0"/>
              <a:t>10/24/2025</a:t>
            </a:fld>
            <a:endParaRPr lang="en-US"/>
          </a:p>
        </p:txBody>
      </p:sp>
      <p:sp>
        <p:nvSpPr>
          <p:cNvPr id="5" name="Footer Placeholder 4">
            <a:extLst>
              <a:ext uri="{FF2B5EF4-FFF2-40B4-BE49-F238E27FC236}">
                <a16:creationId xmlns:a16="http://schemas.microsoft.com/office/drawing/2014/main" id="{6F4D3420-8D3B-0FA1-B2CD-F3B7834FF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B374A-32FF-F04C-81F2-0E7F74C410AF}"/>
              </a:ext>
            </a:extLst>
          </p:cNvPr>
          <p:cNvSpPr>
            <a:spLocks noGrp="1"/>
          </p:cNvSpPr>
          <p:nvPr>
            <p:ph type="sldNum" sz="quarter" idx="12"/>
          </p:nvPr>
        </p:nvSpPr>
        <p:spPr/>
        <p:txBody>
          <a:bodyPr/>
          <a:lstStyle/>
          <a:p>
            <a:fld id="{A5536859-ACD7-4245-9AC6-AB65896E959F}" type="slidenum">
              <a:rPr lang="en-US" smtClean="0"/>
              <a:t>‹#›</a:t>
            </a:fld>
            <a:endParaRPr lang="en-US"/>
          </a:p>
        </p:txBody>
      </p:sp>
    </p:spTree>
    <p:extLst>
      <p:ext uri="{BB962C8B-B14F-4D97-AF65-F5344CB8AC3E}">
        <p14:creationId xmlns:p14="http://schemas.microsoft.com/office/powerpoint/2010/main" val="427731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9A8C-D402-BD26-EA8F-A67DBD9C86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242EC6-5420-1B25-8E59-332F138139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7897C3-8F49-C65B-DEE5-ECB669F435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17D223-0722-34F8-E0BB-E361AEECF8FF}"/>
              </a:ext>
            </a:extLst>
          </p:cNvPr>
          <p:cNvSpPr>
            <a:spLocks noGrp="1"/>
          </p:cNvSpPr>
          <p:nvPr>
            <p:ph type="dt" sz="half" idx="10"/>
          </p:nvPr>
        </p:nvSpPr>
        <p:spPr/>
        <p:txBody>
          <a:bodyPr/>
          <a:lstStyle/>
          <a:p>
            <a:fld id="{436D0325-B35D-4F76-A77F-56A14B1590F3}" type="datetimeFigureOut">
              <a:rPr lang="en-US" smtClean="0"/>
              <a:t>10/24/2025</a:t>
            </a:fld>
            <a:endParaRPr lang="en-US"/>
          </a:p>
        </p:txBody>
      </p:sp>
      <p:sp>
        <p:nvSpPr>
          <p:cNvPr id="6" name="Footer Placeholder 5">
            <a:extLst>
              <a:ext uri="{FF2B5EF4-FFF2-40B4-BE49-F238E27FC236}">
                <a16:creationId xmlns:a16="http://schemas.microsoft.com/office/drawing/2014/main" id="{D507E0FB-83E7-7AE0-CAD2-756B56821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E4CC6-38EB-454D-4E38-C8E950F10A94}"/>
              </a:ext>
            </a:extLst>
          </p:cNvPr>
          <p:cNvSpPr>
            <a:spLocks noGrp="1"/>
          </p:cNvSpPr>
          <p:nvPr>
            <p:ph type="sldNum" sz="quarter" idx="12"/>
          </p:nvPr>
        </p:nvSpPr>
        <p:spPr/>
        <p:txBody>
          <a:bodyPr/>
          <a:lstStyle/>
          <a:p>
            <a:fld id="{A5536859-ACD7-4245-9AC6-AB65896E959F}" type="slidenum">
              <a:rPr lang="en-US" smtClean="0"/>
              <a:t>‹#›</a:t>
            </a:fld>
            <a:endParaRPr lang="en-US"/>
          </a:p>
        </p:txBody>
      </p:sp>
    </p:spTree>
    <p:extLst>
      <p:ext uri="{BB962C8B-B14F-4D97-AF65-F5344CB8AC3E}">
        <p14:creationId xmlns:p14="http://schemas.microsoft.com/office/powerpoint/2010/main" val="58139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2116-6529-D1C6-2554-1BEFB3AD82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2734DE-C740-D510-BC47-DE15ADF750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DACA7A-7493-B57D-0F02-83E6F139E8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3430C4-739E-17CB-D601-15BF573F59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2B53B2-64A5-95CE-D0B0-90CE111156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402B6-1F41-04C5-7611-54543E97B2FC}"/>
              </a:ext>
            </a:extLst>
          </p:cNvPr>
          <p:cNvSpPr>
            <a:spLocks noGrp="1"/>
          </p:cNvSpPr>
          <p:nvPr>
            <p:ph type="dt" sz="half" idx="10"/>
          </p:nvPr>
        </p:nvSpPr>
        <p:spPr/>
        <p:txBody>
          <a:bodyPr/>
          <a:lstStyle/>
          <a:p>
            <a:fld id="{436D0325-B35D-4F76-A77F-56A14B1590F3}" type="datetimeFigureOut">
              <a:rPr lang="en-US" smtClean="0"/>
              <a:t>10/24/2025</a:t>
            </a:fld>
            <a:endParaRPr lang="en-US"/>
          </a:p>
        </p:txBody>
      </p:sp>
      <p:sp>
        <p:nvSpPr>
          <p:cNvPr id="8" name="Footer Placeholder 7">
            <a:extLst>
              <a:ext uri="{FF2B5EF4-FFF2-40B4-BE49-F238E27FC236}">
                <a16:creationId xmlns:a16="http://schemas.microsoft.com/office/drawing/2014/main" id="{55C1782A-7F96-BAA9-56B6-2770759EF6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7E27A8-A7CA-B5C9-1999-C4E9B1083878}"/>
              </a:ext>
            </a:extLst>
          </p:cNvPr>
          <p:cNvSpPr>
            <a:spLocks noGrp="1"/>
          </p:cNvSpPr>
          <p:nvPr>
            <p:ph type="sldNum" sz="quarter" idx="12"/>
          </p:nvPr>
        </p:nvSpPr>
        <p:spPr/>
        <p:txBody>
          <a:bodyPr/>
          <a:lstStyle/>
          <a:p>
            <a:fld id="{A5536859-ACD7-4245-9AC6-AB65896E959F}" type="slidenum">
              <a:rPr lang="en-US" smtClean="0"/>
              <a:t>‹#›</a:t>
            </a:fld>
            <a:endParaRPr lang="en-US"/>
          </a:p>
        </p:txBody>
      </p:sp>
    </p:spTree>
    <p:extLst>
      <p:ext uri="{BB962C8B-B14F-4D97-AF65-F5344CB8AC3E}">
        <p14:creationId xmlns:p14="http://schemas.microsoft.com/office/powerpoint/2010/main" val="2598288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5D8A-A135-5933-76D3-741E5002A0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6152E-CF4B-1265-34F4-BF2657F28F12}"/>
              </a:ext>
            </a:extLst>
          </p:cNvPr>
          <p:cNvSpPr>
            <a:spLocks noGrp="1"/>
          </p:cNvSpPr>
          <p:nvPr>
            <p:ph type="dt" sz="half" idx="10"/>
          </p:nvPr>
        </p:nvSpPr>
        <p:spPr/>
        <p:txBody>
          <a:bodyPr/>
          <a:lstStyle/>
          <a:p>
            <a:fld id="{436D0325-B35D-4F76-A77F-56A14B1590F3}" type="datetimeFigureOut">
              <a:rPr lang="en-US" smtClean="0"/>
              <a:t>10/24/2025</a:t>
            </a:fld>
            <a:endParaRPr lang="en-US"/>
          </a:p>
        </p:txBody>
      </p:sp>
      <p:sp>
        <p:nvSpPr>
          <p:cNvPr id="4" name="Footer Placeholder 3">
            <a:extLst>
              <a:ext uri="{FF2B5EF4-FFF2-40B4-BE49-F238E27FC236}">
                <a16:creationId xmlns:a16="http://schemas.microsoft.com/office/drawing/2014/main" id="{5D604807-FD73-17E4-31C8-1DED890DAD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607B19-5D73-CCB9-E2B1-5376CF5BEB58}"/>
              </a:ext>
            </a:extLst>
          </p:cNvPr>
          <p:cNvSpPr>
            <a:spLocks noGrp="1"/>
          </p:cNvSpPr>
          <p:nvPr>
            <p:ph type="sldNum" sz="quarter" idx="12"/>
          </p:nvPr>
        </p:nvSpPr>
        <p:spPr/>
        <p:txBody>
          <a:bodyPr/>
          <a:lstStyle/>
          <a:p>
            <a:fld id="{A5536859-ACD7-4245-9AC6-AB65896E959F}" type="slidenum">
              <a:rPr lang="en-US" smtClean="0"/>
              <a:t>‹#›</a:t>
            </a:fld>
            <a:endParaRPr lang="en-US"/>
          </a:p>
        </p:txBody>
      </p:sp>
    </p:spTree>
    <p:extLst>
      <p:ext uri="{BB962C8B-B14F-4D97-AF65-F5344CB8AC3E}">
        <p14:creationId xmlns:p14="http://schemas.microsoft.com/office/powerpoint/2010/main" val="237613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2096D6-7AF1-6408-C506-B5F5175D574F}"/>
              </a:ext>
            </a:extLst>
          </p:cNvPr>
          <p:cNvSpPr>
            <a:spLocks noGrp="1"/>
          </p:cNvSpPr>
          <p:nvPr>
            <p:ph type="dt" sz="half" idx="10"/>
          </p:nvPr>
        </p:nvSpPr>
        <p:spPr/>
        <p:txBody>
          <a:bodyPr/>
          <a:lstStyle/>
          <a:p>
            <a:fld id="{436D0325-B35D-4F76-A77F-56A14B1590F3}" type="datetimeFigureOut">
              <a:rPr lang="en-US" smtClean="0"/>
              <a:t>10/24/2025</a:t>
            </a:fld>
            <a:endParaRPr lang="en-US"/>
          </a:p>
        </p:txBody>
      </p:sp>
      <p:sp>
        <p:nvSpPr>
          <p:cNvPr id="3" name="Footer Placeholder 2">
            <a:extLst>
              <a:ext uri="{FF2B5EF4-FFF2-40B4-BE49-F238E27FC236}">
                <a16:creationId xmlns:a16="http://schemas.microsoft.com/office/drawing/2014/main" id="{3F8215CA-634C-F0E5-41DC-7374978996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FDBAF4-F966-C7FE-1268-3C32B1B0FA07}"/>
              </a:ext>
            </a:extLst>
          </p:cNvPr>
          <p:cNvSpPr>
            <a:spLocks noGrp="1"/>
          </p:cNvSpPr>
          <p:nvPr>
            <p:ph type="sldNum" sz="quarter" idx="12"/>
          </p:nvPr>
        </p:nvSpPr>
        <p:spPr/>
        <p:txBody>
          <a:bodyPr/>
          <a:lstStyle/>
          <a:p>
            <a:fld id="{A5536859-ACD7-4245-9AC6-AB65896E959F}" type="slidenum">
              <a:rPr lang="en-US" smtClean="0"/>
              <a:t>‹#›</a:t>
            </a:fld>
            <a:endParaRPr lang="en-US"/>
          </a:p>
        </p:txBody>
      </p:sp>
    </p:spTree>
    <p:extLst>
      <p:ext uri="{BB962C8B-B14F-4D97-AF65-F5344CB8AC3E}">
        <p14:creationId xmlns:p14="http://schemas.microsoft.com/office/powerpoint/2010/main" val="227289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0FBF-7030-61F2-C429-CA756CB593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BB026B-38DD-A7D7-77DE-4C06455F76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9E92B0-C654-036A-B22A-7EAEE4EFB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EAB698-D03B-0889-A1FB-E57C2AC7F7E1}"/>
              </a:ext>
            </a:extLst>
          </p:cNvPr>
          <p:cNvSpPr>
            <a:spLocks noGrp="1"/>
          </p:cNvSpPr>
          <p:nvPr>
            <p:ph type="dt" sz="half" idx="10"/>
          </p:nvPr>
        </p:nvSpPr>
        <p:spPr/>
        <p:txBody>
          <a:bodyPr/>
          <a:lstStyle/>
          <a:p>
            <a:fld id="{436D0325-B35D-4F76-A77F-56A14B1590F3}" type="datetimeFigureOut">
              <a:rPr lang="en-US" smtClean="0"/>
              <a:t>10/24/2025</a:t>
            </a:fld>
            <a:endParaRPr lang="en-US"/>
          </a:p>
        </p:txBody>
      </p:sp>
      <p:sp>
        <p:nvSpPr>
          <p:cNvPr id="6" name="Footer Placeholder 5">
            <a:extLst>
              <a:ext uri="{FF2B5EF4-FFF2-40B4-BE49-F238E27FC236}">
                <a16:creationId xmlns:a16="http://schemas.microsoft.com/office/drawing/2014/main" id="{677208AC-9AAF-6B28-6DE8-B14DD604E8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4FBC69-21BE-F6BF-E797-213E39E8673B}"/>
              </a:ext>
            </a:extLst>
          </p:cNvPr>
          <p:cNvSpPr>
            <a:spLocks noGrp="1"/>
          </p:cNvSpPr>
          <p:nvPr>
            <p:ph type="sldNum" sz="quarter" idx="12"/>
          </p:nvPr>
        </p:nvSpPr>
        <p:spPr/>
        <p:txBody>
          <a:bodyPr/>
          <a:lstStyle/>
          <a:p>
            <a:fld id="{A5536859-ACD7-4245-9AC6-AB65896E959F}" type="slidenum">
              <a:rPr lang="en-US" smtClean="0"/>
              <a:t>‹#›</a:t>
            </a:fld>
            <a:endParaRPr lang="en-US"/>
          </a:p>
        </p:txBody>
      </p:sp>
    </p:spTree>
    <p:extLst>
      <p:ext uri="{BB962C8B-B14F-4D97-AF65-F5344CB8AC3E}">
        <p14:creationId xmlns:p14="http://schemas.microsoft.com/office/powerpoint/2010/main" val="317723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D283-A1BF-FF81-7AB7-2D1772A53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FABD09-3FE5-E5B9-FEB5-A3E6D461A6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B5F572-2189-ACF3-EADA-12A526ED3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154AA9-A1BF-4689-B750-C9DC4EDAB123}"/>
              </a:ext>
            </a:extLst>
          </p:cNvPr>
          <p:cNvSpPr>
            <a:spLocks noGrp="1"/>
          </p:cNvSpPr>
          <p:nvPr>
            <p:ph type="dt" sz="half" idx="10"/>
          </p:nvPr>
        </p:nvSpPr>
        <p:spPr/>
        <p:txBody>
          <a:bodyPr/>
          <a:lstStyle/>
          <a:p>
            <a:fld id="{436D0325-B35D-4F76-A77F-56A14B1590F3}" type="datetimeFigureOut">
              <a:rPr lang="en-US" smtClean="0"/>
              <a:t>10/24/2025</a:t>
            </a:fld>
            <a:endParaRPr lang="en-US"/>
          </a:p>
        </p:txBody>
      </p:sp>
      <p:sp>
        <p:nvSpPr>
          <p:cNvPr id="6" name="Footer Placeholder 5">
            <a:extLst>
              <a:ext uri="{FF2B5EF4-FFF2-40B4-BE49-F238E27FC236}">
                <a16:creationId xmlns:a16="http://schemas.microsoft.com/office/drawing/2014/main" id="{61139C15-B5F5-09A0-381A-7990F3BFBF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BC82E1-75A0-A2E3-5769-2D8ABB457E10}"/>
              </a:ext>
            </a:extLst>
          </p:cNvPr>
          <p:cNvSpPr>
            <a:spLocks noGrp="1"/>
          </p:cNvSpPr>
          <p:nvPr>
            <p:ph type="sldNum" sz="quarter" idx="12"/>
          </p:nvPr>
        </p:nvSpPr>
        <p:spPr/>
        <p:txBody>
          <a:bodyPr/>
          <a:lstStyle/>
          <a:p>
            <a:fld id="{A5536859-ACD7-4245-9AC6-AB65896E959F}" type="slidenum">
              <a:rPr lang="en-US" smtClean="0"/>
              <a:t>‹#›</a:t>
            </a:fld>
            <a:endParaRPr lang="en-US"/>
          </a:p>
        </p:txBody>
      </p:sp>
    </p:spTree>
    <p:extLst>
      <p:ext uri="{BB962C8B-B14F-4D97-AF65-F5344CB8AC3E}">
        <p14:creationId xmlns:p14="http://schemas.microsoft.com/office/powerpoint/2010/main" val="1893896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BDB80D-1A6E-93D3-0C81-CCA531B9A5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684D25-E001-E15B-DBB1-5F4B2FBD7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77DDA-3337-EA10-7F67-8A82B3683C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6D0325-B35D-4F76-A77F-56A14B1590F3}" type="datetimeFigureOut">
              <a:rPr lang="en-US" smtClean="0"/>
              <a:t>10/24/2025</a:t>
            </a:fld>
            <a:endParaRPr lang="en-US"/>
          </a:p>
        </p:txBody>
      </p:sp>
      <p:sp>
        <p:nvSpPr>
          <p:cNvPr id="5" name="Footer Placeholder 4">
            <a:extLst>
              <a:ext uri="{FF2B5EF4-FFF2-40B4-BE49-F238E27FC236}">
                <a16:creationId xmlns:a16="http://schemas.microsoft.com/office/drawing/2014/main" id="{EC54FB77-A497-3075-6496-062703CFD5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67F8CC7-FABD-BEB6-0188-4F1BED9CD9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536859-ACD7-4245-9AC6-AB65896E959F}" type="slidenum">
              <a:rPr lang="en-US" smtClean="0"/>
              <a:t>‹#›</a:t>
            </a:fld>
            <a:endParaRPr lang="en-US"/>
          </a:p>
        </p:txBody>
      </p:sp>
    </p:spTree>
    <p:extLst>
      <p:ext uri="{BB962C8B-B14F-4D97-AF65-F5344CB8AC3E}">
        <p14:creationId xmlns:p14="http://schemas.microsoft.com/office/powerpoint/2010/main" val="3081165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7A63-5EF8-73AF-5634-27DBA7F681F1}"/>
              </a:ext>
            </a:extLst>
          </p:cNvPr>
          <p:cNvSpPr>
            <a:spLocks noGrp="1"/>
          </p:cNvSpPr>
          <p:nvPr>
            <p:ph type="title"/>
          </p:nvPr>
        </p:nvSpPr>
        <p:spPr>
          <a:xfrm>
            <a:off x="4822282" y="156601"/>
            <a:ext cx="3310006" cy="745356"/>
          </a:xfrm>
        </p:spPr>
        <p:txBody>
          <a:bodyPr>
            <a:normAutofit/>
          </a:bodyPr>
          <a:lstStyle/>
          <a:p>
            <a:r>
              <a:rPr lang="en-US" sz="1800" dirty="0">
                <a:latin typeface="Arial" panose="020B0604020202020204" pitchFamily="34" charset="0"/>
                <a:cs typeface="Arial" panose="020B0604020202020204" pitchFamily="34" charset="0"/>
              </a:rPr>
              <a:t>Multivariate Analysis Heatmap</a:t>
            </a:r>
          </a:p>
        </p:txBody>
      </p:sp>
      <p:pic>
        <p:nvPicPr>
          <p:cNvPr id="4" name="Picture 3" descr="A colorful graph with text&#10;&#10;AI-generated content may be incorrect.">
            <a:extLst>
              <a:ext uri="{FF2B5EF4-FFF2-40B4-BE49-F238E27FC236}">
                <a16:creationId xmlns:a16="http://schemas.microsoft.com/office/drawing/2014/main" id="{0B0AC43B-80A1-5844-AA11-FD235341FE44}"/>
              </a:ext>
            </a:extLst>
          </p:cNvPr>
          <p:cNvPicPr>
            <a:picLocks noChangeAspect="1"/>
          </p:cNvPicPr>
          <p:nvPr/>
        </p:nvPicPr>
        <p:blipFill>
          <a:blip r:embed="rId2">
            <a:extLst>
              <a:ext uri="{28A0092B-C50C-407E-A947-70E740481C1C}">
                <a14:useLocalDpi xmlns:a14="http://schemas.microsoft.com/office/drawing/2010/main" val="0"/>
              </a:ext>
            </a:extLst>
          </a:blip>
          <a:srcRect l="12732" t="3342" r="11921"/>
          <a:stretch>
            <a:fillRect/>
          </a:stretch>
        </p:blipFill>
        <p:spPr>
          <a:xfrm>
            <a:off x="440123" y="1246502"/>
            <a:ext cx="5211660" cy="5571405"/>
          </a:xfrm>
          <a:prstGeom prst="rect">
            <a:avLst/>
          </a:prstGeom>
        </p:spPr>
      </p:pic>
      <p:sp>
        <p:nvSpPr>
          <p:cNvPr id="5" name="Title 1">
            <a:extLst>
              <a:ext uri="{FF2B5EF4-FFF2-40B4-BE49-F238E27FC236}">
                <a16:creationId xmlns:a16="http://schemas.microsoft.com/office/drawing/2014/main" id="{3B9FBB0E-4D05-1348-BA1E-8823EA519F1E}"/>
              </a:ext>
            </a:extLst>
          </p:cNvPr>
          <p:cNvSpPr txBox="1">
            <a:spLocks/>
          </p:cNvSpPr>
          <p:nvPr/>
        </p:nvSpPr>
        <p:spPr>
          <a:xfrm>
            <a:off x="136593" y="0"/>
            <a:ext cx="28158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Falling Sky" panose="020B0603030403020204" pitchFamily="34" charset="0"/>
              </a:rPr>
              <a:t>Figure S1</a:t>
            </a:r>
          </a:p>
        </p:txBody>
      </p:sp>
      <p:sp>
        <p:nvSpPr>
          <p:cNvPr id="6" name="TextBox 5">
            <a:extLst>
              <a:ext uri="{FF2B5EF4-FFF2-40B4-BE49-F238E27FC236}">
                <a16:creationId xmlns:a16="http://schemas.microsoft.com/office/drawing/2014/main" id="{C9E2B4A0-E4D5-2160-43B0-200D9E0FA9D4}"/>
              </a:ext>
            </a:extLst>
          </p:cNvPr>
          <p:cNvSpPr txBox="1"/>
          <p:nvPr/>
        </p:nvSpPr>
        <p:spPr>
          <a:xfrm>
            <a:off x="6477285" y="1388702"/>
            <a:ext cx="4776787" cy="4801314"/>
          </a:xfrm>
          <a:prstGeom prst="rect">
            <a:avLst/>
          </a:prstGeom>
          <a:noFill/>
        </p:spPr>
        <p:txBody>
          <a:bodyPr wrap="square" rtlCol="0">
            <a:spAutoFit/>
          </a:bodyPr>
          <a:lstStyle/>
          <a:p>
            <a:r>
              <a:rPr lang="en-US" b="1" dirty="0"/>
              <a:t>Supplementary Figure S1</a:t>
            </a:r>
            <a:r>
              <a:rPr lang="en-US" dirty="0"/>
              <a:t>: Hierarchically clustered heatmap of differential metabolite profiles across outcome groups and time points. Columns show group–time combinations (Day 1, Day 5, Discharge for Good vs Poor outcome). Each row is a metabolite. The annotated bracket on the right groups metabolites into broad chemical classes based on predominant membership. Cell values are Z-scores computed within each metabolite (mean-centered, unit-variance); red = higher and blue = lower relative abundance. Rows and columns are ordered by unsupervised hierarchical clustering, with dendrograms indicating similarity. Color bar shows the Z-score range (−2 to +2)</a:t>
            </a:r>
          </a:p>
        </p:txBody>
      </p:sp>
      <p:sp>
        <p:nvSpPr>
          <p:cNvPr id="3" name="Right Brace 2">
            <a:extLst>
              <a:ext uri="{FF2B5EF4-FFF2-40B4-BE49-F238E27FC236}">
                <a16:creationId xmlns:a16="http://schemas.microsoft.com/office/drawing/2014/main" id="{0B0C194B-5EEF-B47D-BE0C-6259DF1D3F37}"/>
              </a:ext>
            </a:extLst>
          </p:cNvPr>
          <p:cNvSpPr/>
          <p:nvPr/>
        </p:nvSpPr>
        <p:spPr>
          <a:xfrm>
            <a:off x="4946257" y="5494398"/>
            <a:ext cx="45719" cy="530345"/>
          </a:xfrm>
          <a:prstGeom prst="rightBrace">
            <a:avLst/>
          </a:prstGeom>
          <a:ln w="63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89E262B7-4552-5A1D-C18F-EB84C05D1EBC}"/>
              </a:ext>
            </a:extLst>
          </p:cNvPr>
          <p:cNvSpPr txBox="1"/>
          <p:nvPr/>
        </p:nvSpPr>
        <p:spPr>
          <a:xfrm>
            <a:off x="4912999" y="5680398"/>
            <a:ext cx="763351" cy="169277"/>
          </a:xfrm>
          <a:prstGeom prst="rect">
            <a:avLst/>
          </a:prstGeom>
          <a:noFill/>
        </p:spPr>
        <p:txBody>
          <a:bodyPr wrap="none" rtlCol="0">
            <a:spAutoFit/>
          </a:bodyPr>
          <a:lstStyle/>
          <a:p>
            <a:r>
              <a:rPr lang="en-US" sz="500" dirty="0">
                <a:latin typeface="Arial" panose="020B0604020202020204" pitchFamily="34" charset="0"/>
                <a:cs typeface="Arial" panose="020B0604020202020204" pitchFamily="34" charset="0"/>
              </a:rPr>
              <a:t>Bile acid metabolites</a:t>
            </a:r>
          </a:p>
        </p:txBody>
      </p:sp>
      <p:sp>
        <p:nvSpPr>
          <p:cNvPr id="8" name="Right Brace 7">
            <a:extLst>
              <a:ext uri="{FF2B5EF4-FFF2-40B4-BE49-F238E27FC236}">
                <a16:creationId xmlns:a16="http://schemas.microsoft.com/office/drawing/2014/main" id="{A182E59C-55E0-957F-9431-E3E3F5A6A698}"/>
              </a:ext>
            </a:extLst>
          </p:cNvPr>
          <p:cNvSpPr/>
          <p:nvPr/>
        </p:nvSpPr>
        <p:spPr>
          <a:xfrm>
            <a:off x="4946257" y="4546902"/>
            <a:ext cx="45719" cy="834814"/>
          </a:xfrm>
          <a:prstGeom prst="rightBrace">
            <a:avLst/>
          </a:prstGeom>
          <a:ln w="63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28F1BF6A-B02C-1713-CC8E-4A9FEE5449B0}"/>
              </a:ext>
            </a:extLst>
          </p:cNvPr>
          <p:cNvSpPr txBox="1"/>
          <p:nvPr/>
        </p:nvSpPr>
        <p:spPr>
          <a:xfrm>
            <a:off x="4912999" y="4808215"/>
            <a:ext cx="801718" cy="323165"/>
          </a:xfrm>
          <a:prstGeom prst="rect">
            <a:avLst/>
          </a:prstGeom>
          <a:noFill/>
        </p:spPr>
        <p:txBody>
          <a:bodyPr wrap="square" rtlCol="0">
            <a:spAutoFit/>
          </a:bodyPr>
          <a:lstStyle/>
          <a:p>
            <a:r>
              <a:rPr lang="en-US" sz="500" dirty="0">
                <a:latin typeface="Arial" panose="020B0604020202020204" pitchFamily="34" charset="0"/>
                <a:cs typeface="Arial" panose="020B0604020202020204" pitchFamily="34" charset="0"/>
              </a:rPr>
              <a:t>Mitochondrial related bioenergetics</a:t>
            </a:r>
          </a:p>
          <a:p>
            <a:r>
              <a:rPr lang="en-US" sz="500" dirty="0">
                <a:latin typeface="Arial" panose="020B0604020202020204" pitchFamily="34" charset="0"/>
                <a:cs typeface="Arial" panose="020B0604020202020204" pitchFamily="34" charset="0"/>
              </a:rPr>
              <a:t>metabolites</a:t>
            </a:r>
          </a:p>
        </p:txBody>
      </p:sp>
      <p:sp>
        <p:nvSpPr>
          <p:cNvPr id="10" name="Right Brace 9">
            <a:extLst>
              <a:ext uri="{FF2B5EF4-FFF2-40B4-BE49-F238E27FC236}">
                <a16:creationId xmlns:a16="http://schemas.microsoft.com/office/drawing/2014/main" id="{013E2439-780E-79AD-31CB-6C5106FF020D}"/>
              </a:ext>
            </a:extLst>
          </p:cNvPr>
          <p:cNvSpPr/>
          <p:nvPr/>
        </p:nvSpPr>
        <p:spPr>
          <a:xfrm>
            <a:off x="4946257" y="1736497"/>
            <a:ext cx="45719" cy="275667"/>
          </a:xfrm>
          <a:prstGeom prst="rightBrace">
            <a:avLst/>
          </a:prstGeom>
          <a:ln w="63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508F79D6-0283-1B01-C3E8-2361C3680892}"/>
              </a:ext>
            </a:extLst>
          </p:cNvPr>
          <p:cNvSpPr txBox="1"/>
          <p:nvPr/>
        </p:nvSpPr>
        <p:spPr>
          <a:xfrm>
            <a:off x="4912999" y="1799217"/>
            <a:ext cx="1013218" cy="169277"/>
          </a:xfrm>
          <a:prstGeom prst="rect">
            <a:avLst/>
          </a:prstGeom>
          <a:noFill/>
        </p:spPr>
        <p:txBody>
          <a:bodyPr wrap="square" rtlCol="0">
            <a:spAutoFit/>
          </a:bodyPr>
          <a:lstStyle/>
          <a:p>
            <a:r>
              <a:rPr lang="en-US" sz="500" dirty="0">
                <a:latin typeface="Arial" panose="020B0604020202020204" pitchFamily="34" charset="0"/>
                <a:cs typeface="Arial" panose="020B0604020202020204" pitchFamily="34" charset="0"/>
              </a:rPr>
              <a:t>Androgen related metabolites</a:t>
            </a:r>
          </a:p>
        </p:txBody>
      </p:sp>
      <p:sp>
        <p:nvSpPr>
          <p:cNvPr id="12" name="Right Brace 11">
            <a:extLst>
              <a:ext uri="{FF2B5EF4-FFF2-40B4-BE49-F238E27FC236}">
                <a16:creationId xmlns:a16="http://schemas.microsoft.com/office/drawing/2014/main" id="{DD90DA0B-D608-D6B3-78DE-5B48808C13F9}"/>
              </a:ext>
            </a:extLst>
          </p:cNvPr>
          <p:cNvSpPr/>
          <p:nvPr/>
        </p:nvSpPr>
        <p:spPr>
          <a:xfrm>
            <a:off x="4946257" y="6043920"/>
            <a:ext cx="45719" cy="125106"/>
          </a:xfrm>
          <a:prstGeom prst="rightBrace">
            <a:avLst/>
          </a:prstGeom>
          <a:ln w="63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DBC1032-7733-0D06-52A3-2E49178B3657}"/>
              </a:ext>
            </a:extLst>
          </p:cNvPr>
          <p:cNvSpPr txBox="1"/>
          <p:nvPr/>
        </p:nvSpPr>
        <p:spPr>
          <a:xfrm>
            <a:off x="4912999" y="6020739"/>
            <a:ext cx="1104790" cy="169277"/>
          </a:xfrm>
          <a:prstGeom prst="rect">
            <a:avLst/>
          </a:prstGeom>
          <a:noFill/>
        </p:spPr>
        <p:txBody>
          <a:bodyPr wrap="none" rtlCol="0">
            <a:spAutoFit/>
          </a:bodyPr>
          <a:lstStyle/>
          <a:p>
            <a:r>
              <a:rPr lang="en-US" sz="500" dirty="0">
                <a:latin typeface="Arial" panose="020B0604020202020204" pitchFamily="34" charset="0"/>
                <a:cs typeface="Arial" panose="020B0604020202020204" pitchFamily="34" charset="0"/>
              </a:rPr>
              <a:t>Glycerophospholipid metabolites</a:t>
            </a:r>
          </a:p>
        </p:txBody>
      </p:sp>
      <p:sp>
        <p:nvSpPr>
          <p:cNvPr id="14" name="Right Brace 13">
            <a:extLst>
              <a:ext uri="{FF2B5EF4-FFF2-40B4-BE49-F238E27FC236}">
                <a16:creationId xmlns:a16="http://schemas.microsoft.com/office/drawing/2014/main" id="{4C1DC7DD-13F9-B88D-B054-3340056D1B46}"/>
              </a:ext>
            </a:extLst>
          </p:cNvPr>
          <p:cNvSpPr/>
          <p:nvPr/>
        </p:nvSpPr>
        <p:spPr>
          <a:xfrm>
            <a:off x="4946257" y="2621869"/>
            <a:ext cx="45719" cy="1854551"/>
          </a:xfrm>
          <a:prstGeom prst="rightBrace">
            <a:avLst>
              <a:gd name="adj1" fmla="val 8333"/>
              <a:gd name="adj2" fmla="val 27145"/>
            </a:avLst>
          </a:prstGeom>
          <a:ln w="63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303AE688-D6B6-9E3C-9FBD-14838DA8A427}"/>
              </a:ext>
            </a:extLst>
          </p:cNvPr>
          <p:cNvSpPr txBox="1"/>
          <p:nvPr/>
        </p:nvSpPr>
        <p:spPr>
          <a:xfrm>
            <a:off x="4912999" y="3021325"/>
            <a:ext cx="961039" cy="323165"/>
          </a:xfrm>
          <a:prstGeom prst="rect">
            <a:avLst/>
          </a:prstGeom>
          <a:noFill/>
        </p:spPr>
        <p:txBody>
          <a:bodyPr wrap="square" rtlCol="0">
            <a:spAutoFit/>
          </a:bodyPr>
          <a:lstStyle/>
          <a:p>
            <a:r>
              <a:rPr lang="en-US" sz="500" dirty="0">
                <a:latin typeface="Arial" panose="020B0604020202020204" pitchFamily="34" charset="0"/>
                <a:cs typeface="Arial" panose="020B0604020202020204" pitchFamily="34" charset="0"/>
              </a:rPr>
              <a:t>Glycerides and </a:t>
            </a:r>
          </a:p>
          <a:p>
            <a:r>
              <a:rPr lang="en-US" sz="500" dirty="0">
                <a:latin typeface="Arial" panose="020B0604020202020204" pitchFamily="34" charset="0"/>
                <a:cs typeface="Arial" panose="020B0604020202020204" pitchFamily="34" charset="0"/>
              </a:rPr>
              <a:t>phosphatidylethanolamines</a:t>
            </a:r>
          </a:p>
          <a:p>
            <a:r>
              <a:rPr lang="en-US" sz="500" dirty="0">
                <a:latin typeface="Arial" panose="020B0604020202020204" pitchFamily="34" charset="0"/>
                <a:cs typeface="Arial" panose="020B0604020202020204" pitchFamily="34" charset="0"/>
              </a:rPr>
              <a:t>metabolites</a:t>
            </a:r>
          </a:p>
        </p:txBody>
      </p:sp>
      <p:sp>
        <p:nvSpPr>
          <p:cNvPr id="17" name="Right Brace 16">
            <a:extLst>
              <a:ext uri="{FF2B5EF4-FFF2-40B4-BE49-F238E27FC236}">
                <a16:creationId xmlns:a16="http://schemas.microsoft.com/office/drawing/2014/main" id="{5FE3E6F6-650D-1FB5-95A5-7035977D4EB3}"/>
              </a:ext>
            </a:extLst>
          </p:cNvPr>
          <p:cNvSpPr/>
          <p:nvPr/>
        </p:nvSpPr>
        <p:spPr>
          <a:xfrm>
            <a:off x="4946257" y="2313040"/>
            <a:ext cx="45719" cy="275667"/>
          </a:xfrm>
          <a:prstGeom prst="rightBrace">
            <a:avLst/>
          </a:prstGeom>
          <a:ln w="63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70D3A0F4-BD88-8613-7B1A-1AE53A13BADA}"/>
              </a:ext>
            </a:extLst>
          </p:cNvPr>
          <p:cNvSpPr txBox="1"/>
          <p:nvPr/>
        </p:nvSpPr>
        <p:spPr>
          <a:xfrm>
            <a:off x="4912999" y="2347830"/>
            <a:ext cx="1013218" cy="246221"/>
          </a:xfrm>
          <a:prstGeom prst="rect">
            <a:avLst/>
          </a:prstGeom>
          <a:noFill/>
        </p:spPr>
        <p:txBody>
          <a:bodyPr wrap="square" rtlCol="0">
            <a:spAutoFit/>
          </a:bodyPr>
          <a:lstStyle/>
          <a:p>
            <a:r>
              <a:rPr lang="en-US" sz="500" dirty="0">
                <a:latin typeface="Arial" panose="020B0604020202020204" pitchFamily="34" charset="0"/>
                <a:cs typeface="Arial" panose="020B0604020202020204" pitchFamily="34" charset="0"/>
              </a:rPr>
              <a:t>Cellular bioenergetics related metabolites</a:t>
            </a:r>
          </a:p>
        </p:txBody>
      </p:sp>
      <p:sp>
        <p:nvSpPr>
          <p:cNvPr id="19" name="Right Brace 18">
            <a:extLst>
              <a:ext uri="{FF2B5EF4-FFF2-40B4-BE49-F238E27FC236}">
                <a16:creationId xmlns:a16="http://schemas.microsoft.com/office/drawing/2014/main" id="{973A4ED4-DDBC-CFEA-4C29-F0EC990849C1}"/>
              </a:ext>
            </a:extLst>
          </p:cNvPr>
          <p:cNvSpPr/>
          <p:nvPr/>
        </p:nvSpPr>
        <p:spPr>
          <a:xfrm>
            <a:off x="4946257" y="1246503"/>
            <a:ext cx="45719" cy="275667"/>
          </a:xfrm>
          <a:prstGeom prst="rightBrace">
            <a:avLst/>
          </a:prstGeom>
          <a:ln w="63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4D057F47-2F4C-0B94-5DB6-CDE91CD34693}"/>
              </a:ext>
            </a:extLst>
          </p:cNvPr>
          <p:cNvSpPr txBox="1"/>
          <p:nvPr/>
        </p:nvSpPr>
        <p:spPr>
          <a:xfrm>
            <a:off x="4912999" y="1266457"/>
            <a:ext cx="738784" cy="246221"/>
          </a:xfrm>
          <a:prstGeom prst="rect">
            <a:avLst/>
          </a:prstGeom>
          <a:noFill/>
        </p:spPr>
        <p:txBody>
          <a:bodyPr wrap="square" rtlCol="0">
            <a:spAutoFit/>
          </a:bodyPr>
          <a:lstStyle/>
          <a:p>
            <a:r>
              <a:rPr lang="en-US" sz="500" dirty="0">
                <a:latin typeface="Arial" panose="020B0604020202020204" pitchFamily="34" charset="0"/>
                <a:cs typeface="Arial" panose="020B0604020202020204" pitchFamily="34" charset="0"/>
              </a:rPr>
              <a:t>Amino acids related metabolites</a:t>
            </a:r>
          </a:p>
        </p:txBody>
      </p:sp>
    </p:spTree>
    <p:extLst>
      <p:ext uri="{BB962C8B-B14F-4D97-AF65-F5344CB8AC3E}">
        <p14:creationId xmlns:p14="http://schemas.microsoft.com/office/powerpoint/2010/main" val="188391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DEDE-048C-B24E-EB1D-4B53F431DF07}"/>
              </a:ext>
            </a:extLst>
          </p:cNvPr>
          <p:cNvSpPr>
            <a:spLocks noGrp="1"/>
          </p:cNvSpPr>
          <p:nvPr>
            <p:ph type="title"/>
          </p:nvPr>
        </p:nvSpPr>
        <p:spPr>
          <a:xfrm>
            <a:off x="0" y="0"/>
            <a:ext cx="5232400" cy="1325563"/>
          </a:xfrm>
        </p:spPr>
        <p:txBody>
          <a:bodyPr>
            <a:normAutofit/>
          </a:bodyPr>
          <a:lstStyle/>
          <a:p>
            <a:r>
              <a:rPr lang="en-US" sz="4000" dirty="0">
                <a:latin typeface="Falling Sky" panose="020B0603030403020204" pitchFamily="34" charset="0"/>
              </a:rPr>
              <a:t>Figure S2</a:t>
            </a:r>
          </a:p>
        </p:txBody>
      </p:sp>
      <p:sp>
        <p:nvSpPr>
          <p:cNvPr id="105" name="TextBox 104">
            <a:extLst>
              <a:ext uri="{FF2B5EF4-FFF2-40B4-BE49-F238E27FC236}">
                <a16:creationId xmlns:a16="http://schemas.microsoft.com/office/drawing/2014/main" id="{E43E34E9-5B94-A6A6-C651-26DA502AD203}"/>
              </a:ext>
            </a:extLst>
          </p:cNvPr>
          <p:cNvSpPr txBox="1"/>
          <p:nvPr/>
        </p:nvSpPr>
        <p:spPr>
          <a:xfrm>
            <a:off x="0" y="4465246"/>
            <a:ext cx="12108694" cy="160043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Supplementary  Figure S1.</a:t>
            </a:r>
            <a:r>
              <a:rPr lang="en-US" sz="1400" dirty="0">
                <a:latin typeface="Arial" panose="020B0604020202020204" pitchFamily="34" charset="0"/>
                <a:cs typeface="Arial" panose="020B0604020202020204" pitchFamily="34" charset="0"/>
              </a:rPr>
              <a:t> Chemical‐similarity enrichment of all metabolites at three clinical time points (A) Day 1 (ICU admission), (B) Day 5 post-admission, and (C) Hospital discharge, using a ChemRICH‐style bubble plot. Each bubble represents a structurally coherent cluster of metabolites (cluster names shown), with bubble area proportional to the number of metabolites in that cluster. The x-axis displays the cluster’s median predicted octanol–water partition coefficient (</a:t>
            </a:r>
            <a:r>
              <a:rPr lang="en-US" sz="1400" dirty="0" err="1">
                <a:latin typeface="Arial" panose="020B0604020202020204" pitchFamily="34" charset="0"/>
                <a:cs typeface="Arial" panose="020B0604020202020204" pitchFamily="34" charset="0"/>
              </a:rPr>
              <a:t>XLogP</a:t>
            </a:r>
            <a:r>
              <a:rPr lang="en-US" sz="1400" dirty="0">
                <a:latin typeface="Arial" panose="020B0604020202020204" pitchFamily="34" charset="0"/>
                <a:cs typeface="Arial" panose="020B0604020202020204" pitchFamily="34" charset="0"/>
              </a:rPr>
              <a:t>), and the y-axis shows the enrichment significance (–log₁₀ p-value, Fisher’s exact test with FDR correction). Bubble color indicates the direction of change in patients with Poor versus Good six-month SPPB outcomes (blue = enriched in patient with good SPPB score, red = enriched in patient with poor SPPB score). Clusters such as “keto acids” and “cholic acids” are highlighted at Day 1, whereas a broader range of lipid and fatty‐acid clusters emerges by discharge.</a:t>
            </a:r>
          </a:p>
        </p:txBody>
      </p:sp>
      <p:grpSp>
        <p:nvGrpSpPr>
          <p:cNvPr id="109" name="Group 108">
            <a:extLst>
              <a:ext uri="{FF2B5EF4-FFF2-40B4-BE49-F238E27FC236}">
                <a16:creationId xmlns:a16="http://schemas.microsoft.com/office/drawing/2014/main" id="{8C474B97-2DEA-3305-39B1-88199FC79C4A}"/>
              </a:ext>
            </a:extLst>
          </p:cNvPr>
          <p:cNvGrpSpPr/>
          <p:nvPr/>
        </p:nvGrpSpPr>
        <p:grpSpPr>
          <a:xfrm>
            <a:off x="-54041" y="1037717"/>
            <a:ext cx="11685078" cy="3433667"/>
            <a:chOff x="-54041" y="1037717"/>
            <a:chExt cx="11685078" cy="3433667"/>
          </a:xfrm>
        </p:grpSpPr>
        <p:grpSp>
          <p:nvGrpSpPr>
            <p:cNvPr id="104" name="Group 103">
              <a:extLst>
                <a:ext uri="{FF2B5EF4-FFF2-40B4-BE49-F238E27FC236}">
                  <a16:creationId xmlns:a16="http://schemas.microsoft.com/office/drawing/2014/main" id="{039A69A4-46EF-1889-1187-092131E89C2C}"/>
                </a:ext>
              </a:extLst>
            </p:cNvPr>
            <p:cNvGrpSpPr/>
            <p:nvPr/>
          </p:nvGrpSpPr>
          <p:grpSpPr>
            <a:xfrm>
              <a:off x="8826" y="1392523"/>
              <a:ext cx="11622211" cy="3078861"/>
              <a:chOff x="8826" y="1392523"/>
              <a:chExt cx="11622211" cy="3078861"/>
            </a:xfrm>
          </p:grpSpPr>
          <p:grpSp>
            <p:nvGrpSpPr>
              <p:cNvPr id="5" name="Group 4">
                <a:extLst>
                  <a:ext uri="{FF2B5EF4-FFF2-40B4-BE49-F238E27FC236}">
                    <a16:creationId xmlns:a16="http://schemas.microsoft.com/office/drawing/2014/main" id="{3F410268-BA46-A548-F83B-A35E424B1B9A}"/>
                  </a:ext>
                </a:extLst>
              </p:cNvPr>
              <p:cNvGrpSpPr/>
              <p:nvPr/>
            </p:nvGrpSpPr>
            <p:grpSpPr>
              <a:xfrm>
                <a:off x="8826" y="1436913"/>
                <a:ext cx="3777057" cy="2548563"/>
                <a:chOff x="-90475" y="-198414"/>
                <a:chExt cx="9234475" cy="7208504"/>
              </a:xfrm>
            </p:grpSpPr>
            <p:sp>
              <p:nvSpPr>
                <p:cNvPr id="7" name="rc3">
                  <a:extLst>
                    <a:ext uri="{FF2B5EF4-FFF2-40B4-BE49-F238E27FC236}">
                      <a16:creationId xmlns:a16="http://schemas.microsoft.com/office/drawing/2014/main" id="{FA5A0359-D368-B339-940A-0520F9B66EFB}"/>
                    </a:ext>
                  </a:extLst>
                </p:cNvPr>
                <p:cNvSpPr/>
                <p:nvPr/>
              </p:nvSpPr>
              <p:spPr>
                <a:xfrm>
                  <a:off x="0" y="0"/>
                  <a:ext cx="9144000" cy="68580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9" name="rc4">
                  <a:extLst>
                    <a:ext uri="{FF2B5EF4-FFF2-40B4-BE49-F238E27FC236}">
                      <a16:creationId xmlns:a16="http://schemas.microsoft.com/office/drawing/2014/main" id="{97BA7367-9BD9-5C5A-D29E-B0C3AFA80419}"/>
                    </a:ext>
                  </a:extLst>
                </p:cNvPr>
                <p:cNvSpPr/>
                <p:nvPr/>
              </p:nvSpPr>
              <p:spPr>
                <a:xfrm>
                  <a:off x="-1" y="-198414"/>
                  <a:ext cx="9144001" cy="6858000"/>
                </a:xfrm>
                <a:prstGeom prst="rect">
                  <a:avLst/>
                </a:prstGeom>
                <a:solidFill>
                  <a:srgbClr val="FFFFFF">
                    <a:alpha val="100000"/>
                  </a:srgbClr>
                </a:solidFill>
                <a:ln w="13550" cap="rnd">
                  <a:solidFill>
                    <a:srgbClr val="FFFFFF">
                      <a:alpha val="100000"/>
                    </a:srgbClr>
                  </a:solidFill>
                  <a:prstDash val="solid"/>
                  <a:round/>
                </a:ln>
              </p:spPr>
              <p:txBody>
                <a:bodyPr/>
                <a:lstStyle/>
                <a:p>
                  <a:endParaRPr dirty="0"/>
                </a:p>
              </p:txBody>
            </p:sp>
            <p:sp>
              <p:nvSpPr>
                <p:cNvPr id="10" name="rc5">
                  <a:extLst>
                    <a:ext uri="{FF2B5EF4-FFF2-40B4-BE49-F238E27FC236}">
                      <a16:creationId xmlns:a16="http://schemas.microsoft.com/office/drawing/2014/main" id="{22F09CCE-ABBD-010E-CDB4-EA2FFB6F828C}"/>
                    </a:ext>
                  </a:extLst>
                </p:cNvPr>
                <p:cNvSpPr/>
                <p:nvPr/>
              </p:nvSpPr>
              <p:spPr>
                <a:xfrm>
                  <a:off x="876951" y="266639"/>
                  <a:ext cx="8197458" cy="6067359"/>
                </a:xfrm>
                <a:prstGeom prst="rect">
                  <a:avLst/>
                </a:prstGeom>
                <a:solidFill>
                  <a:srgbClr val="FFFFFF">
                    <a:alpha val="100000"/>
                  </a:srgbClr>
                </a:solidFill>
              </p:spPr>
              <p:txBody>
                <a:bodyPr/>
                <a:lstStyle/>
                <a:p>
                  <a:endParaRPr/>
                </a:p>
              </p:txBody>
            </p:sp>
            <p:sp>
              <p:nvSpPr>
                <p:cNvPr id="11" name="pt6">
                  <a:extLst>
                    <a:ext uri="{FF2B5EF4-FFF2-40B4-BE49-F238E27FC236}">
                      <a16:creationId xmlns:a16="http://schemas.microsoft.com/office/drawing/2014/main" id="{F539267E-B81F-6504-F6AD-9FEDE1CDD183}"/>
                    </a:ext>
                  </a:extLst>
                </p:cNvPr>
                <p:cNvSpPr/>
                <p:nvPr/>
              </p:nvSpPr>
              <p:spPr>
                <a:xfrm flipH="1" flipV="1">
                  <a:off x="876949" y="1378856"/>
                  <a:ext cx="577408" cy="692987"/>
                </a:xfrm>
                <a:prstGeom prst="ellipse">
                  <a:avLst/>
                </a:prstGeom>
                <a:solidFill>
                  <a:srgbClr val="0000FF">
                    <a:alpha val="100000"/>
                  </a:srgbClr>
                </a:solidFill>
                <a:ln w="9000" cap="rnd">
                  <a:solidFill>
                    <a:srgbClr val="0000FF">
                      <a:alpha val="100000"/>
                    </a:srgbClr>
                  </a:solidFill>
                  <a:prstDash val="solid"/>
                  <a:round/>
                </a:ln>
              </p:spPr>
              <p:txBody>
                <a:bodyPr/>
                <a:lstStyle/>
                <a:p>
                  <a:endParaRPr/>
                </a:p>
              </p:txBody>
            </p:sp>
            <p:sp>
              <p:nvSpPr>
                <p:cNvPr id="12" name="pt7">
                  <a:extLst>
                    <a:ext uri="{FF2B5EF4-FFF2-40B4-BE49-F238E27FC236}">
                      <a16:creationId xmlns:a16="http://schemas.microsoft.com/office/drawing/2014/main" id="{6F27FDBD-117E-3EEC-149C-BA4DE820244A}"/>
                    </a:ext>
                  </a:extLst>
                </p:cNvPr>
                <p:cNvSpPr/>
                <p:nvPr/>
              </p:nvSpPr>
              <p:spPr>
                <a:xfrm>
                  <a:off x="8125692" y="4300877"/>
                  <a:ext cx="872513" cy="946936"/>
                </a:xfrm>
                <a:prstGeom prst="ellipse">
                  <a:avLst/>
                </a:prstGeom>
                <a:solidFill>
                  <a:srgbClr val="FF0000">
                    <a:alpha val="100000"/>
                  </a:srgbClr>
                </a:solidFill>
                <a:ln w="9000" cap="rnd">
                  <a:solidFill>
                    <a:srgbClr val="FF0000">
                      <a:alpha val="100000"/>
                    </a:srgbClr>
                  </a:solidFill>
                  <a:prstDash val="solid"/>
                  <a:round/>
                </a:ln>
              </p:spPr>
              <p:txBody>
                <a:bodyPr/>
                <a:lstStyle/>
                <a:p>
                  <a:endParaRPr dirty="0"/>
                </a:p>
              </p:txBody>
            </p:sp>
            <p:sp>
              <p:nvSpPr>
                <p:cNvPr id="13" name="tx9">
                  <a:extLst>
                    <a:ext uri="{FF2B5EF4-FFF2-40B4-BE49-F238E27FC236}">
                      <a16:creationId xmlns:a16="http://schemas.microsoft.com/office/drawing/2014/main" id="{38E42CA2-E629-8B47-4875-7F0DC10DC67F}"/>
                    </a:ext>
                  </a:extLst>
                </p:cNvPr>
                <p:cNvSpPr/>
                <p:nvPr/>
              </p:nvSpPr>
              <p:spPr>
                <a:xfrm>
                  <a:off x="798848" y="1933808"/>
                  <a:ext cx="1478291" cy="956995"/>
                </a:xfrm>
                <a:prstGeom prst="rect">
                  <a:avLst/>
                </a:prstGeom>
                <a:noFill/>
              </p:spPr>
              <p:txBody>
                <a:bodyPr wrap="none" lIns="0" tIns="0" rIns="0" bIns="0" anchor="ctr" anchorCtr="1"/>
                <a:lstStyle/>
                <a:p>
                  <a:pPr marL="0" marR="0" indent="0" algn="l">
                    <a:lnSpc>
                      <a:spcPts val="1103"/>
                    </a:lnSpc>
                    <a:spcBef>
                      <a:spcPts val="0"/>
                    </a:spcBef>
                    <a:spcAft>
                      <a:spcPts val="0"/>
                    </a:spcAft>
                  </a:pPr>
                  <a:r>
                    <a:rPr sz="1000" dirty="0">
                      <a:solidFill>
                        <a:srgbClr val="333333">
                          <a:alpha val="100000"/>
                        </a:srgbClr>
                      </a:solidFill>
                      <a:latin typeface="Arial"/>
                      <a:cs typeface="Arial"/>
                    </a:rPr>
                    <a:t>keto acids</a:t>
                  </a:r>
                </a:p>
              </p:txBody>
            </p:sp>
            <p:sp>
              <p:nvSpPr>
                <p:cNvPr id="14" name="tx11">
                  <a:extLst>
                    <a:ext uri="{FF2B5EF4-FFF2-40B4-BE49-F238E27FC236}">
                      <a16:creationId xmlns:a16="http://schemas.microsoft.com/office/drawing/2014/main" id="{ED48F3A3-DA6D-37D9-AE74-058B1E567BA9}"/>
                    </a:ext>
                  </a:extLst>
                </p:cNvPr>
                <p:cNvSpPr/>
                <p:nvPr/>
              </p:nvSpPr>
              <p:spPr>
                <a:xfrm>
                  <a:off x="7874165" y="5265210"/>
                  <a:ext cx="524720" cy="430002"/>
                </a:xfrm>
                <a:prstGeom prst="rect">
                  <a:avLst/>
                </a:prstGeom>
                <a:noFill/>
              </p:spPr>
              <p:txBody>
                <a:bodyPr wrap="none" lIns="0" tIns="0" rIns="0" bIns="0" anchor="ctr" anchorCtr="1"/>
                <a:lstStyle/>
                <a:p>
                  <a:pPr marL="0" marR="0" indent="0" algn="l">
                    <a:lnSpc>
                      <a:spcPts val="1103"/>
                    </a:lnSpc>
                    <a:spcBef>
                      <a:spcPts val="0"/>
                    </a:spcBef>
                    <a:spcAft>
                      <a:spcPts val="0"/>
                    </a:spcAft>
                  </a:pPr>
                  <a:r>
                    <a:rPr sz="1103" dirty="0">
                      <a:solidFill>
                        <a:srgbClr val="333333">
                          <a:alpha val="100000"/>
                        </a:srgbClr>
                      </a:solidFill>
                      <a:latin typeface="Arial"/>
                      <a:cs typeface="Arial"/>
                    </a:rPr>
                    <a:t>cholic acids</a:t>
                  </a:r>
                </a:p>
              </p:txBody>
            </p:sp>
            <p:sp>
              <p:nvSpPr>
                <p:cNvPr id="15" name="rc12">
                  <a:extLst>
                    <a:ext uri="{FF2B5EF4-FFF2-40B4-BE49-F238E27FC236}">
                      <a16:creationId xmlns:a16="http://schemas.microsoft.com/office/drawing/2014/main" id="{C74C7086-9783-24DA-ABDE-4C4EB696B7D4}"/>
                    </a:ext>
                  </a:extLst>
                </p:cNvPr>
                <p:cNvSpPr/>
                <p:nvPr/>
              </p:nvSpPr>
              <p:spPr>
                <a:xfrm>
                  <a:off x="647344" y="69589"/>
                  <a:ext cx="8427066" cy="6264408"/>
                </a:xfrm>
                <a:prstGeom prst="rect">
                  <a:avLst/>
                </a:prstGeom>
                <a:ln w="13550" cap="rnd">
                  <a:solidFill>
                    <a:srgbClr val="333333">
                      <a:alpha val="100000"/>
                    </a:srgbClr>
                  </a:solidFill>
                  <a:prstDash val="solid"/>
                  <a:round/>
                </a:ln>
              </p:spPr>
              <p:txBody>
                <a:bodyPr/>
                <a:lstStyle/>
                <a:p>
                  <a:endParaRPr/>
                </a:p>
              </p:txBody>
            </p:sp>
            <p:sp>
              <p:nvSpPr>
                <p:cNvPr id="16" name="tx13">
                  <a:extLst>
                    <a:ext uri="{FF2B5EF4-FFF2-40B4-BE49-F238E27FC236}">
                      <a16:creationId xmlns:a16="http://schemas.microsoft.com/office/drawing/2014/main" id="{7FA5FF3B-4E4E-438B-FB4F-16B0ACAC85CB}"/>
                    </a:ext>
                  </a:extLst>
                </p:cNvPr>
                <p:cNvSpPr/>
                <p:nvPr/>
              </p:nvSpPr>
              <p:spPr>
                <a:xfrm>
                  <a:off x="372975" y="5974440"/>
                  <a:ext cx="121200" cy="144263"/>
                </a:xfrm>
                <a:prstGeom prst="rect">
                  <a:avLst/>
                </a:prstGeom>
                <a:noFill/>
              </p:spPr>
              <p:txBody>
                <a:bodyPr wrap="none" lIns="0" tIns="0" rIns="0" bIns="0" anchor="ctr" anchorCtr="1"/>
                <a:lstStyle/>
                <a:p>
                  <a:pPr marL="0" marR="0" indent="0" algn="l">
                    <a:lnSpc>
                      <a:spcPts val="1500"/>
                    </a:lnSpc>
                    <a:spcBef>
                      <a:spcPts val="0"/>
                    </a:spcBef>
                    <a:spcAft>
                      <a:spcPts val="0"/>
                    </a:spcAft>
                  </a:pPr>
                  <a:r>
                    <a:rPr sz="1500" dirty="0">
                      <a:solidFill>
                        <a:srgbClr val="4D4D4D">
                          <a:alpha val="100000"/>
                        </a:srgbClr>
                      </a:solidFill>
                      <a:latin typeface="Arial Black"/>
                      <a:cs typeface="Arial Black"/>
                    </a:rPr>
                    <a:t>0</a:t>
                  </a:r>
                </a:p>
              </p:txBody>
            </p:sp>
            <p:sp>
              <p:nvSpPr>
                <p:cNvPr id="17" name="tx14">
                  <a:extLst>
                    <a:ext uri="{FF2B5EF4-FFF2-40B4-BE49-F238E27FC236}">
                      <a16:creationId xmlns:a16="http://schemas.microsoft.com/office/drawing/2014/main" id="{D4F19B85-33FC-F5DE-8379-2C0619F039C6}"/>
                    </a:ext>
                  </a:extLst>
                </p:cNvPr>
                <p:cNvSpPr/>
                <p:nvPr/>
              </p:nvSpPr>
              <p:spPr>
                <a:xfrm>
                  <a:off x="372975" y="3912203"/>
                  <a:ext cx="121200" cy="141683"/>
                </a:xfrm>
                <a:prstGeom prst="rect">
                  <a:avLst/>
                </a:prstGeom>
                <a:noFill/>
              </p:spPr>
              <p:txBody>
                <a:bodyPr wrap="none" lIns="0" tIns="0" rIns="0" bIns="0" anchor="ctr" anchorCtr="1"/>
                <a:lstStyle/>
                <a:p>
                  <a:pPr marL="0" marR="0" indent="0" algn="l">
                    <a:lnSpc>
                      <a:spcPts val="1500"/>
                    </a:lnSpc>
                    <a:spcBef>
                      <a:spcPts val="0"/>
                    </a:spcBef>
                    <a:spcAft>
                      <a:spcPts val="0"/>
                    </a:spcAft>
                  </a:pPr>
                  <a:r>
                    <a:rPr sz="1500" dirty="0">
                      <a:solidFill>
                        <a:srgbClr val="4D4D4D">
                          <a:alpha val="100000"/>
                        </a:srgbClr>
                      </a:solidFill>
                      <a:latin typeface="Arial Black"/>
                      <a:cs typeface="Arial Black"/>
                    </a:rPr>
                    <a:t>5</a:t>
                  </a:r>
                </a:p>
              </p:txBody>
            </p:sp>
            <p:sp>
              <p:nvSpPr>
                <p:cNvPr id="18" name="tx15">
                  <a:extLst>
                    <a:ext uri="{FF2B5EF4-FFF2-40B4-BE49-F238E27FC236}">
                      <a16:creationId xmlns:a16="http://schemas.microsoft.com/office/drawing/2014/main" id="{07120148-6EF4-06CB-72CB-9EE3E8B525E3}"/>
                    </a:ext>
                  </a:extLst>
                </p:cNvPr>
                <p:cNvSpPr/>
                <p:nvPr/>
              </p:nvSpPr>
              <p:spPr>
                <a:xfrm>
                  <a:off x="218492" y="1851731"/>
                  <a:ext cx="242403" cy="144263"/>
                </a:xfrm>
                <a:prstGeom prst="rect">
                  <a:avLst/>
                </a:prstGeom>
                <a:noFill/>
              </p:spPr>
              <p:txBody>
                <a:bodyPr wrap="none" lIns="0" tIns="0" rIns="0" bIns="0" anchor="ctr" anchorCtr="1"/>
                <a:lstStyle/>
                <a:p>
                  <a:pPr marL="0" marR="0" indent="0" algn="l">
                    <a:lnSpc>
                      <a:spcPts val="1500"/>
                    </a:lnSpc>
                    <a:spcBef>
                      <a:spcPts val="0"/>
                    </a:spcBef>
                    <a:spcAft>
                      <a:spcPts val="0"/>
                    </a:spcAft>
                  </a:pPr>
                  <a:r>
                    <a:rPr sz="1500" dirty="0">
                      <a:solidFill>
                        <a:srgbClr val="4D4D4D">
                          <a:alpha val="100000"/>
                        </a:srgbClr>
                      </a:solidFill>
                      <a:latin typeface="Arial Black"/>
                      <a:cs typeface="Arial Black"/>
                    </a:rPr>
                    <a:t>10</a:t>
                  </a:r>
                </a:p>
              </p:txBody>
            </p:sp>
            <p:sp>
              <p:nvSpPr>
                <p:cNvPr id="19" name="pl16">
                  <a:extLst>
                    <a:ext uri="{FF2B5EF4-FFF2-40B4-BE49-F238E27FC236}">
                      <a16:creationId xmlns:a16="http://schemas.microsoft.com/office/drawing/2014/main" id="{39F00720-EC47-B219-2F8E-34EFBC4F4613}"/>
                    </a:ext>
                  </a:extLst>
                </p:cNvPr>
                <p:cNvSpPr/>
                <p:nvPr/>
              </p:nvSpPr>
              <p:spPr>
                <a:xfrm>
                  <a:off x="612549" y="6049251"/>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20" name="pl17">
                  <a:extLst>
                    <a:ext uri="{FF2B5EF4-FFF2-40B4-BE49-F238E27FC236}">
                      <a16:creationId xmlns:a16="http://schemas.microsoft.com/office/drawing/2014/main" id="{C0B17AAE-822A-629C-A136-66EE1B2C559A}"/>
                    </a:ext>
                  </a:extLst>
                </p:cNvPr>
                <p:cNvSpPr/>
                <p:nvPr/>
              </p:nvSpPr>
              <p:spPr>
                <a:xfrm>
                  <a:off x="612549" y="3984435"/>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21" name="pl18">
                  <a:extLst>
                    <a:ext uri="{FF2B5EF4-FFF2-40B4-BE49-F238E27FC236}">
                      <a16:creationId xmlns:a16="http://schemas.microsoft.com/office/drawing/2014/main" id="{3EF1399B-31EC-E07E-54EB-C6C4054A79E3}"/>
                    </a:ext>
                  </a:extLst>
                </p:cNvPr>
                <p:cNvSpPr/>
                <p:nvPr/>
              </p:nvSpPr>
              <p:spPr>
                <a:xfrm>
                  <a:off x="612549" y="1919620"/>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22" name="pl19">
                  <a:extLst>
                    <a:ext uri="{FF2B5EF4-FFF2-40B4-BE49-F238E27FC236}">
                      <a16:creationId xmlns:a16="http://schemas.microsoft.com/office/drawing/2014/main" id="{C4D57B36-5C2D-4916-483F-16626A0DD96F}"/>
                    </a:ext>
                  </a:extLst>
                </p:cNvPr>
                <p:cNvSpPr/>
                <p:nvPr/>
              </p:nvSpPr>
              <p:spPr>
                <a:xfrm>
                  <a:off x="1649400" y="6333997"/>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23" name="pl20">
                  <a:extLst>
                    <a:ext uri="{FF2B5EF4-FFF2-40B4-BE49-F238E27FC236}">
                      <a16:creationId xmlns:a16="http://schemas.microsoft.com/office/drawing/2014/main" id="{9DB21CA5-D134-952E-DC2D-45A833D3583A}"/>
                    </a:ext>
                  </a:extLst>
                </p:cNvPr>
                <p:cNvSpPr/>
                <p:nvPr/>
              </p:nvSpPr>
              <p:spPr>
                <a:xfrm>
                  <a:off x="3639779" y="6333997"/>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24" name="pl21">
                  <a:extLst>
                    <a:ext uri="{FF2B5EF4-FFF2-40B4-BE49-F238E27FC236}">
                      <a16:creationId xmlns:a16="http://schemas.microsoft.com/office/drawing/2014/main" id="{A37B5F47-D35C-0688-23A8-2C508588AC05}"/>
                    </a:ext>
                  </a:extLst>
                </p:cNvPr>
                <p:cNvSpPr/>
                <p:nvPr/>
              </p:nvSpPr>
              <p:spPr>
                <a:xfrm>
                  <a:off x="5630159" y="6333997"/>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25" name="pl22">
                  <a:extLst>
                    <a:ext uri="{FF2B5EF4-FFF2-40B4-BE49-F238E27FC236}">
                      <a16:creationId xmlns:a16="http://schemas.microsoft.com/office/drawing/2014/main" id="{3150FA89-8D03-D324-9288-D40EC6C341D2}"/>
                    </a:ext>
                  </a:extLst>
                </p:cNvPr>
                <p:cNvSpPr/>
                <p:nvPr/>
              </p:nvSpPr>
              <p:spPr>
                <a:xfrm>
                  <a:off x="7620538" y="6333997"/>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26" name="tx23">
                  <a:extLst>
                    <a:ext uri="{FF2B5EF4-FFF2-40B4-BE49-F238E27FC236}">
                      <a16:creationId xmlns:a16="http://schemas.microsoft.com/office/drawing/2014/main" id="{85C7ECE4-A78C-511B-0679-0E5A3BC98EF9}"/>
                    </a:ext>
                  </a:extLst>
                </p:cNvPr>
                <p:cNvSpPr/>
                <p:nvPr/>
              </p:nvSpPr>
              <p:spPr>
                <a:xfrm>
                  <a:off x="1568599" y="6566914"/>
                  <a:ext cx="80801" cy="9266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dirty="0">
                      <a:solidFill>
                        <a:srgbClr val="4D4D4D">
                          <a:alpha val="100000"/>
                        </a:srgbClr>
                      </a:solidFill>
                      <a:latin typeface="Arial Black"/>
                      <a:cs typeface="Arial Black"/>
                    </a:rPr>
                    <a:t>1</a:t>
                  </a:r>
                </a:p>
              </p:txBody>
            </p:sp>
            <p:sp>
              <p:nvSpPr>
                <p:cNvPr id="27" name="tx24">
                  <a:extLst>
                    <a:ext uri="{FF2B5EF4-FFF2-40B4-BE49-F238E27FC236}">
                      <a16:creationId xmlns:a16="http://schemas.microsoft.com/office/drawing/2014/main" id="{36369585-A3CB-0EF4-83FD-EA80BC1496F3}"/>
                    </a:ext>
                  </a:extLst>
                </p:cNvPr>
                <p:cNvSpPr/>
                <p:nvPr/>
              </p:nvSpPr>
              <p:spPr>
                <a:xfrm>
                  <a:off x="3558978" y="6565327"/>
                  <a:ext cx="80801" cy="9425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dirty="0">
                      <a:solidFill>
                        <a:srgbClr val="4D4D4D">
                          <a:alpha val="100000"/>
                        </a:srgbClr>
                      </a:solidFill>
                      <a:latin typeface="Arial Black"/>
                      <a:cs typeface="Arial Black"/>
                    </a:rPr>
                    <a:t>2</a:t>
                  </a:r>
                </a:p>
              </p:txBody>
            </p:sp>
            <p:sp>
              <p:nvSpPr>
                <p:cNvPr id="28" name="tx25">
                  <a:extLst>
                    <a:ext uri="{FF2B5EF4-FFF2-40B4-BE49-F238E27FC236}">
                      <a16:creationId xmlns:a16="http://schemas.microsoft.com/office/drawing/2014/main" id="{CE06B89F-2D7A-B7FC-2BE2-8D6696832F46}"/>
                    </a:ext>
                  </a:extLst>
                </p:cNvPr>
                <p:cNvSpPr/>
                <p:nvPr/>
              </p:nvSpPr>
              <p:spPr>
                <a:xfrm>
                  <a:off x="5549357" y="6563541"/>
                  <a:ext cx="80801" cy="9604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4D4D4D">
                          <a:alpha val="100000"/>
                        </a:srgbClr>
                      </a:solidFill>
                      <a:latin typeface="Arial Black"/>
                      <a:cs typeface="Arial Black"/>
                    </a:rPr>
                    <a:t>3</a:t>
                  </a:r>
                </a:p>
              </p:txBody>
            </p:sp>
            <p:sp>
              <p:nvSpPr>
                <p:cNvPr id="29" name="tx26">
                  <a:extLst>
                    <a:ext uri="{FF2B5EF4-FFF2-40B4-BE49-F238E27FC236}">
                      <a16:creationId xmlns:a16="http://schemas.microsoft.com/office/drawing/2014/main" id="{AEA46F56-93AC-192A-3C4C-02251EFB7DB3}"/>
                    </a:ext>
                  </a:extLst>
                </p:cNvPr>
                <p:cNvSpPr/>
                <p:nvPr/>
              </p:nvSpPr>
              <p:spPr>
                <a:xfrm>
                  <a:off x="7539738" y="6566914"/>
                  <a:ext cx="80801" cy="9266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4D4D4D">
                          <a:alpha val="100000"/>
                        </a:srgbClr>
                      </a:solidFill>
                      <a:latin typeface="Arial Black"/>
                      <a:cs typeface="Arial Black"/>
                    </a:rPr>
                    <a:t>4</a:t>
                  </a:r>
                </a:p>
              </p:txBody>
            </p:sp>
            <p:sp>
              <p:nvSpPr>
                <p:cNvPr id="30" name="tx27">
                  <a:extLst>
                    <a:ext uri="{FF2B5EF4-FFF2-40B4-BE49-F238E27FC236}">
                      <a16:creationId xmlns:a16="http://schemas.microsoft.com/office/drawing/2014/main" id="{B1FA80A2-BE71-640C-92B3-821ED5E2BDA3}"/>
                    </a:ext>
                  </a:extLst>
                </p:cNvPr>
                <p:cNvSpPr/>
                <p:nvPr/>
              </p:nvSpPr>
              <p:spPr>
                <a:xfrm>
                  <a:off x="2985705" y="6762243"/>
                  <a:ext cx="3750343" cy="247847"/>
                </a:xfrm>
                <a:prstGeom prst="rect">
                  <a:avLst/>
                </a:prstGeom>
                <a:noFill/>
              </p:spPr>
              <p:txBody>
                <a:bodyPr wrap="none" lIns="0" tIns="0" rIns="0" bIns="0" anchor="ctr" anchorCtr="1"/>
                <a:lstStyle/>
                <a:p>
                  <a:pPr marL="0" marR="0" indent="0" algn="l">
                    <a:lnSpc>
                      <a:spcPts val="2000"/>
                    </a:lnSpc>
                    <a:spcBef>
                      <a:spcPts val="0"/>
                    </a:spcBef>
                    <a:spcAft>
                      <a:spcPts val="0"/>
                    </a:spcAft>
                  </a:pPr>
                  <a:r>
                    <a:rPr sz="1200" b="1" dirty="0">
                      <a:solidFill>
                        <a:srgbClr val="000000">
                          <a:alpha val="100000"/>
                        </a:srgbClr>
                      </a:solidFill>
                      <a:latin typeface="Arial Black"/>
                      <a:cs typeface="Arial Black"/>
                    </a:rPr>
                    <a:t> median XlogP of clusters </a:t>
                  </a:r>
                </a:p>
              </p:txBody>
            </p:sp>
            <p:sp>
              <p:nvSpPr>
                <p:cNvPr id="31" name="tx28">
                  <a:extLst>
                    <a:ext uri="{FF2B5EF4-FFF2-40B4-BE49-F238E27FC236}">
                      <a16:creationId xmlns:a16="http://schemas.microsoft.com/office/drawing/2014/main" id="{CC00D0B0-D8EE-7283-3E8E-AE6CB3FBFDE8}"/>
                    </a:ext>
                  </a:extLst>
                </p:cNvPr>
                <p:cNvSpPr/>
                <p:nvPr/>
              </p:nvSpPr>
              <p:spPr>
                <a:xfrm rot="16200000">
                  <a:off x="-880727" y="3465585"/>
                  <a:ext cx="1828352" cy="247847"/>
                </a:xfrm>
                <a:prstGeom prst="rect">
                  <a:avLst/>
                </a:prstGeom>
                <a:noFill/>
              </p:spPr>
              <p:txBody>
                <a:bodyPr wrap="none" lIns="0" tIns="0" rIns="0" bIns="0" anchor="ctr" anchorCtr="1"/>
                <a:lstStyle/>
                <a:p>
                  <a:pPr marL="0" marR="0" indent="0" algn="l">
                    <a:lnSpc>
                      <a:spcPts val="2000"/>
                    </a:lnSpc>
                    <a:spcBef>
                      <a:spcPts val="0"/>
                    </a:spcBef>
                    <a:spcAft>
                      <a:spcPts val="0"/>
                    </a:spcAft>
                  </a:pPr>
                  <a:r>
                    <a:rPr sz="1200" b="1" dirty="0">
                      <a:solidFill>
                        <a:srgbClr val="000000">
                          <a:alpha val="100000"/>
                        </a:srgbClr>
                      </a:solidFill>
                      <a:latin typeface="Arial Black"/>
                      <a:cs typeface="Arial Black"/>
                    </a:rPr>
                    <a:t>-log (pvalue)</a:t>
                  </a:r>
                </a:p>
              </p:txBody>
            </p:sp>
          </p:grpSp>
          <p:grpSp>
            <p:nvGrpSpPr>
              <p:cNvPr id="4" name="Group 3">
                <a:extLst>
                  <a:ext uri="{FF2B5EF4-FFF2-40B4-BE49-F238E27FC236}">
                    <a16:creationId xmlns:a16="http://schemas.microsoft.com/office/drawing/2014/main" id="{426BB4F1-82EB-8F33-2BEB-3133D6840D8F}"/>
                  </a:ext>
                </a:extLst>
              </p:cNvPr>
              <p:cNvGrpSpPr/>
              <p:nvPr/>
            </p:nvGrpSpPr>
            <p:grpSpPr>
              <a:xfrm>
                <a:off x="3969282" y="1392523"/>
                <a:ext cx="3641923" cy="2716010"/>
                <a:chOff x="-320840" y="0"/>
                <a:chExt cx="9464840" cy="7017488"/>
              </a:xfrm>
            </p:grpSpPr>
            <p:sp>
              <p:nvSpPr>
                <p:cNvPr id="6" name="rc3">
                  <a:extLst>
                    <a:ext uri="{FF2B5EF4-FFF2-40B4-BE49-F238E27FC236}">
                      <a16:creationId xmlns:a16="http://schemas.microsoft.com/office/drawing/2014/main" id="{5E3AF57C-CCDF-46CF-D995-BBE44EB62F31}"/>
                    </a:ext>
                  </a:extLst>
                </p:cNvPr>
                <p:cNvSpPr/>
                <p:nvPr/>
              </p:nvSpPr>
              <p:spPr>
                <a:xfrm>
                  <a:off x="0" y="0"/>
                  <a:ext cx="9144000" cy="68580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8" name="rc4">
                  <a:extLst>
                    <a:ext uri="{FF2B5EF4-FFF2-40B4-BE49-F238E27FC236}">
                      <a16:creationId xmlns:a16="http://schemas.microsoft.com/office/drawing/2014/main" id="{70786576-FC97-ECC7-BB7D-2A3F8C3B0591}"/>
                    </a:ext>
                  </a:extLst>
                </p:cNvPr>
                <p:cNvSpPr/>
                <p:nvPr/>
              </p:nvSpPr>
              <p:spPr>
                <a:xfrm>
                  <a:off x="0" y="0"/>
                  <a:ext cx="9144000" cy="6858000"/>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32" name="rc5">
                  <a:extLst>
                    <a:ext uri="{FF2B5EF4-FFF2-40B4-BE49-F238E27FC236}">
                      <a16:creationId xmlns:a16="http://schemas.microsoft.com/office/drawing/2014/main" id="{F705882C-8FCB-96E5-660E-85C442779444}"/>
                    </a:ext>
                  </a:extLst>
                </p:cNvPr>
                <p:cNvSpPr/>
                <p:nvPr/>
              </p:nvSpPr>
              <p:spPr>
                <a:xfrm>
                  <a:off x="829100" y="69589"/>
                  <a:ext cx="8245310" cy="6264408"/>
                </a:xfrm>
                <a:prstGeom prst="rect">
                  <a:avLst/>
                </a:prstGeom>
                <a:solidFill>
                  <a:srgbClr val="FFFFFF">
                    <a:alpha val="100000"/>
                  </a:srgbClr>
                </a:solidFill>
              </p:spPr>
              <p:txBody>
                <a:bodyPr/>
                <a:lstStyle/>
                <a:p>
                  <a:endParaRPr/>
                </a:p>
              </p:txBody>
            </p:sp>
            <p:sp>
              <p:nvSpPr>
                <p:cNvPr id="33" name="pt6">
                  <a:extLst>
                    <a:ext uri="{FF2B5EF4-FFF2-40B4-BE49-F238E27FC236}">
                      <a16:creationId xmlns:a16="http://schemas.microsoft.com/office/drawing/2014/main" id="{82F3861B-BA44-B311-9EF6-973C75DB0643}"/>
                    </a:ext>
                  </a:extLst>
                </p:cNvPr>
                <p:cNvSpPr/>
                <p:nvPr/>
              </p:nvSpPr>
              <p:spPr>
                <a:xfrm>
                  <a:off x="4885796" y="2596926"/>
                  <a:ext cx="334276" cy="328018"/>
                </a:xfrm>
                <a:prstGeom prst="ellipse">
                  <a:avLst/>
                </a:prstGeom>
                <a:solidFill>
                  <a:srgbClr val="0000FF">
                    <a:alpha val="100000"/>
                  </a:srgbClr>
                </a:solidFill>
                <a:ln w="9000" cap="rnd">
                  <a:solidFill>
                    <a:srgbClr val="0000FF">
                      <a:alpha val="100000"/>
                    </a:srgbClr>
                  </a:solidFill>
                  <a:prstDash val="solid"/>
                  <a:round/>
                </a:ln>
              </p:spPr>
              <p:txBody>
                <a:bodyPr/>
                <a:lstStyle/>
                <a:p>
                  <a:endParaRPr/>
                </a:p>
              </p:txBody>
            </p:sp>
            <p:sp>
              <p:nvSpPr>
                <p:cNvPr id="34" name="pg7">
                  <a:extLst>
                    <a:ext uri="{FF2B5EF4-FFF2-40B4-BE49-F238E27FC236}">
                      <a16:creationId xmlns:a16="http://schemas.microsoft.com/office/drawing/2014/main" id="{7E068C7A-0E01-2335-61B7-E8204AB11144}"/>
                    </a:ext>
                  </a:extLst>
                </p:cNvPr>
                <p:cNvSpPr/>
                <p:nvPr/>
              </p:nvSpPr>
              <p:spPr>
                <a:xfrm>
                  <a:off x="5241667" y="2610945"/>
                  <a:ext cx="1749003" cy="658228"/>
                </a:xfrm>
                <a:custGeom>
                  <a:avLst/>
                  <a:gdLst/>
                  <a:ahLst/>
                  <a:cxnLst/>
                  <a:rect l="0" t="0" r="0" b="0"/>
                  <a:pathLst>
                    <a:path w="723050" h="193635">
                      <a:moveTo>
                        <a:pt x="27432" y="193635"/>
                      </a:moveTo>
                      <a:lnTo>
                        <a:pt x="695618" y="193635"/>
                      </a:lnTo>
                      <a:lnTo>
                        <a:pt x="694513" y="193613"/>
                      </a:lnTo>
                      <a:lnTo>
                        <a:pt x="698924" y="193435"/>
                      </a:lnTo>
                      <a:lnTo>
                        <a:pt x="703250" y="192552"/>
                      </a:lnTo>
                      <a:lnTo>
                        <a:pt x="707377" y="190986"/>
                      </a:lnTo>
                      <a:lnTo>
                        <a:pt x="711201" y="188779"/>
                      </a:lnTo>
                      <a:lnTo>
                        <a:pt x="714620" y="185987"/>
                      </a:lnTo>
                      <a:lnTo>
                        <a:pt x="717548" y="182682"/>
                      </a:lnTo>
                      <a:lnTo>
                        <a:pt x="719907" y="178951"/>
                      </a:lnTo>
                      <a:lnTo>
                        <a:pt x="721638" y="174890"/>
                      </a:lnTo>
                      <a:lnTo>
                        <a:pt x="722694" y="170603"/>
                      </a:lnTo>
                      <a:lnTo>
                        <a:pt x="723050" y="166203"/>
                      </a:lnTo>
                      <a:lnTo>
                        <a:pt x="723050" y="27431"/>
                      </a:lnTo>
                      <a:lnTo>
                        <a:pt x="722694" y="23031"/>
                      </a:lnTo>
                      <a:lnTo>
                        <a:pt x="721638" y="18745"/>
                      </a:lnTo>
                      <a:lnTo>
                        <a:pt x="719907" y="14683"/>
                      </a:lnTo>
                      <a:lnTo>
                        <a:pt x="717548" y="10952"/>
                      </a:lnTo>
                      <a:lnTo>
                        <a:pt x="714620" y="7647"/>
                      </a:lnTo>
                      <a:lnTo>
                        <a:pt x="711201" y="4855"/>
                      </a:lnTo>
                      <a:lnTo>
                        <a:pt x="707377" y="2648"/>
                      </a:lnTo>
                      <a:lnTo>
                        <a:pt x="703250" y="1083"/>
                      </a:lnTo>
                      <a:lnTo>
                        <a:pt x="698924" y="200"/>
                      </a:lnTo>
                      <a:lnTo>
                        <a:pt x="695618" y="0"/>
                      </a:lnTo>
                      <a:lnTo>
                        <a:pt x="27432"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1"/>
                      </a:lnTo>
                      <a:lnTo>
                        <a:pt x="0" y="166203"/>
                      </a:lnTo>
                      <a:lnTo>
                        <a:pt x="88" y="163995"/>
                      </a:lnTo>
                      <a:lnTo>
                        <a:pt x="88" y="168410"/>
                      </a:lnTo>
                      <a:lnTo>
                        <a:pt x="797" y="172768"/>
                      </a:lnTo>
                      <a:lnTo>
                        <a:pt x="2195" y="176955"/>
                      </a:lnTo>
                      <a:lnTo>
                        <a:pt x="4246" y="180864"/>
                      </a:lnTo>
                      <a:lnTo>
                        <a:pt x="6898" y="184394"/>
                      </a:lnTo>
                      <a:lnTo>
                        <a:pt x="10082" y="187452"/>
                      </a:lnTo>
                      <a:lnTo>
                        <a:pt x="13715" y="189960"/>
                      </a:lnTo>
                      <a:lnTo>
                        <a:pt x="17704" y="191852"/>
                      </a:lnTo>
                      <a:lnTo>
                        <a:pt x="21944" y="193080"/>
                      </a:lnTo>
                      <a:lnTo>
                        <a:pt x="26327" y="193613"/>
                      </a:lnTo>
                      <a:close/>
                    </a:path>
                  </a:pathLst>
                </a:custGeom>
                <a:solidFill>
                  <a:srgbClr val="FFFFFF">
                    <a:alpha val="100000"/>
                  </a:srgbClr>
                </a:solidFill>
                <a:ln w="6775" cap="rnd">
                  <a:solidFill>
                    <a:srgbClr val="333333">
                      <a:alpha val="100000"/>
                    </a:srgbClr>
                  </a:solidFill>
                  <a:prstDash val="solid"/>
                  <a:round/>
                </a:ln>
              </p:spPr>
              <p:txBody>
                <a:bodyPr/>
                <a:lstStyle/>
                <a:p>
                  <a:endParaRPr/>
                </a:p>
              </p:txBody>
            </p:sp>
            <p:sp>
              <p:nvSpPr>
                <p:cNvPr id="35" name="tx8">
                  <a:extLst>
                    <a:ext uri="{FF2B5EF4-FFF2-40B4-BE49-F238E27FC236}">
                      <a16:creationId xmlns:a16="http://schemas.microsoft.com/office/drawing/2014/main" id="{EE83A6B1-F191-E16D-D0AE-098EF689BE3D}"/>
                    </a:ext>
                  </a:extLst>
                </p:cNvPr>
                <p:cNvSpPr/>
                <p:nvPr/>
              </p:nvSpPr>
              <p:spPr>
                <a:xfrm>
                  <a:off x="5373409" y="2636909"/>
                  <a:ext cx="1494292" cy="675564"/>
                </a:xfrm>
                <a:prstGeom prst="rect">
                  <a:avLst/>
                </a:prstGeom>
                <a:noFill/>
              </p:spPr>
              <p:txBody>
                <a:bodyPr wrap="none" lIns="0" tIns="0" rIns="0" bIns="0" anchor="ctr" anchorCtr="1"/>
                <a:lstStyle/>
                <a:p>
                  <a:pPr marL="0" marR="0" indent="0" algn="l">
                    <a:lnSpc>
                      <a:spcPts val="1103"/>
                    </a:lnSpc>
                    <a:spcBef>
                      <a:spcPts val="0"/>
                    </a:spcBef>
                    <a:spcAft>
                      <a:spcPts val="0"/>
                    </a:spcAft>
                  </a:pPr>
                  <a:r>
                    <a:rPr sz="1103" dirty="0">
                      <a:solidFill>
                        <a:srgbClr val="333333">
                          <a:alpha val="100000"/>
                        </a:srgbClr>
                      </a:solidFill>
                      <a:latin typeface="Arial"/>
                      <a:cs typeface="Arial"/>
                    </a:rPr>
                    <a:t>keto acids</a:t>
                  </a:r>
                </a:p>
              </p:txBody>
            </p:sp>
            <p:sp>
              <p:nvSpPr>
                <p:cNvPr id="36" name="rc9">
                  <a:extLst>
                    <a:ext uri="{FF2B5EF4-FFF2-40B4-BE49-F238E27FC236}">
                      <a16:creationId xmlns:a16="http://schemas.microsoft.com/office/drawing/2014/main" id="{49D0BFF1-66A0-D01D-2E55-9FCAE173CBBE}"/>
                    </a:ext>
                  </a:extLst>
                </p:cNvPr>
                <p:cNvSpPr/>
                <p:nvPr/>
              </p:nvSpPr>
              <p:spPr>
                <a:xfrm>
                  <a:off x="829100" y="69589"/>
                  <a:ext cx="8245310" cy="6264408"/>
                </a:xfrm>
                <a:prstGeom prst="rect">
                  <a:avLst/>
                </a:prstGeom>
                <a:ln w="13550" cap="rnd">
                  <a:solidFill>
                    <a:srgbClr val="333333">
                      <a:alpha val="100000"/>
                    </a:srgbClr>
                  </a:solidFill>
                  <a:prstDash val="solid"/>
                  <a:round/>
                </a:ln>
              </p:spPr>
              <p:txBody>
                <a:bodyPr/>
                <a:lstStyle/>
                <a:p>
                  <a:endParaRPr/>
                </a:p>
              </p:txBody>
            </p:sp>
            <p:sp>
              <p:nvSpPr>
                <p:cNvPr id="37" name="tx10">
                  <a:extLst>
                    <a:ext uri="{FF2B5EF4-FFF2-40B4-BE49-F238E27FC236}">
                      <a16:creationId xmlns:a16="http://schemas.microsoft.com/office/drawing/2014/main" id="{141F9D90-0AFB-7283-D2A1-C36D5D486894}"/>
                    </a:ext>
                  </a:extLst>
                </p:cNvPr>
                <p:cNvSpPr/>
                <p:nvPr/>
              </p:nvSpPr>
              <p:spPr>
                <a:xfrm>
                  <a:off x="333797" y="5974440"/>
                  <a:ext cx="302957" cy="144264"/>
                </a:xfrm>
                <a:prstGeom prst="rect">
                  <a:avLst/>
                </a:prstGeom>
                <a:noFill/>
              </p:spPr>
              <p:txBody>
                <a:bodyPr wrap="none" lIns="0" tIns="0" rIns="0" bIns="0" anchor="ctr" anchorCtr="1"/>
                <a:lstStyle/>
                <a:p>
                  <a:pPr marL="0" marR="0" indent="0" algn="l">
                    <a:lnSpc>
                      <a:spcPts val="1500"/>
                    </a:lnSpc>
                    <a:spcBef>
                      <a:spcPts val="0"/>
                    </a:spcBef>
                    <a:spcAft>
                      <a:spcPts val="0"/>
                    </a:spcAft>
                  </a:pPr>
                  <a:r>
                    <a:rPr sz="1200">
                      <a:solidFill>
                        <a:srgbClr val="4D4D4D">
                          <a:alpha val="100000"/>
                        </a:srgbClr>
                      </a:solidFill>
                      <a:latin typeface="Arial Black"/>
                      <a:cs typeface="Arial Black"/>
                    </a:rPr>
                    <a:t>0.0</a:t>
                  </a:r>
                </a:p>
              </p:txBody>
            </p:sp>
            <p:sp>
              <p:nvSpPr>
                <p:cNvPr id="38" name="tx11">
                  <a:extLst>
                    <a:ext uri="{FF2B5EF4-FFF2-40B4-BE49-F238E27FC236}">
                      <a16:creationId xmlns:a16="http://schemas.microsoft.com/office/drawing/2014/main" id="{3FDCEF7D-32F8-35AB-2A7C-96BFD56436FE}"/>
                    </a:ext>
                  </a:extLst>
                </p:cNvPr>
                <p:cNvSpPr/>
                <p:nvPr/>
              </p:nvSpPr>
              <p:spPr>
                <a:xfrm>
                  <a:off x="333797" y="4531597"/>
                  <a:ext cx="302957" cy="144264"/>
                </a:xfrm>
                <a:prstGeom prst="rect">
                  <a:avLst/>
                </a:prstGeom>
                <a:noFill/>
              </p:spPr>
              <p:txBody>
                <a:bodyPr wrap="none" lIns="0" tIns="0" rIns="0" bIns="0" anchor="ctr" anchorCtr="1"/>
                <a:lstStyle/>
                <a:p>
                  <a:pPr marL="0" marR="0" indent="0" algn="l">
                    <a:lnSpc>
                      <a:spcPts val="1500"/>
                    </a:lnSpc>
                    <a:spcBef>
                      <a:spcPts val="0"/>
                    </a:spcBef>
                    <a:spcAft>
                      <a:spcPts val="0"/>
                    </a:spcAft>
                  </a:pPr>
                  <a:r>
                    <a:rPr sz="1200">
                      <a:solidFill>
                        <a:srgbClr val="4D4D4D">
                          <a:alpha val="100000"/>
                        </a:srgbClr>
                      </a:solidFill>
                      <a:latin typeface="Arial Black"/>
                      <a:cs typeface="Arial Black"/>
                    </a:rPr>
                    <a:t>2.5</a:t>
                  </a:r>
                </a:p>
              </p:txBody>
            </p:sp>
            <p:sp>
              <p:nvSpPr>
                <p:cNvPr id="39" name="tx12">
                  <a:extLst>
                    <a:ext uri="{FF2B5EF4-FFF2-40B4-BE49-F238E27FC236}">
                      <a16:creationId xmlns:a16="http://schemas.microsoft.com/office/drawing/2014/main" id="{53533252-4B89-749B-5A3A-B267150B2560}"/>
                    </a:ext>
                  </a:extLst>
                </p:cNvPr>
                <p:cNvSpPr/>
                <p:nvPr/>
              </p:nvSpPr>
              <p:spPr>
                <a:xfrm>
                  <a:off x="333797" y="3088752"/>
                  <a:ext cx="302957" cy="144264"/>
                </a:xfrm>
                <a:prstGeom prst="rect">
                  <a:avLst/>
                </a:prstGeom>
                <a:noFill/>
              </p:spPr>
              <p:txBody>
                <a:bodyPr wrap="none" lIns="0" tIns="0" rIns="0" bIns="0" anchor="ctr" anchorCtr="1"/>
                <a:lstStyle/>
                <a:p>
                  <a:pPr marL="0" marR="0" indent="0" algn="l">
                    <a:lnSpc>
                      <a:spcPts val="1500"/>
                    </a:lnSpc>
                    <a:spcBef>
                      <a:spcPts val="0"/>
                    </a:spcBef>
                    <a:spcAft>
                      <a:spcPts val="0"/>
                    </a:spcAft>
                  </a:pPr>
                  <a:r>
                    <a:rPr sz="1200">
                      <a:solidFill>
                        <a:srgbClr val="4D4D4D">
                          <a:alpha val="100000"/>
                        </a:srgbClr>
                      </a:solidFill>
                      <a:latin typeface="Arial Black"/>
                      <a:cs typeface="Arial Black"/>
                    </a:rPr>
                    <a:t>5.0</a:t>
                  </a:r>
                </a:p>
              </p:txBody>
            </p:sp>
            <p:sp>
              <p:nvSpPr>
                <p:cNvPr id="40" name="tx13">
                  <a:extLst>
                    <a:ext uri="{FF2B5EF4-FFF2-40B4-BE49-F238E27FC236}">
                      <a16:creationId xmlns:a16="http://schemas.microsoft.com/office/drawing/2014/main" id="{CA44E5C1-28B8-E4B7-96C8-A4D85276BC2A}"/>
                    </a:ext>
                  </a:extLst>
                </p:cNvPr>
                <p:cNvSpPr/>
                <p:nvPr/>
              </p:nvSpPr>
              <p:spPr>
                <a:xfrm>
                  <a:off x="333797" y="1648488"/>
                  <a:ext cx="302957" cy="141685"/>
                </a:xfrm>
                <a:prstGeom prst="rect">
                  <a:avLst/>
                </a:prstGeom>
                <a:noFill/>
              </p:spPr>
              <p:txBody>
                <a:bodyPr wrap="none" lIns="0" tIns="0" rIns="0" bIns="0" anchor="ctr" anchorCtr="1"/>
                <a:lstStyle/>
                <a:p>
                  <a:pPr marL="0" marR="0" indent="0" algn="l">
                    <a:lnSpc>
                      <a:spcPts val="1500"/>
                    </a:lnSpc>
                    <a:spcBef>
                      <a:spcPts val="0"/>
                    </a:spcBef>
                    <a:spcAft>
                      <a:spcPts val="0"/>
                    </a:spcAft>
                  </a:pPr>
                  <a:r>
                    <a:rPr sz="1200" dirty="0">
                      <a:solidFill>
                        <a:srgbClr val="4D4D4D">
                          <a:alpha val="100000"/>
                        </a:srgbClr>
                      </a:solidFill>
                      <a:latin typeface="Arial Black"/>
                      <a:cs typeface="Arial Black"/>
                    </a:rPr>
                    <a:t>7.5</a:t>
                  </a:r>
                </a:p>
              </p:txBody>
            </p:sp>
            <p:sp>
              <p:nvSpPr>
                <p:cNvPr id="41" name="tx14">
                  <a:extLst>
                    <a:ext uri="{FF2B5EF4-FFF2-40B4-BE49-F238E27FC236}">
                      <a16:creationId xmlns:a16="http://schemas.microsoft.com/office/drawing/2014/main" id="{1789D1ED-0270-A2B3-93A4-3E0C318F9CDC}"/>
                    </a:ext>
                  </a:extLst>
                </p:cNvPr>
                <p:cNvSpPr/>
                <p:nvPr/>
              </p:nvSpPr>
              <p:spPr>
                <a:xfrm>
                  <a:off x="161686" y="203062"/>
                  <a:ext cx="424159" cy="144264"/>
                </a:xfrm>
                <a:prstGeom prst="rect">
                  <a:avLst/>
                </a:prstGeom>
                <a:noFill/>
              </p:spPr>
              <p:txBody>
                <a:bodyPr wrap="none" lIns="0" tIns="0" rIns="0" bIns="0" anchor="ctr" anchorCtr="1"/>
                <a:lstStyle/>
                <a:p>
                  <a:pPr marL="0" marR="0" indent="0" algn="l">
                    <a:lnSpc>
                      <a:spcPts val="1500"/>
                    </a:lnSpc>
                    <a:spcBef>
                      <a:spcPts val="0"/>
                    </a:spcBef>
                    <a:spcAft>
                      <a:spcPts val="0"/>
                    </a:spcAft>
                  </a:pPr>
                  <a:r>
                    <a:rPr sz="1200" dirty="0">
                      <a:solidFill>
                        <a:srgbClr val="4D4D4D">
                          <a:alpha val="100000"/>
                        </a:srgbClr>
                      </a:solidFill>
                      <a:latin typeface="Arial Black"/>
                      <a:cs typeface="Arial Black"/>
                    </a:rPr>
                    <a:t>10.0</a:t>
                  </a:r>
                </a:p>
              </p:txBody>
            </p:sp>
            <p:sp>
              <p:nvSpPr>
                <p:cNvPr id="42" name="pl15">
                  <a:extLst>
                    <a:ext uri="{FF2B5EF4-FFF2-40B4-BE49-F238E27FC236}">
                      <a16:creationId xmlns:a16="http://schemas.microsoft.com/office/drawing/2014/main" id="{7F2426A1-FE4E-F4BF-A2E4-A17746FA296E}"/>
                    </a:ext>
                  </a:extLst>
                </p:cNvPr>
                <p:cNvSpPr/>
                <p:nvPr/>
              </p:nvSpPr>
              <p:spPr>
                <a:xfrm>
                  <a:off x="794305" y="6049251"/>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43" name="pl16">
                  <a:extLst>
                    <a:ext uri="{FF2B5EF4-FFF2-40B4-BE49-F238E27FC236}">
                      <a16:creationId xmlns:a16="http://schemas.microsoft.com/office/drawing/2014/main" id="{97011694-AE0F-59BC-E9B7-452196A50807}"/>
                    </a:ext>
                  </a:extLst>
                </p:cNvPr>
                <p:cNvSpPr/>
                <p:nvPr/>
              </p:nvSpPr>
              <p:spPr>
                <a:xfrm>
                  <a:off x="794305" y="4606407"/>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44" name="pl17">
                  <a:extLst>
                    <a:ext uri="{FF2B5EF4-FFF2-40B4-BE49-F238E27FC236}">
                      <a16:creationId xmlns:a16="http://schemas.microsoft.com/office/drawing/2014/main" id="{659A1AB5-DED6-2EF1-EF4F-105E9496133C}"/>
                    </a:ext>
                  </a:extLst>
                </p:cNvPr>
                <p:cNvSpPr/>
                <p:nvPr/>
              </p:nvSpPr>
              <p:spPr>
                <a:xfrm>
                  <a:off x="794305" y="3163562"/>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45" name="pl18">
                  <a:extLst>
                    <a:ext uri="{FF2B5EF4-FFF2-40B4-BE49-F238E27FC236}">
                      <a16:creationId xmlns:a16="http://schemas.microsoft.com/office/drawing/2014/main" id="{A4687188-02D0-2BC6-08B0-8E1D0884247D}"/>
                    </a:ext>
                  </a:extLst>
                </p:cNvPr>
                <p:cNvSpPr/>
                <p:nvPr/>
              </p:nvSpPr>
              <p:spPr>
                <a:xfrm>
                  <a:off x="794305" y="1720718"/>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46" name="pl19">
                  <a:extLst>
                    <a:ext uri="{FF2B5EF4-FFF2-40B4-BE49-F238E27FC236}">
                      <a16:creationId xmlns:a16="http://schemas.microsoft.com/office/drawing/2014/main" id="{598E605D-0E0F-11F8-CD61-AD3A90A102A5}"/>
                    </a:ext>
                  </a:extLst>
                </p:cNvPr>
                <p:cNvSpPr/>
                <p:nvPr/>
              </p:nvSpPr>
              <p:spPr>
                <a:xfrm>
                  <a:off x="794305" y="277874"/>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47" name="pl20">
                  <a:extLst>
                    <a:ext uri="{FF2B5EF4-FFF2-40B4-BE49-F238E27FC236}">
                      <a16:creationId xmlns:a16="http://schemas.microsoft.com/office/drawing/2014/main" id="{4DE0C8F8-93EA-8BAD-3048-A80BAF8319E4}"/>
                    </a:ext>
                  </a:extLst>
                </p:cNvPr>
                <p:cNvSpPr/>
                <p:nvPr/>
              </p:nvSpPr>
              <p:spPr>
                <a:xfrm>
                  <a:off x="911553" y="6333997"/>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48" name="pl21">
                  <a:extLst>
                    <a:ext uri="{FF2B5EF4-FFF2-40B4-BE49-F238E27FC236}">
                      <a16:creationId xmlns:a16="http://schemas.microsoft.com/office/drawing/2014/main" id="{B79A904C-4DE6-24BC-6DB2-13757A9BA6A6}"/>
                    </a:ext>
                  </a:extLst>
                </p:cNvPr>
                <p:cNvSpPr/>
                <p:nvPr/>
              </p:nvSpPr>
              <p:spPr>
                <a:xfrm>
                  <a:off x="2560615" y="6333997"/>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49" name="pl22">
                  <a:extLst>
                    <a:ext uri="{FF2B5EF4-FFF2-40B4-BE49-F238E27FC236}">
                      <a16:creationId xmlns:a16="http://schemas.microsoft.com/office/drawing/2014/main" id="{DCE091AD-EDBA-DC9F-6974-623ECA3C590E}"/>
                    </a:ext>
                  </a:extLst>
                </p:cNvPr>
                <p:cNvSpPr/>
                <p:nvPr/>
              </p:nvSpPr>
              <p:spPr>
                <a:xfrm>
                  <a:off x="4209677" y="6333997"/>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50" name="pl23">
                  <a:extLst>
                    <a:ext uri="{FF2B5EF4-FFF2-40B4-BE49-F238E27FC236}">
                      <a16:creationId xmlns:a16="http://schemas.microsoft.com/office/drawing/2014/main" id="{D40EBD29-36A9-1DF7-99E8-194F334E7CA2}"/>
                    </a:ext>
                  </a:extLst>
                </p:cNvPr>
                <p:cNvSpPr/>
                <p:nvPr/>
              </p:nvSpPr>
              <p:spPr>
                <a:xfrm>
                  <a:off x="5858739" y="6333997"/>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51" name="pl24">
                  <a:extLst>
                    <a:ext uri="{FF2B5EF4-FFF2-40B4-BE49-F238E27FC236}">
                      <a16:creationId xmlns:a16="http://schemas.microsoft.com/office/drawing/2014/main" id="{250BE96A-EB8F-B34C-3025-6177F72FBC71}"/>
                    </a:ext>
                  </a:extLst>
                </p:cNvPr>
                <p:cNvSpPr/>
                <p:nvPr/>
              </p:nvSpPr>
              <p:spPr>
                <a:xfrm>
                  <a:off x="7507801" y="6333997"/>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52" name="tx25">
                  <a:extLst>
                    <a:ext uri="{FF2B5EF4-FFF2-40B4-BE49-F238E27FC236}">
                      <a16:creationId xmlns:a16="http://schemas.microsoft.com/office/drawing/2014/main" id="{87314314-E209-7334-B235-28361DCCFDB0}"/>
                    </a:ext>
                  </a:extLst>
                </p:cNvPr>
                <p:cNvSpPr/>
                <p:nvPr/>
              </p:nvSpPr>
              <p:spPr>
                <a:xfrm>
                  <a:off x="628780" y="6539023"/>
                  <a:ext cx="282773" cy="9604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dirty="0">
                      <a:solidFill>
                        <a:srgbClr val="4D4D4D">
                          <a:alpha val="100000"/>
                        </a:srgbClr>
                      </a:solidFill>
                      <a:latin typeface="Arial Black"/>
                      <a:cs typeface="Arial Black"/>
                    </a:rPr>
                    <a:t>0.64</a:t>
                  </a:r>
                </a:p>
              </p:txBody>
            </p:sp>
            <p:sp>
              <p:nvSpPr>
                <p:cNvPr id="53" name="tx26">
                  <a:extLst>
                    <a:ext uri="{FF2B5EF4-FFF2-40B4-BE49-F238E27FC236}">
                      <a16:creationId xmlns:a16="http://schemas.microsoft.com/office/drawing/2014/main" id="{7BA83396-8A86-49EF-445F-44C5829901B6}"/>
                    </a:ext>
                  </a:extLst>
                </p:cNvPr>
                <p:cNvSpPr/>
                <p:nvPr/>
              </p:nvSpPr>
              <p:spPr>
                <a:xfrm>
                  <a:off x="2277841" y="6539023"/>
                  <a:ext cx="282773" cy="9604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dirty="0">
                      <a:solidFill>
                        <a:srgbClr val="4D4D4D">
                          <a:alpha val="100000"/>
                        </a:srgbClr>
                      </a:solidFill>
                      <a:latin typeface="Arial Black"/>
                      <a:cs typeface="Arial Black"/>
                    </a:rPr>
                    <a:t>0.66</a:t>
                  </a:r>
                </a:p>
              </p:txBody>
            </p:sp>
            <p:sp>
              <p:nvSpPr>
                <p:cNvPr id="54" name="tx27">
                  <a:extLst>
                    <a:ext uri="{FF2B5EF4-FFF2-40B4-BE49-F238E27FC236}">
                      <a16:creationId xmlns:a16="http://schemas.microsoft.com/office/drawing/2014/main" id="{5E6A95C8-94AA-20AF-BE7E-6F695618B1D3}"/>
                    </a:ext>
                  </a:extLst>
                </p:cNvPr>
                <p:cNvSpPr/>
                <p:nvPr/>
              </p:nvSpPr>
              <p:spPr>
                <a:xfrm>
                  <a:off x="3926904" y="6539023"/>
                  <a:ext cx="282773" cy="9604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dirty="0">
                      <a:solidFill>
                        <a:srgbClr val="4D4D4D">
                          <a:alpha val="100000"/>
                        </a:srgbClr>
                      </a:solidFill>
                      <a:latin typeface="Arial Black"/>
                      <a:cs typeface="Arial Black"/>
                    </a:rPr>
                    <a:t>0.68</a:t>
                  </a:r>
                </a:p>
              </p:txBody>
            </p:sp>
            <p:sp>
              <p:nvSpPr>
                <p:cNvPr id="55" name="tx28">
                  <a:extLst>
                    <a:ext uri="{FF2B5EF4-FFF2-40B4-BE49-F238E27FC236}">
                      <a16:creationId xmlns:a16="http://schemas.microsoft.com/office/drawing/2014/main" id="{538718A5-ED9E-0E3E-DAC2-2C0FA3F3A6C4}"/>
                    </a:ext>
                  </a:extLst>
                </p:cNvPr>
                <p:cNvSpPr/>
                <p:nvPr/>
              </p:nvSpPr>
              <p:spPr>
                <a:xfrm>
                  <a:off x="5575967" y="6539023"/>
                  <a:ext cx="282773" cy="9604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4D4D4D">
                          <a:alpha val="100000"/>
                        </a:srgbClr>
                      </a:solidFill>
                      <a:latin typeface="Arial Black"/>
                      <a:cs typeface="Arial Black"/>
                    </a:rPr>
                    <a:t>0.70</a:t>
                  </a:r>
                </a:p>
              </p:txBody>
            </p:sp>
            <p:sp>
              <p:nvSpPr>
                <p:cNvPr id="56" name="tx29">
                  <a:extLst>
                    <a:ext uri="{FF2B5EF4-FFF2-40B4-BE49-F238E27FC236}">
                      <a16:creationId xmlns:a16="http://schemas.microsoft.com/office/drawing/2014/main" id="{85DF84BB-E035-DD00-4F8B-2A132B3295E6}"/>
                    </a:ext>
                  </a:extLst>
                </p:cNvPr>
                <p:cNvSpPr/>
                <p:nvPr/>
              </p:nvSpPr>
              <p:spPr>
                <a:xfrm>
                  <a:off x="7225028" y="6539023"/>
                  <a:ext cx="282773" cy="9604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4D4D4D">
                          <a:alpha val="100000"/>
                        </a:srgbClr>
                      </a:solidFill>
                      <a:latin typeface="Arial Black"/>
                      <a:cs typeface="Arial Black"/>
                    </a:rPr>
                    <a:t>0.72</a:t>
                  </a:r>
                </a:p>
              </p:txBody>
            </p:sp>
            <p:sp>
              <p:nvSpPr>
                <p:cNvPr id="57" name="tx30">
                  <a:extLst>
                    <a:ext uri="{FF2B5EF4-FFF2-40B4-BE49-F238E27FC236}">
                      <a16:creationId xmlns:a16="http://schemas.microsoft.com/office/drawing/2014/main" id="{10F91AEC-B01B-8B28-3503-05145E4F7E40}"/>
                    </a:ext>
                  </a:extLst>
                </p:cNvPr>
                <p:cNvSpPr/>
                <p:nvPr/>
              </p:nvSpPr>
              <p:spPr>
                <a:xfrm>
                  <a:off x="3076582" y="6769640"/>
                  <a:ext cx="3750343" cy="247848"/>
                </a:xfrm>
                <a:prstGeom prst="rect">
                  <a:avLst/>
                </a:prstGeom>
                <a:noFill/>
              </p:spPr>
              <p:txBody>
                <a:bodyPr wrap="none" lIns="0" tIns="0" rIns="0" bIns="0" anchor="ctr" anchorCtr="1"/>
                <a:lstStyle/>
                <a:p>
                  <a:pPr marL="0" marR="0" indent="0" algn="l">
                    <a:lnSpc>
                      <a:spcPts val="2000"/>
                    </a:lnSpc>
                    <a:spcBef>
                      <a:spcPts val="0"/>
                    </a:spcBef>
                    <a:spcAft>
                      <a:spcPts val="0"/>
                    </a:spcAft>
                  </a:pPr>
                  <a:r>
                    <a:rPr sz="1200" b="1" dirty="0">
                      <a:solidFill>
                        <a:srgbClr val="000000">
                          <a:alpha val="100000"/>
                        </a:srgbClr>
                      </a:solidFill>
                      <a:latin typeface="Arial Black"/>
                      <a:cs typeface="Arial Black"/>
                    </a:rPr>
                    <a:t> median XlogP of clusters </a:t>
                  </a:r>
                </a:p>
              </p:txBody>
            </p:sp>
            <p:sp>
              <p:nvSpPr>
                <p:cNvPr id="58" name="tx31">
                  <a:extLst>
                    <a:ext uri="{FF2B5EF4-FFF2-40B4-BE49-F238E27FC236}">
                      <a16:creationId xmlns:a16="http://schemas.microsoft.com/office/drawing/2014/main" id="{8D116946-2F49-6BAC-2FBD-546B80294234}"/>
                    </a:ext>
                  </a:extLst>
                </p:cNvPr>
                <p:cNvSpPr/>
                <p:nvPr/>
              </p:nvSpPr>
              <p:spPr>
                <a:xfrm rot="16200000">
                  <a:off x="-1111093" y="3077867"/>
                  <a:ext cx="1828353" cy="247847"/>
                </a:xfrm>
                <a:prstGeom prst="rect">
                  <a:avLst/>
                </a:prstGeom>
                <a:noFill/>
              </p:spPr>
              <p:txBody>
                <a:bodyPr wrap="none" lIns="0" tIns="0" rIns="0" bIns="0" anchor="ctr" anchorCtr="1"/>
                <a:lstStyle/>
                <a:p>
                  <a:pPr marL="0" marR="0" indent="0" algn="l">
                    <a:lnSpc>
                      <a:spcPts val="2000"/>
                    </a:lnSpc>
                    <a:spcBef>
                      <a:spcPts val="0"/>
                    </a:spcBef>
                    <a:spcAft>
                      <a:spcPts val="0"/>
                    </a:spcAft>
                  </a:pPr>
                  <a:r>
                    <a:rPr sz="1200" b="1" dirty="0">
                      <a:solidFill>
                        <a:srgbClr val="000000">
                          <a:alpha val="100000"/>
                        </a:srgbClr>
                      </a:solidFill>
                      <a:latin typeface="Arial Black"/>
                      <a:cs typeface="Arial Black"/>
                    </a:rPr>
                    <a:t>-log (pvalue)</a:t>
                  </a:r>
                </a:p>
              </p:txBody>
            </p:sp>
          </p:grpSp>
          <p:grpSp>
            <p:nvGrpSpPr>
              <p:cNvPr id="59" name="Group 58">
                <a:extLst>
                  <a:ext uri="{FF2B5EF4-FFF2-40B4-BE49-F238E27FC236}">
                    <a16:creationId xmlns:a16="http://schemas.microsoft.com/office/drawing/2014/main" id="{DD942B58-C60E-FD11-E8ED-697784E21F0F}"/>
                  </a:ext>
                </a:extLst>
              </p:cNvPr>
              <p:cNvGrpSpPr/>
              <p:nvPr/>
            </p:nvGrpSpPr>
            <p:grpSpPr>
              <a:xfrm>
                <a:off x="7849917" y="1611038"/>
                <a:ext cx="3781120" cy="2374438"/>
                <a:chOff x="-135481" y="-3816"/>
                <a:chExt cx="9279481" cy="7057204"/>
              </a:xfrm>
            </p:grpSpPr>
            <p:sp>
              <p:nvSpPr>
                <p:cNvPr id="60" name="rc3">
                  <a:extLst>
                    <a:ext uri="{FF2B5EF4-FFF2-40B4-BE49-F238E27FC236}">
                      <a16:creationId xmlns:a16="http://schemas.microsoft.com/office/drawing/2014/main" id="{3637EBBC-A5A0-9C80-374C-F0DCD2537590}"/>
                    </a:ext>
                  </a:extLst>
                </p:cNvPr>
                <p:cNvSpPr/>
                <p:nvPr/>
              </p:nvSpPr>
              <p:spPr>
                <a:xfrm>
                  <a:off x="0" y="0"/>
                  <a:ext cx="9144000" cy="68580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61" name="rc4">
                  <a:extLst>
                    <a:ext uri="{FF2B5EF4-FFF2-40B4-BE49-F238E27FC236}">
                      <a16:creationId xmlns:a16="http://schemas.microsoft.com/office/drawing/2014/main" id="{66D1C63E-3044-3E53-5FAE-99E5C291F40E}"/>
                    </a:ext>
                  </a:extLst>
                </p:cNvPr>
                <p:cNvSpPr/>
                <p:nvPr/>
              </p:nvSpPr>
              <p:spPr>
                <a:xfrm>
                  <a:off x="0" y="0"/>
                  <a:ext cx="9144000" cy="6858000"/>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62" name="rc5">
                  <a:extLst>
                    <a:ext uri="{FF2B5EF4-FFF2-40B4-BE49-F238E27FC236}">
                      <a16:creationId xmlns:a16="http://schemas.microsoft.com/office/drawing/2014/main" id="{9D8EABE5-18E3-C7DC-56D0-251E89867612}"/>
                    </a:ext>
                  </a:extLst>
                </p:cNvPr>
                <p:cNvSpPr/>
                <p:nvPr/>
              </p:nvSpPr>
              <p:spPr>
                <a:xfrm>
                  <a:off x="576974" y="-3816"/>
                  <a:ext cx="8427067" cy="6264408"/>
                </a:xfrm>
                <a:prstGeom prst="rect">
                  <a:avLst/>
                </a:prstGeom>
                <a:solidFill>
                  <a:srgbClr val="FFFFFF">
                    <a:alpha val="100000"/>
                  </a:srgbClr>
                </a:solidFill>
                <a:ln>
                  <a:noFill/>
                </a:ln>
              </p:spPr>
              <p:txBody>
                <a:bodyPr/>
                <a:lstStyle/>
                <a:p>
                  <a:endParaRPr/>
                </a:p>
              </p:txBody>
            </p:sp>
            <p:sp>
              <p:nvSpPr>
                <p:cNvPr id="63" name="pt6">
                  <a:extLst>
                    <a:ext uri="{FF2B5EF4-FFF2-40B4-BE49-F238E27FC236}">
                      <a16:creationId xmlns:a16="http://schemas.microsoft.com/office/drawing/2014/main" id="{310C9686-3B23-0999-DA00-99999452F4AA}"/>
                    </a:ext>
                  </a:extLst>
                </p:cNvPr>
                <p:cNvSpPr/>
                <p:nvPr/>
              </p:nvSpPr>
              <p:spPr>
                <a:xfrm>
                  <a:off x="944588" y="4324545"/>
                  <a:ext cx="530176" cy="544615"/>
                </a:xfrm>
                <a:prstGeom prst="ellipse">
                  <a:avLst/>
                </a:prstGeom>
                <a:solidFill>
                  <a:srgbClr val="FF0000">
                    <a:alpha val="100000"/>
                  </a:srgbClr>
                </a:solidFill>
                <a:ln w="9000" cap="rnd">
                  <a:solidFill>
                    <a:srgbClr val="FF0000">
                      <a:alpha val="100000"/>
                    </a:srgbClr>
                  </a:solidFill>
                  <a:prstDash val="solid"/>
                  <a:round/>
                </a:ln>
              </p:spPr>
              <p:txBody>
                <a:bodyPr/>
                <a:lstStyle/>
                <a:p>
                  <a:endParaRPr/>
                </a:p>
              </p:txBody>
            </p:sp>
            <p:sp>
              <p:nvSpPr>
                <p:cNvPr id="64" name="pt7">
                  <a:extLst>
                    <a:ext uri="{FF2B5EF4-FFF2-40B4-BE49-F238E27FC236}">
                      <a16:creationId xmlns:a16="http://schemas.microsoft.com/office/drawing/2014/main" id="{4107373D-6ECB-A26C-7653-D3DAAFAB52D5}"/>
                    </a:ext>
                  </a:extLst>
                </p:cNvPr>
                <p:cNvSpPr/>
                <p:nvPr/>
              </p:nvSpPr>
              <p:spPr>
                <a:xfrm>
                  <a:off x="3445524" y="4306027"/>
                  <a:ext cx="375277" cy="419117"/>
                </a:xfrm>
                <a:prstGeom prst="ellipse">
                  <a:avLst/>
                </a:prstGeom>
                <a:solidFill>
                  <a:srgbClr val="FF0000">
                    <a:alpha val="100000"/>
                  </a:srgbClr>
                </a:solidFill>
                <a:ln w="9000" cap="rnd">
                  <a:solidFill>
                    <a:srgbClr val="FF0000">
                      <a:alpha val="100000"/>
                    </a:srgbClr>
                  </a:solidFill>
                  <a:prstDash val="solid"/>
                  <a:round/>
                </a:ln>
              </p:spPr>
              <p:txBody>
                <a:bodyPr/>
                <a:lstStyle/>
                <a:p>
                  <a:endParaRPr/>
                </a:p>
              </p:txBody>
            </p:sp>
            <p:sp>
              <p:nvSpPr>
                <p:cNvPr id="65" name="pt8">
                  <a:extLst>
                    <a:ext uri="{FF2B5EF4-FFF2-40B4-BE49-F238E27FC236}">
                      <a16:creationId xmlns:a16="http://schemas.microsoft.com/office/drawing/2014/main" id="{DEB81582-22EA-62F5-6E25-C2DDE29FE6BC}"/>
                    </a:ext>
                  </a:extLst>
                </p:cNvPr>
                <p:cNvSpPr/>
                <p:nvPr/>
              </p:nvSpPr>
              <p:spPr>
                <a:xfrm>
                  <a:off x="3547028" y="1473923"/>
                  <a:ext cx="165806" cy="166310"/>
                </a:xfrm>
                <a:prstGeom prst="ellipse">
                  <a:avLst/>
                </a:prstGeom>
                <a:solidFill>
                  <a:srgbClr val="0000FF">
                    <a:alpha val="100000"/>
                  </a:srgbClr>
                </a:solidFill>
                <a:ln w="9000" cap="rnd">
                  <a:solidFill>
                    <a:srgbClr val="0000FF">
                      <a:alpha val="100000"/>
                    </a:srgbClr>
                  </a:solidFill>
                  <a:prstDash val="solid"/>
                  <a:round/>
                </a:ln>
              </p:spPr>
              <p:txBody>
                <a:bodyPr/>
                <a:lstStyle/>
                <a:p>
                  <a:endParaRPr/>
                </a:p>
              </p:txBody>
            </p:sp>
            <p:sp>
              <p:nvSpPr>
                <p:cNvPr id="66" name="pt9">
                  <a:extLst>
                    <a:ext uri="{FF2B5EF4-FFF2-40B4-BE49-F238E27FC236}">
                      <a16:creationId xmlns:a16="http://schemas.microsoft.com/office/drawing/2014/main" id="{5C07EC59-760A-7CEC-703F-97C5D8675121}"/>
                    </a:ext>
                  </a:extLst>
                </p:cNvPr>
                <p:cNvSpPr/>
                <p:nvPr/>
              </p:nvSpPr>
              <p:spPr>
                <a:xfrm>
                  <a:off x="4270021" y="3877271"/>
                  <a:ext cx="162314" cy="166916"/>
                </a:xfrm>
                <a:prstGeom prst="ellipse">
                  <a:avLst/>
                </a:prstGeom>
                <a:solidFill>
                  <a:srgbClr val="0000FF">
                    <a:alpha val="100000"/>
                  </a:srgbClr>
                </a:solidFill>
                <a:ln w="9000" cap="rnd">
                  <a:solidFill>
                    <a:srgbClr val="0000FF">
                      <a:alpha val="100000"/>
                    </a:srgbClr>
                  </a:solidFill>
                  <a:prstDash val="solid"/>
                  <a:round/>
                </a:ln>
              </p:spPr>
              <p:txBody>
                <a:bodyPr/>
                <a:lstStyle/>
                <a:p>
                  <a:endParaRPr/>
                </a:p>
              </p:txBody>
            </p:sp>
            <p:sp>
              <p:nvSpPr>
                <p:cNvPr id="67" name="pt10">
                  <a:extLst>
                    <a:ext uri="{FF2B5EF4-FFF2-40B4-BE49-F238E27FC236}">
                      <a16:creationId xmlns:a16="http://schemas.microsoft.com/office/drawing/2014/main" id="{8331B528-3D25-F45B-810E-9C2C16D92E2B}"/>
                    </a:ext>
                  </a:extLst>
                </p:cNvPr>
                <p:cNvSpPr/>
                <p:nvPr/>
              </p:nvSpPr>
              <p:spPr>
                <a:xfrm>
                  <a:off x="4298606" y="4163174"/>
                  <a:ext cx="285567" cy="299944"/>
                </a:xfrm>
                <a:prstGeom prst="ellipse">
                  <a:avLst/>
                </a:prstGeom>
                <a:solidFill>
                  <a:srgbClr val="0000FF">
                    <a:alpha val="100000"/>
                  </a:srgbClr>
                </a:solidFill>
                <a:ln w="9000" cap="rnd">
                  <a:solidFill>
                    <a:srgbClr val="0000FF">
                      <a:alpha val="100000"/>
                    </a:srgbClr>
                  </a:solidFill>
                  <a:prstDash val="solid"/>
                  <a:round/>
                </a:ln>
              </p:spPr>
              <p:txBody>
                <a:bodyPr/>
                <a:lstStyle/>
                <a:p>
                  <a:endParaRPr/>
                </a:p>
              </p:txBody>
            </p:sp>
            <p:sp>
              <p:nvSpPr>
                <p:cNvPr id="68" name="pt11">
                  <a:extLst>
                    <a:ext uri="{FF2B5EF4-FFF2-40B4-BE49-F238E27FC236}">
                      <a16:creationId xmlns:a16="http://schemas.microsoft.com/office/drawing/2014/main" id="{B86B2A44-D45F-F068-AAD7-67C60DE387AB}"/>
                    </a:ext>
                  </a:extLst>
                </p:cNvPr>
                <p:cNvSpPr/>
                <p:nvPr/>
              </p:nvSpPr>
              <p:spPr>
                <a:xfrm>
                  <a:off x="4046681" y="2205707"/>
                  <a:ext cx="181277" cy="193636"/>
                </a:xfrm>
                <a:prstGeom prst="ellipse">
                  <a:avLst/>
                </a:prstGeom>
                <a:solidFill>
                  <a:srgbClr val="0000FF">
                    <a:alpha val="100000"/>
                  </a:srgbClr>
                </a:solidFill>
                <a:ln w="9000" cap="rnd">
                  <a:solidFill>
                    <a:srgbClr val="0000FF">
                      <a:alpha val="100000"/>
                    </a:srgbClr>
                  </a:solidFill>
                  <a:prstDash val="solid"/>
                  <a:round/>
                </a:ln>
              </p:spPr>
              <p:txBody>
                <a:bodyPr/>
                <a:lstStyle/>
                <a:p>
                  <a:endParaRPr/>
                </a:p>
              </p:txBody>
            </p:sp>
            <p:sp>
              <p:nvSpPr>
                <p:cNvPr id="69" name="pt12">
                  <a:extLst>
                    <a:ext uri="{FF2B5EF4-FFF2-40B4-BE49-F238E27FC236}">
                      <a16:creationId xmlns:a16="http://schemas.microsoft.com/office/drawing/2014/main" id="{0EA31959-215D-F9FE-5E01-010DAB44F3C7}"/>
                    </a:ext>
                  </a:extLst>
                </p:cNvPr>
                <p:cNvSpPr/>
                <p:nvPr/>
              </p:nvSpPr>
              <p:spPr>
                <a:xfrm>
                  <a:off x="4788024" y="4233865"/>
                  <a:ext cx="507810" cy="486973"/>
                </a:xfrm>
                <a:prstGeom prst="ellipse">
                  <a:avLst/>
                </a:prstGeom>
                <a:solidFill>
                  <a:srgbClr val="0000FF">
                    <a:alpha val="100000"/>
                  </a:srgbClr>
                </a:solidFill>
                <a:ln w="9000" cap="rnd">
                  <a:solidFill>
                    <a:srgbClr val="0000FF">
                      <a:alpha val="100000"/>
                    </a:srgbClr>
                  </a:solidFill>
                  <a:prstDash val="solid"/>
                  <a:round/>
                </a:ln>
              </p:spPr>
              <p:txBody>
                <a:bodyPr/>
                <a:lstStyle/>
                <a:p>
                  <a:endParaRPr/>
                </a:p>
              </p:txBody>
            </p:sp>
            <p:sp>
              <p:nvSpPr>
                <p:cNvPr id="70" name="pt13">
                  <a:extLst>
                    <a:ext uri="{FF2B5EF4-FFF2-40B4-BE49-F238E27FC236}">
                      <a16:creationId xmlns:a16="http://schemas.microsoft.com/office/drawing/2014/main" id="{E0647BE3-4086-2F9C-4420-DF684868358D}"/>
                    </a:ext>
                  </a:extLst>
                </p:cNvPr>
                <p:cNvSpPr/>
                <p:nvPr/>
              </p:nvSpPr>
              <p:spPr>
                <a:xfrm>
                  <a:off x="6911947" y="2796099"/>
                  <a:ext cx="182931" cy="200852"/>
                </a:xfrm>
                <a:prstGeom prst="ellipse">
                  <a:avLst/>
                </a:prstGeom>
                <a:solidFill>
                  <a:srgbClr val="0000FF">
                    <a:alpha val="100000"/>
                  </a:srgbClr>
                </a:solidFill>
                <a:ln w="9000" cap="rnd">
                  <a:solidFill>
                    <a:srgbClr val="0000FF">
                      <a:alpha val="100000"/>
                    </a:srgbClr>
                  </a:solidFill>
                  <a:prstDash val="solid"/>
                  <a:round/>
                </a:ln>
              </p:spPr>
              <p:txBody>
                <a:bodyPr/>
                <a:lstStyle/>
                <a:p>
                  <a:endParaRPr/>
                </a:p>
              </p:txBody>
            </p:sp>
            <p:sp>
              <p:nvSpPr>
                <p:cNvPr id="71" name="pt14">
                  <a:extLst>
                    <a:ext uri="{FF2B5EF4-FFF2-40B4-BE49-F238E27FC236}">
                      <a16:creationId xmlns:a16="http://schemas.microsoft.com/office/drawing/2014/main" id="{02543754-D343-B332-8A0B-DCFA71CD1206}"/>
                    </a:ext>
                  </a:extLst>
                </p:cNvPr>
                <p:cNvSpPr/>
                <p:nvPr/>
              </p:nvSpPr>
              <p:spPr>
                <a:xfrm>
                  <a:off x="8607913" y="2572162"/>
                  <a:ext cx="392612" cy="424790"/>
                </a:xfrm>
                <a:prstGeom prst="ellipse">
                  <a:avLst/>
                </a:prstGeom>
                <a:solidFill>
                  <a:srgbClr val="0000FF">
                    <a:alpha val="100000"/>
                  </a:srgbClr>
                </a:solidFill>
                <a:ln w="9000" cap="rnd">
                  <a:solidFill>
                    <a:srgbClr val="0000FF">
                      <a:alpha val="100000"/>
                    </a:srgbClr>
                  </a:solidFill>
                  <a:prstDash val="solid"/>
                  <a:round/>
                </a:ln>
              </p:spPr>
              <p:txBody>
                <a:bodyPr/>
                <a:lstStyle/>
                <a:p>
                  <a:endParaRPr/>
                </a:p>
              </p:txBody>
            </p:sp>
            <p:sp>
              <p:nvSpPr>
                <p:cNvPr id="72" name="tx16">
                  <a:extLst>
                    <a:ext uri="{FF2B5EF4-FFF2-40B4-BE49-F238E27FC236}">
                      <a16:creationId xmlns:a16="http://schemas.microsoft.com/office/drawing/2014/main" id="{290647E4-82AB-286C-9989-20DD6DC5E915}"/>
                    </a:ext>
                  </a:extLst>
                </p:cNvPr>
                <p:cNvSpPr/>
                <p:nvPr/>
              </p:nvSpPr>
              <p:spPr>
                <a:xfrm>
                  <a:off x="745146" y="4015869"/>
                  <a:ext cx="1225471" cy="358421"/>
                </a:xfrm>
                <a:prstGeom prst="rect">
                  <a:avLst/>
                </a:prstGeom>
                <a:noFill/>
              </p:spPr>
              <p:txBody>
                <a:bodyPr wrap="none" lIns="0" tIns="0" rIns="0" bIns="0" anchor="ctr" anchorCtr="1"/>
                <a:lstStyle/>
                <a:p>
                  <a:pPr marL="0" marR="0" indent="0" algn="l">
                    <a:lnSpc>
                      <a:spcPts val="1103"/>
                    </a:lnSpc>
                    <a:spcBef>
                      <a:spcPts val="0"/>
                    </a:spcBef>
                    <a:spcAft>
                      <a:spcPts val="0"/>
                    </a:spcAft>
                  </a:pPr>
                  <a:r>
                    <a:rPr sz="1103" dirty="0">
                      <a:solidFill>
                        <a:srgbClr val="333333">
                          <a:alpha val="100000"/>
                        </a:srgbClr>
                      </a:solidFill>
                      <a:latin typeface="Arial"/>
                      <a:cs typeface="Arial"/>
                    </a:rPr>
                    <a:t>carnitine</a:t>
                  </a:r>
                </a:p>
              </p:txBody>
            </p:sp>
            <p:sp>
              <p:nvSpPr>
                <p:cNvPr id="73" name="tx18">
                  <a:extLst>
                    <a:ext uri="{FF2B5EF4-FFF2-40B4-BE49-F238E27FC236}">
                      <a16:creationId xmlns:a16="http://schemas.microsoft.com/office/drawing/2014/main" id="{8A68E949-B6DC-8FF6-0AD8-518F6AF95D71}"/>
                    </a:ext>
                  </a:extLst>
                </p:cNvPr>
                <p:cNvSpPr/>
                <p:nvPr/>
              </p:nvSpPr>
              <p:spPr>
                <a:xfrm>
                  <a:off x="1851717" y="4869160"/>
                  <a:ext cx="1822858" cy="371054"/>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103" dirty="0">
                      <a:solidFill>
                        <a:srgbClr val="333333">
                          <a:alpha val="100000"/>
                        </a:srgbClr>
                      </a:solidFill>
                      <a:latin typeface="Arial"/>
                      <a:cs typeface="Arial"/>
                    </a:rPr>
                    <a:t>c</a:t>
                  </a:r>
                  <a:r>
                    <a:rPr sz="1103" dirty="0">
                      <a:solidFill>
                        <a:srgbClr val="333333">
                          <a:alpha val="100000"/>
                        </a:srgbClr>
                      </a:solidFill>
                      <a:latin typeface="Arial"/>
                      <a:cs typeface="Arial"/>
                    </a:rPr>
                    <a:t>luster_18</a:t>
                  </a:r>
                </a:p>
              </p:txBody>
            </p:sp>
            <p:sp>
              <p:nvSpPr>
                <p:cNvPr id="74" name="tx21">
                  <a:extLst>
                    <a:ext uri="{FF2B5EF4-FFF2-40B4-BE49-F238E27FC236}">
                      <a16:creationId xmlns:a16="http://schemas.microsoft.com/office/drawing/2014/main" id="{EF195137-49A8-8E93-7086-6C6F896A8060}"/>
                    </a:ext>
                  </a:extLst>
                </p:cNvPr>
                <p:cNvSpPr/>
                <p:nvPr/>
              </p:nvSpPr>
              <p:spPr>
                <a:xfrm>
                  <a:off x="2068698" y="1047243"/>
                  <a:ext cx="2542787" cy="473147"/>
                </a:xfrm>
                <a:prstGeom prst="rect">
                  <a:avLst/>
                </a:prstGeom>
                <a:noFill/>
                <a:ln>
                  <a:noFill/>
                </a:ln>
              </p:spPr>
              <p:txBody>
                <a:bodyPr wrap="none" lIns="0" tIns="0" rIns="0" bIns="0" anchor="ctr" anchorCtr="1"/>
                <a:lstStyle/>
                <a:p>
                  <a:pPr marL="0" marR="0" indent="0" algn="l">
                    <a:lnSpc>
                      <a:spcPts val="1103"/>
                    </a:lnSpc>
                    <a:spcBef>
                      <a:spcPts val="0"/>
                    </a:spcBef>
                    <a:spcAft>
                      <a:spcPts val="0"/>
                    </a:spcAft>
                  </a:pPr>
                  <a:r>
                    <a:rPr sz="1103" dirty="0">
                      <a:solidFill>
                        <a:srgbClr val="333333">
                          <a:alpha val="100000"/>
                        </a:srgbClr>
                      </a:solidFill>
                      <a:latin typeface="Arial"/>
                      <a:cs typeface="Arial"/>
                    </a:rPr>
                    <a:t>OH-FA_18_0_2</a:t>
                  </a:r>
                </a:p>
              </p:txBody>
            </p:sp>
            <p:sp>
              <p:nvSpPr>
                <p:cNvPr id="75" name="tx24">
                  <a:extLst>
                    <a:ext uri="{FF2B5EF4-FFF2-40B4-BE49-F238E27FC236}">
                      <a16:creationId xmlns:a16="http://schemas.microsoft.com/office/drawing/2014/main" id="{EDB2FE25-49EA-57D0-35AF-3836D9406861}"/>
                    </a:ext>
                  </a:extLst>
                </p:cNvPr>
                <p:cNvSpPr/>
                <p:nvPr/>
              </p:nvSpPr>
              <p:spPr>
                <a:xfrm>
                  <a:off x="2517594" y="3556739"/>
                  <a:ext cx="3643629" cy="312954"/>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103" dirty="0" err="1">
                      <a:solidFill>
                        <a:srgbClr val="333333">
                          <a:alpha val="100000"/>
                        </a:srgbClr>
                      </a:solidFill>
                      <a:latin typeface="Arial"/>
                      <a:cs typeface="Arial"/>
                    </a:rPr>
                    <a:t>s</a:t>
                  </a:r>
                  <a:r>
                    <a:rPr sz="1103" dirty="0" err="1">
                      <a:solidFill>
                        <a:srgbClr val="333333">
                          <a:alpha val="100000"/>
                        </a:srgbClr>
                      </a:solidFill>
                      <a:latin typeface="Arial"/>
                      <a:cs typeface="Arial"/>
                    </a:rPr>
                    <a:t>aturated_lysophospholipids</a:t>
                  </a:r>
                  <a:endParaRPr sz="1103" dirty="0">
                    <a:solidFill>
                      <a:srgbClr val="333333">
                        <a:alpha val="100000"/>
                      </a:srgbClr>
                    </a:solidFill>
                    <a:latin typeface="Arial"/>
                    <a:cs typeface="Arial"/>
                  </a:endParaRPr>
                </a:p>
              </p:txBody>
            </p:sp>
            <p:sp>
              <p:nvSpPr>
                <p:cNvPr id="76" name="pl25">
                  <a:extLst>
                    <a:ext uri="{FF2B5EF4-FFF2-40B4-BE49-F238E27FC236}">
                      <a16:creationId xmlns:a16="http://schemas.microsoft.com/office/drawing/2014/main" id="{D3386670-7B49-D596-3BDB-CE9AD5CEE407}"/>
                    </a:ext>
                  </a:extLst>
                </p:cNvPr>
                <p:cNvSpPr/>
                <p:nvPr/>
              </p:nvSpPr>
              <p:spPr>
                <a:xfrm rot="20631846">
                  <a:off x="4351480" y="4476590"/>
                  <a:ext cx="204055" cy="755724"/>
                </a:xfrm>
                <a:custGeom>
                  <a:avLst/>
                  <a:gdLst/>
                  <a:ahLst/>
                  <a:cxnLst/>
                  <a:rect l="0" t="0" r="0" b="0"/>
                  <a:pathLst>
                    <a:path w="91211" h="73663">
                      <a:moveTo>
                        <a:pt x="0" y="73663"/>
                      </a:moveTo>
                      <a:lnTo>
                        <a:pt x="91211" y="0"/>
                      </a:lnTo>
                    </a:path>
                  </a:pathLst>
                </a:custGeom>
                <a:ln w="13550" cap="rnd">
                  <a:solidFill>
                    <a:srgbClr val="333333">
                      <a:alpha val="100000"/>
                    </a:srgbClr>
                  </a:solidFill>
                  <a:prstDash val="solid"/>
                  <a:round/>
                </a:ln>
              </p:spPr>
              <p:txBody>
                <a:bodyPr/>
                <a:lstStyle/>
                <a:p>
                  <a:endParaRPr/>
                </a:p>
              </p:txBody>
            </p:sp>
            <p:sp>
              <p:nvSpPr>
                <p:cNvPr id="77" name="tx27">
                  <a:extLst>
                    <a:ext uri="{FF2B5EF4-FFF2-40B4-BE49-F238E27FC236}">
                      <a16:creationId xmlns:a16="http://schemas.microsoft.com/office/drawing/2014/main" id="{BC91A04D-16FC-80C9-8153-B66E0B626D99}"/>
                    </a:ext>
                  </a:extLst>
                </p:cNvPr>
                <p:cNvSpPr/>
                <p:nvPr/>
              </p:nvSpPr>
              <p:spPr>
                <a:xfrm>
                  <a:off x="3909792" y="5155542"/>
                  <a:ext cx="1321243" cy="412470"/>
                </a:xfrm>
                <a:prstGeom prst="rect">
                  <a:avLst/>
                </a:prstGeom>
                <a:noFill/>
              </p:spPr>
              <p:txBody>
                <a:bodyPr wrap="none" lIns="0" tIns="0" rIns="0" bIns="0" anchor="ctr" anchorCtr="1"/>
                <a:lstStyle/>
                <a:p>
                  <a:pPr marL="0" marR="0" indent="0" algn="l">
                    <a:lnSpc>
                      <a:spcPts val="1103"/>
                    </a:lnSpc>
                    <a:spcBef>
                      <a:spcPts val="0"/>
                    </a:spcBef>
                    <a:spcAft>
                      <a:spcPts val="0"/>
                    </a:spcAft>
                  </a:pPr>
                  <a:r>
                    <a:rPr sz="1103" dirty="0">
                      <a:solidFill>
                        <a:srgbClr val="333333">
                          <a:alpha val="100000"/>
                        </a:srgbClr>
                      </a:solidFill>
                      <a:latin typeface="Arial"/>
                      <a:cs typeface="Arial"/>
                    </a:rPr>
                    <a:t>glycerides</a:t>
                  </a:r>
                </a:p>
              </p:txBody>
            </p:sp>
            <p:sp>
              <p:nvSpPr>
                <p:cNvPr id="78" name="tx29">
                  <a:extLst>
                    <a:ext uri="{FF2B5EF4-FFF2-40B4-BE49-F238E27FC236}">
                      <a16:creationId xmlns:a16="http://schemas.microsoft.com/office/drawing/2014/main" id="{FAA48DCC-5074-E189-9392-F841BE77311D}"/>
                    </a:ext>
                  </a:extLst>
                </p:cNvPr>
                <p:cNvSpPr/>
                <p:nvPr/>
              </p:nvSpPr>
              <p:spPr>
                <a:xfrm>
                  <a:off x="2570723" y="1929570"/>
                  <a:ext cx="2040761" cy="360778"/>
                </a:xfrm>
                <a:prstGeom prst="rect">
                  <a:avLst/>
                </a:prstGeom>
                <a:noFill/>
              </p:spPr>
              <p:txBody>
                <a:bodyPr wrap="none" lIns="0" tIns="0" rIns="0" bIns="0" anchor="ctr" anchorCtr="1"/>
                <a:lstStyle/>
                <a:p>
                  <a:pPr marL="0" marR="0" indent="0" algn="l">
                    <a:lnSpc>
                      <a:spcPts val="1103"/>
                    </a:lnSpc>
                    <a:spcBef>
                      <a:spcPts val="0"/>
                    </a:spcBef>
                    <a:spcAft>
                      <a:spcPts val="0"/>
                    </a:spcAft>
                  </a:pPr>
                  <a:r>
                    <a:rPr sz="1103" dirty="0">
                      <a:solidFill>
                        <a:srgbClr val="333333">
                          <a:alpha val="100000"/>
                        </a:srgbClr>
                      </a:solidFill>
                      <a:latin typeface="Arial"/>
                      <a:cs typeface="Arial"/>
                    </a:rPr>
                    <a:t>OH-FA_23_4_2</a:t>
                  </a:r>
                </a:p>
              </p:txBody>
            </p:sp>
            <p:sp>
              <p:nvSpPr>
                <p:cNvPr id="79" name="tx31">
                  <a:extLst>
                    <a:ext uri="{FF2B5EF4-FFF2-40B4-BE49-F238E27FC236}">
                      <a16:creationId xmlns:a16="http://schemas.microsoft.com/office/drawing/2014/main" id="{488FC363-8E09-9095-008A-4ECDE5A0DC07}"/>
                    </a:ext>
                  </a:extLst>
                </p:cNvPr>
                <p:cNvSpPr/>
                <p:nvPr/>
              </p:nvSpPr>
              <p:spPr>
                <a:xfrm>
                  <a:off x="5683335" y="4252544"/>
                  <a:ext cx="1616112" cy="385925"/>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103" dirty="0">
                      <a:solidFill>
                        <a:srgbClr val="333333">
                          <a:alpha val="100000"/>
                        </a:srgbClr>
                      </a:solidFill>
                      <a:latin typeface="Arial"/>
                      <a:cs typeface="Arial"/>
                    </a:rPr>
                    <a:t>s</a:t>
                  </a:r>
                  <a:r>
                    <a:rPr sz="1103" dirty="0">
                      <a:solidFill>
                        <a:srgbClr val="333333">
                          <a:alpha val="100000"/>
                        </a:srgbClr>
                      </a:solidFill>
                      <a:latin typeface="Arial"/>
                      <a:cs typeface="Arial"/>
                    </a:rPr>
                    <a:t>aturated FA</a:t>
                  </a:r>
                </a:p>
              </p:txBody>
            </p:sp>
            <p:sp>
              <p:nvSpPr>
                <p:cNvPr id="80" name="tx34">
                  <a:extLst>
                    <a:ext uri="{FF2B5EF4-FFF2-40B4-BE49-F238E27FC236}">
                      <a16:creationId xmlns:a16="http://schemas.microsoft.com/office/drawing/2014/main" id="{330604E4-6778-6E8F-3C74-F377539DE69A}"/>
                    </a:ext>
                  </a:extLst>
                </p:cNvPr>
                <p:cNvSpPr/>
                <p:nvPr/>
              </p:nvSpPr>
              <p:spPr>
                <a:xfrm>
                  <a:off x="6286824" y="2955904"/>
                  <a:ext cx="1616112" cy="43151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dirty="0">
                      <a:solidFill>
                        <a:srgbClr val="333333">
                          <a:alpha val="100000"/>
                        </a:srgbClr>
                      </a:solidFill>
                      <a:latin typeface="Arial"/>
                      <a:cs typeface="Arial"/>
                    </a:rPr>
                    <a:t>diglycerides</a:t>
                  </a:r>
                </a:p>
              </p:txBody>
            </p:sp>
            <p:sp>
              <p:nvSpPr>
                <p:cNvPr id="81" name="tx36">
                  <a:extLst>
                    <a:ext uri="{FF2B5EF4-FFF2-40B4-BE49-F238E27FC236}">
                      <a16:creationId xmlns:a16="http://schemas.microsoft.com/office/drawing/2014/main" id="{140713D4-EC3B-DFD9-54BB-446264E5EF89}"/>
                    </a:ext>
                  </a:extLst>
                </p:cNvPr>
                <p:cNvSpPr/>
                <p:nvPr/>
              </p:nvSpPr>
              <p:spPr>
                <a:xfrm>
                  <a:off x="5081503" y="2238947"/>
                  <a:ext cx="3408510" cy="385926"/>
                </a:xfrm>
                <a:prstGeom prst="rect">
                  <a:avLst/>
                </a:prstGeom>
                <a:noFill/>
              </p:spPr>
              <p:txBody>
                <a:bodyPr wrap="none" lIns="0" tIns="0" rIns="0" bIns="0" anchor="ctr" anchorCtr="1"/>
                <a:lstStyle/>
                <a:p>
                  <a:pPr marL="0" marR="0" indent="0" algn="l">
                    <a:lnSpc>
                      <a:spcPts val="1103"/>
                    </a:lnSpc>
                    <a:spcBef>
                      <a:spcPts val="0"/>
                    </a:spcBef>
                    <a:spcAft>
                      <a:spcPts val="0"/>
                    </a:spcAft>
                  </a:pPr>
                  <a:r>
                    <a:rPr sz="1103" dirty="0">
                      <a:solidFill>
                        <a:srgbClr val="333333">
                          <a:alpha val="100000"/>
                        </a:srgbClr>
                      </a:solidFill>
                      <a:latin typeface="Arial"/>
                      <a:cs typeface="Arial"/>
                    </a:rPr>
                    <a:t>phosphatidylethanolamines</a:t>
                  </a:r>
                </a:p>
              </p:txBody>
            </p:sp>
            <p:sp>
              <p:nvSpPr>
                <p:cNvPr id="82" name="rc37">
                  <a:extLst>
                    <a:ext uri="{FF2B5EF4-FFF2-40B4-BE49-F238E27FC236}">
                      <a16:creationId xmlns:a16="http://schemas.microsoft.com/office/drawing/2014/main" id="{BB90C070-89E3-0888-DAA6-62AEEC7EA51F}"/>
                    </a:ext>
                  </a:extLst>
                </p:cNvPr>
                <p:cNvSpPr/>
                <p:nvPr/>
              </p:nvSpPr>
              <p:spPr>
                <a:xfrm>
                  <a:off x="647344" y="69589"/>
                  <a:ext cx="8427066" cy="6264408"/>
                </a:xfrm>
                <a:prstGeom prst="rect">
                  <a:avLst/>
                </a:prstGeom>
                <a:ln w="13550" cap="rnd">
                  <a:solidFill>
                    <a:srgbClr val="333333">
                      <a:alpha val="100000"/>
                    </a:srgbClr>
                  </a:solidFill>
                  <a:prstDash val="solid"/>
                  <a:round/>
                </a:ln>
              </p:spPr>
              <p:txBody>
                <a:bodyPr/>
                <a:lstStyle/>
                <a:p>
                  <a:endParaRPr/>
                </a:p>
              </p:txBody>
            </p:sp>
            <p:sp>
              <p:nvSpPr>
                <p:cNvPr id="83" name="tx38">
                  <a:extLst>
                    <a:ext uri="{FF2B5EF4-FFF2-40B4-BE49-F238E27FC236}">
                      <a16:creationId xmlns:a16="http://schemas.microsoft.com/office/drawing/2014/main" id="{655448F6-888E-50BC-C3AB-D5EC79B25A63}"/>
                    </a:ext>
                  </a:extLst>
                </p:cNvPr>
                <p:cNvSpPr/>
                <p:nvPr/>
              </p:nvSpPr>
              <p:spPr>
                <a:xfrm>
                  <a:off x="367167" y="5977119"/>
                  <a:ext cx="121200" cy="144265"/>
                </a:xfrm>
                <a:prstGeom prst="rect">
                  <a:avLst/>
                </a:prstGeom>
                <a:noFill/>
              </p:spPr>
              <p:txBody>
                <a:bodyPr wrap="none" lIns="0" tIns="0" rIns="0" bIns="0" anchor="ctr" anchorCtr="1"/>
                <a:lstStyle/>
                <a:p>
                  <a:pPr marL="0" marR="0" indent="0" algn="l">
                    <a:lnSpc>
                      <a:spcPts val="1500"/>
                    </a:lnSpc>
                    <a:spcBef>
                      <a:spcPts val="0"/>
                    </a:spcBef>
                    <a:spcAft>
                      <a:spcPts val="0"/>
                    </a:spcAft>
                  </a:pPr>
                  <a:r>
                    <a:rPr sz="1000">
                      <a:solidFill>
                        <a:srgbClr val="4D4D4D">
                          <a:alpha val="100000"/>
                        </a:srgbClr>
                      </a:solidFill>
                      <a:latin typeface="Arial Black"/>
                      <a:cs typeface="Arial Black"/>
                    </a:rPr>
                    <a:t>0</a:t>
                  </a:r>
                </a:p>
              </p:txBody>
            </p:sp>
            <p:sp>
              <p:nvSpPr>
                <p:cNvPr id="84" name="tx39">
                  <a:extLst>
                    <a:ext uri="{FF2B5EF4-FFF2-40B4-BE49-F238E27FC236}">
                      <a16:creationId xmlns:a16="http://schemas.microsoft.com/office/drawing/2014/main" id="{6C1368F8-7ED8-B796-8836-1F3CD5725FBB}"/>
                    </a:ext>
                  </a:extLst>
                </p:cNvPr>
                <p:cNvSpPr/>
                <p:nvPr/>
              </p:nvSpPr>
              <p:spPr>
                <a:xfrm>
                  <a:off x="367167" y="4349966"/>
                  <a:ext cx="121200" cy="141683"/>
                </a:xfrm>
                <a:prstGeom prst="rect">
                  <a:avLst/>
                </a:prstGeom>
                <a:noFill/>
              </p:spPr>
              <p:txBody>
                <a:bodyPr wrap="none" lIns="0" tIns="0" rIns="0" bIns="0" anchor="ctr" anchorCtr="1"/>
                <a:lstStyle/>
                <a:p>
                  <a:pPr marL="0" marR="0" indent="0" algn="l">
                    <a:lnSpc>
                      <a:spcPts val="1500"/>
                    </a:lnSpc>
                    <a:spcBef>
                      <a:spcPts val="0"/>
                    </a:spcBef>
                    <a:spcAft>
                      <a:spcPts val="0"/>
                    </a:spcAft>
                  </a:pPr>
                  <a:r>
                    <a:rPr sz="1000">
                      <a:solidFill>
                        <a:srgbClr val="4D4D4D">
                          <a:alpha val="100000"/>
                        </a:srgbClr>
                      </a:solidFill>
                      <a:latin typeface="Arial Black"/>
                      <a:cs typeface="Arial Black"/>
                    </a:rPr>
                    <a:t>5</a:t>
                  </a:r>
                </a:p>
              </p:txBody>
            </p:sp>
            <p:sp>
              <p:nvSpPr>
                <p:cNvPr id="85" name="tx40">
                  <a:extLst>
                    <a:ext uri="{FF2B5EF4-FFF2-40B4-BE49-F238E27FC236}">
                      <a16:creationId xmlns:a16="http://schemas.microsoft.com/office/drawing/2014/main" id="{1EEB8E67-3464-89EA-A2D1-1C805375CFB7}"/>
                    </a:ext>
                  </a:extLst>
                </p:cNvPr>
                <p:cNvSpPr/>
                <p:nvPr/>
              </p:nvSpPr>
              <p:spPr>
                <a:xfrm>
                  <a:off x="245964" y="2717654"/>
                  <a:ext cx="242403" cy="144265"/>
                </a:xfrm>
                <a:prstGeom prst="rect">
                  <a:avLst/>
                </a:prstGeom>
                <a:noFill/>
              </p:spPr>
              <p:txBody>
                <a:bodyPr wrap="none" lIns="0" tIns="0" rIns="0" bIns="0" anchor="ctr" anchorCtr="1"/>
                <a:lstStyle/>
                <a:p>
                  <a:pPr marL="0" marR="0" indent="0" algn="l">
                    <a:lnSpc>
                      <a:spcPts val="1500"/>
                    </a:lnSpc>
                    <a:spcBef>
                      <a:spcPts val="0"/>
                    </a:spcBef>
                    <a:spcAft>
                      <a:spcPts val="0"/>
                    </a:spcAft>
                  </a:pPr>
                  <a:r>
                    <a:rPr sz="1000" dirty="0">
                      <a:solidFill>
                        <a:srgbClr val="4D4D4D">
                          <a:alpha val="100000"/>
                        </a:srgbClr>
                      </a:solidFill>
                      <a:latin typeface="Arial Black"/>
                      <a:cs typeface="Arial Black"/>
                    </a:rPr>
                    <a:t>10</a:t>
                  </a:r>
                </a:p>
              </p:txBody>
            </p:sp>
            <p:sp>
              <p:nvSpPr>
                <p:cNvPr id="86" name="tx41">
                  <a:extLst>
                    <a:ext uri="{FF2B5EF4-FFF2-40B4-BE49-F238E27FC236}">
                      <a16:creationId xmlns:a16="http://schemas.microsoft.com/office/drawing/2014/main" id="{E83B748B-B557-BDCD-C89A-1276557781E3}"/>
                    </a:ext>
                  </a:extLst>
                </p:cNvPr>
                <p:cNvSpPr/>
                <p:nvPr/>
              </p:nvSpPr>
              <p:spPr>
                <a:xfrm>
                  <a:off x="245964" y="1090500"/>
                  <a:ext cx="242403" cy="141683"/>
                </a:xfrm>
                <a:prstGeom prst="rect">
                  <a:avLst/>
                </a:prstGeom>
                <a:noFill/>
              </p:spPr>
              <p:txBody>
                <a:bodyPr wrap="none" lIns="0" tIns="0" rIns="0" bIns="0" anchor="ctr" anchorCtr="1"/>
                <a:lstStyle/>
                <a:p>
                  <a:pPr marL="0" marR="0" indent="0" algn="l">
                    <a:lnSpc>
                      <a:spcPts val="1500"/>
                    </a:lnSpc>
                    <a:spcBef>
                      <a:spcPts val="0"/>
                    </a:spcBef>
                    <a:spcAft>
                      <a:spcPts val="0"/>
                    </a:spcAft>
                  </a:pPr>
                  <a:r>
                    <a:rPr sz="1000" dirty="0">
                      <a:solidFill>
                        <a:srgbClr val="4D4D4D">
                          <a:alpha val="100000"/>
                        </a:srgbClr>
                      </a:solidFill>
                      <a:latin typeface="Arial Black"/>
                      <a:cs typeface="Arial Black"/>
                    </a:rPr>
                    <a:t>15</a:t>
                  </a:r>
                </a:p>
              </p:txBody>
            </p:sp>
            <p:sp>
              <p:nvSpPr>
                <p:cNvPr id="87" name="pl42">
                  <a:extLst>
                    <a:ext uri="{FF2B5EF4-FFF2-40B4-BE49-F238E27FC236}">
                      <a16:creationId xmlns:a16="http://schemas.microsoft.com/office/drawing/2014/main" id="{BF50A766-06B5-E5C5-3596-22902B3E106C}"/>
                    </a:ext>
                  </a:extLst>
                </p:cNvPr>
                <p:cNvSpPr/>
                <p:nvPr/>
              </p:nvSpPr>
              <p:spPr>
                <a:xfrm>
                  <a:off x="612549" y="6049251"/>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88" name="pl43">
                  <a:extLst>
                    <a:ext uri="{FF2B5EF4-FFF2-40B4-BE49-F238E27FC236}">
                      <a16:creationId xmlns:a16="http://schemas.microsoft.com/office/drawing/2014/main" id="{024CEC8A-37FA-DA83-4D3D-CCF9A81801C3}"/>
                    </a:ext>
                  </a:extLst>
                </p:cNvPr>
                <p:cNvSpPr/>
                <p:nvPr/>
              </p:nvSpPr>
              <p:spPr>
                <a:xfrm>
                  <a:off x="612549" y="4419518"/>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89" name="pl44">
                  <a:extLst>
                    <a:ext uri="{FF2B5EF4-FFF2-40B4-BE49-F238E27FC236}">
                      <a16:creationId xmlns:a16="http://schemas.microsoft.com/office/drawing/2014/main" id="{EBE69C9E-4B99-6D09-804A-248E3FADF488}"/>
                    </a:ext>
                  </a:extLst>
                </p:cNvPr>
                <p:cNvSpPr/>
                <p:nvPr/>
              </p:nvSpPr>
              <p:spPr>
                <a:xfrm>
                  <a:off x="612549" y="2789785"/>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90" name="pl45">
                  <a:extLst>
                    <a:ext uri="{FF2B5EF4-FFF2-40B4-BE49-F238E27FC236}">
                      <a16:creationId xmlns:a16="http://schemas.microsoft.com/office/drawing/2014/main" id="{BE7F2928-9012-74B2-4965-09EF56BC74BB}"/>
                    </a:ext>
                  </a:extLst>
                </p:cNvPr>
                <p:cNvSpPr/>
                <p:nvPr/>
              </p:nvSpPr>
              <p:spPr>
                <a:xfrm>
                  <a:off x="612549" y="1160052"/>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91" name="pl46">
                  <a:extLst>
                    <a:ext uri="{FF2B5EF4-FFF2-40B4-BE49-F238E27FC236}">
                      <a16:creationId xmlns:a16="http://schemas.microsoft.com/office/drawing/2014/main" id="{E603F315-42FC-5CD4-7BB5-8D37722BA177}"/>
                    </a:ext>
                  </a:extLst>
                </p:cNvPr>
                <p:cNvSpPr/>
                <p:nvPr/>
              </p:nvSpPr>
              <p:spPr>
                <a:xfrm>
                  <a:off x="3405013" y="6346320"/>
                  <a:ext cx="86019" cy="87752"/>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92" name="pl47">
                  <a:extLst>
                    <a:ext uri="{FF2B5EF4-FFF2-40B4-BE49-F238E27FC236}">
                      <a16:creationId xmlns:a16="http://schemas.microsoft.com/office/drawing/2014/main" id="{2C205048-9CF6-0E9A-C115-97595C9B3EF0}"/>
                    </a:ext>
                  </a:extLst>
                </p:cNvPr>
                <p:cNvSpPr/>
                <p:nvPr/>
              </p:nvSpPr>
              <p:spPr>
                <a:xfrm>
                  <a:off x="6164204" y="6333997"/>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93" name="pl48">
                  <a:extLst>
                    <a:ext uri="{FF2B5EF4-FFF2-40B4-BE49-F238E27FC236}">
                      <a16:creationId xmlns:a16="http://schemas.microsoft.com/office/drawing/2014/main" id="{A505F0AE-43DC-3CB3-EBDA-7CEFE4367B21}"/>
                    </a:ext>
                  </a:extLst>
                </p:cNvPr>
                <p:cNvSpPr/>
                <p:nvPr/>
              </p:nvSpPr>
              <p:spPr>
                <a:xfrm>
                  <a:off x="9003388" y="6333997"/>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94" name="tx49">
                  <a:extLst>
                    <a:ext uri="{FF2B5EF4-FFF2-40B4-BE49-F238E27FC236}">
                      <a16:creationId xmlns:a16="http://schemas.microsoft.com/office/drawing/2014/main" id="{4BE5C5BE-17BF-AD96-E279-0E62AB4E9CD6}"/>
                    </a:ext>
                  </a:extLst>
                </p:cNvPr>
                <p:cNvSpPr/>
                <p:nvPr/>
              </p:nvSpPr>
              <p:spPr>
                <a:xfrm>
                  <a:off x="3366840" y="6536963"/>
                  <a:ext cx="80802" cy="9445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dirty="0">
                      <a:solidFill>
                        <a:srgbClr val="4D4D4D">
                          <a:alpha val="100000"/>
                        </a:srgbClr>
                      </a:solidFill>
                      <a:latin typeface="Arial Black"/>
                      <a:cs typeface="Arial Black"/>
                    </a:rPr>
                    <a:t>5</a:t>
                  </a:r>
                </a:p>
              </p:txBody>
            </p:sp>
            <p:sp>
              <p:nvSpPr>
                <p:cNvPr id="95" name="tx50">
                  <a:extLst>
                    <a:ext uri="{FF2B5EF4-FFF2-40B4-BE49-F238E27FC236}">
                      <a16:creationId xmlns:a16="http://schemas.microsoft.com/office/drawing/2014/main" id="{4570997E-29F6-FF81-3706-CE62350FD4F2}"/>
                    </a:ext>
                  </a:extLst>
                </p:cNvPr>
                <p:cNvSpPr/>
                <p:nvPr/>
              </p:nvSpPr>
              <p:spPr>
                <a:xfrm>
                  <a:off x="6125222" y="6535376"/>
                  <a:ext cx="161601" cy="9604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dirty="0">
                      <a:solidFill>
                        <a:srgbClr val="4D4D4D">
                          <a:alpha val="100000"/>
                        </a:srgbClr>
                      </a:solidFill>
                      <a:latin typeface="Arial Black"/>
                      <a:cs typeface="Arial Black"/>
                    </a:rPr>
                    <a:t>10</a:t>
                  </a:r>
                </a:p>
              </p:txBody>
            </p:sp>
            <p:sp>
              <p:nvSpPr>
                <p:cNvPr id="96" name="tx51">
                  <a:extLst>
                    <a:ext uri="{FF2B5EF4-FFF2-40B4-BE49-F238E27FC236}">
                      <a16:creationId xmlns:a16="http://schemas.microsoft.com/office/drawing/2014/main" id="{ECA6C99E-A6B9-1728-9570-47B6BD5645A1}"/>
                    </a:ext>
                  </a:extLst>
                </p:cNvPr>
                <p:cNvSpPr/>
                <p:nvPr/>
              </p:nvSpPr>
              <p:spPr>
                <a:xfrm>
                  <a:off x="8964406" y="6536963"/>
                  <a:ext cx="161601" cy="9445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dirty="0">
                      <a:solidFill>
                        <a:srgbClr val="4D4D4D">
                          <a:alpha val="100000"/>
                        </a:srgbClr>
                      </a:solidFill>
                      <a:latin typeface="Arial Black"/>
                      <a:cs typeface="Arial Black"/>
                    </a:rPr>
                    <a:t>15</a:t>
                  </a:r>
                </a:p>
              </p:txBody>
            </p:sp>
            <p:sp>
              <p:nvSpPr>
                <p:cNvPr id="97" name="tx52">
                  <a:extLst>
                    <a:ext uri="{FF2B5EF4-FFF2-40B4-BE49-F238E27FC236}">
                      <a16:creationId xmlns:a16="http://schemas.microsoft.com/office/drawing/2014/main" id="{3E8E1C6B-E6CB-2ECE-B70A-54964B943FD5}"/>
                    </a:ext>
                  </a:extLst>
                </p:cNvPr>
                <p:cNvSpPr/>
                <p:nvPr/>
              </p:nvSpPr>
              <p:spPr>
                <a:xfrm>
                  <a:off x="2926454" y="6540640"/>
                  <a:ext cx="3652856" cy="512748"/>
                </a:xfrm>
                <a:prstGeom prst="rect">
                  <a:avLst/>
                </a:prstGeom>
                <a:noFill/>
              </p:spPr>
              <p:txBody>
                <a:bodyPr wrap="none" lIns="0" tIns="0" rIns="0" bIns="0" anchor="ctr" anchorCtr="1"/>
                <a:lstStyle/>
                <a:p>
                  <a:pPr marL="0" marR="0" indent="0" algn="l">
                    <a:lnSpc>
                      <a:spcPts val="2000"/>
                    </a:lnSpc>
                    <a:spcBef>
                      <a:spcPts val="0"/>
                    </a:spcBef>
                    <a:spcAft>
                      <a:spcPts val="0"/>
                    </a:spcAft>
                  </a:pPr>
                  <a:r>
                    <a:rPr sz="1200" b="1" dirty="0">
                      <a:solidFill>
                        <a:srgbClr val="000000">
                          <a:alpha val="100000"/>
                        </a:srgbClr>
                      </a:solidFill>
                      <a:latin typeface="Arial Black"/>
                      <a:cs typeface="Arial Black"/>
                    </a:rPr>
                    <a:t> median XlogP of clusters </a:t>
                  </a:r>
                </a:p>
              </p:txBody>
            </p:sp>
            <p:sp>
              <p:nvSpPr>
                <p:cNvPr id="98" name="tx53">
                  <a:extLst>
                    <a:ext uri="{FF2B5EF4-FFF2-40B4-BE49-F238E27FC236}">
                      <a16:creationId xmlns:a16="http://schemas.microsoft.com/office/drawing/2014/main" id="{5001C105-1918-E8E2-6306-9628F025DE13}"/>
                    </a:ext>
                  </a:extLst>
                </p:cNvPr>
                <p:cNvSpPr/>
                <p:nvPr/>
              </p:nvSpPr>
              <p:spPr>
                <a:xfrm rot="16200000">
                  <a:off x="-925733" y="3077868"/>
                  <a:ext cx="1828352" cy="247848"/>
                </a:xfrm>
                <a:prstGeom prst="rect">
                  <a:avLst/>
                </a:prstGeom>
                <a:noFill/>
              </p:spPr>
              <p:txBody>
                <a:bodyPr wrap="none" lIns="0" tIns="0" rIns="0" bIns="0" anchor="ctr" anchorCtr="1"/>
                <a:lstStyle/>
                <a:p>
                  <a:pPr marL="0" marR="0" indent="0" algn="l">
                    <a:lnSpc>
                      <a:spcPts val="2000"/>
                    </a:lnSpc>
                    <a:spcBef>
                      <a:spcPts val="0"/>
                    </a:spcBef>
                    <a:spcAft>
                      <a:spcPts val="0"/>
                    </a:spcAft>
                  </a:pPr>
                  <a:r>
                    <a:rPr sz="1200" b="1" dirty="0">
                      <a:solidFill>
                        <a:srgbClr val="000000">
                          <a:alpha val="100000"/>
                        </a:srgbClr>
                      </a:solidFill>
                      <a:latin typeface="Arial Black"/>
                      <a:cs typeface="Arial Black"/>
                    </a:rPr>
                    <a:t>-log (pvalue)</a:t>
                  </a:r>
                </a:p>
              </p:txBody>
            </p:sp>
            <p:sp>
              <p:nvSpPr>
                <p:cNvPr id="99" name="pl25">
                  <a:extLst>
                    <a:ext uri="{FF2B5EF4-FFF2-40B4-BE49-F238E27FC236}">
                      <a16:creationId xmlns:a16="http://schemas.microsoft.com/office/drawing/2014/main" id="{B8FB9904-B7A4-4B27-FEA7-4ECA1C10E372}"/>
                    </a:ext>
                  </a:extLst>
                </p:cNvPr>
                <p:cNvSpPr/>
                <p:nvPr/>
              </p:nvSpPr>
              <p:spPr>
                <a:xfrm rot="17114822">
                  <a:off x="8434794" y="2489068"/>
                  <a:ext cx="87605" cy="270837"/>
                </a:xfrm>
                <a:custGeom>
                  <a:avLst/>
                  <a:gdLst/>
                  <a:ahLst/>
                  <a:cxnLst/>
                  <a:rect l="0" t="0" r="0" b="0"/>
                  <a:pathLst>
                    <a:path w="91211" h="73663">
                      <a:moveTo>
                        <a:pt x="0" y="73663"/>
                      </a:moveTo>
                      <a:lnTo>
                        <a:pt x="91211" y="0"/>
                      </a:lnTo>
                    </a:path>
                  </a:pathLst>
                </a:custGeom>
                <a:ln w="13550" cap="rnd">
                  <a:solidFill>
                    <a:srgbClr val="333333">
                      <a:alpha val="100000"/>
                    </a:srgbClr>
                  </a:solidFill>
                  <a:prstDash val="solid"/>
                  <a:round/>
                </a:ln>
              </p:spPr>
              <p:txBody>
                <a:bodyPr/>
                <a:lstStyle/>
                <a:p>
                  <a:endParaRPr/>
                </a:p>
              </p:txBody>
            </p:sp>
            <p:sp>
              <p:nvSpPr>
                <p:cNvPr id="100" name="pl25">
                  <a:extLst>
                    <a:ext uri="{FF2B5EF4-FFF2-40B4-BE49-F238E27FC236}">
                      <a16:creationId xmlns:a16="http://schemas.microsoft.com/office/drawing/2014/main" id="{7D96793E-ABBE-2C58-5FC7-E71B79201309}"/>
                    </a:ext>
                  </a:extLst>
                </p:cNvPr>
                <p:cNvSpPr/>
                <p:nvPr/>
              </p:nvSpPr>
              <p:spPr>
                <a:xfrm rot="15212427">
                  <a:off x="5426753" y="4265366"/>
                  <a:ext cx="98125" cy="372123"/>
                </a:xfrm>
                <a:custGeom>
                  <a:avLst/>
                  <a:gdLst/>
                  <a:ahLst/>
                  <a:cxnLst/>
                  <a:rect l="0" t="0" r="0" b="0"/>
                  <a:pathLst>
                    <a:path w="91211" h="73663">
                      <a:moveTo>
                        <a:pt x="0" y="73663"/>
                      </a:moveTo>
                      <a:lnTo>
                        <a:pt x="91211" y="0"/>
                      </a:lnTo>
                    </a:path>
                  </a:pathLst>
                </a:custGeom>
                <a:ln w="13550" cap="rnd">
                  <a:solidFill>
                    <a:srgbClr val="333333">
                      <a:alpha val="100000"/>
                    </a:srgbClr>
                  </a:solidFill>
                  <a:prstDash val="solid"/>
                  <a:round/>
                </a:ln>
              </p:spPr>
              <p:txBody>
                <a:bodyPr/>
                <a:lstStyle/>
                <a:p>
                  <a:endParaRPr/>
                </a:p>
              </p:txBody>
            </p:sp>
            <p:sp>
              <p:nvSpPr>
                <p:cNvPr id="101" name="pl25">
                  <a:extLst>
                    <a:ext uri="{FF2B5EF4-FFF2-40B4-BE49-F238E27FC236}">
                      <a16:creationId xmlns:a16="http://schemas.microsoft.com/office/drawing/2014/main" id="{8809CB1D-4F02-F61C-4662-01B64C4D9CFE}"/>
                    </a:ext>
                  </a:extLst>
                </p:cNvPr>
                <p:cNvSpPr/>
                <p:nvPr/>
              </p:nvSpPr>
              <p:spPr>
                <a:xfrm rot="12921810">
                  <a:off x="3308505" y="4632868"/>
                  <a:ext cx="96186" cy="379622"/>
                </a:xfrm>
                <a:custGeom>
                  <a:avLst/>
                  <a:gdLst/>
                  <a:ahLst/>
                  <a:cxnLst/>
                  <a:rect l="0" t="0" r="0" b="0"/>
                  <a:pathLst>
                    <a:path w="91211" h="73663">
                      <a:moveTo>
                        <a:pt x="0" y="73663"/>
                      </a:moveTo>
                      <a:lnTo>
                        <a:pt x="91211" y="0"/>
                      </a:lnTo>
                    </a:path>
                  </a:pathLst>
                </a:custGeom>
                <a:ln w="13550" cap="rnd">
                  <a:solidFill>
                    <a:srgbClr val="333333">
                      <a:alpha val="100000"/>
                    </a:srgbClr>
                  </a:solidFill>
                  <a:prstDash val="solid"/>
                  <a:round/>
                </a:ln>
              </p:spPr>
              <p:txBody>
                <a:bodyPr/>
                <a:lstStyle/>
                <a:p>
                  <a:endParaRPr/>
                </a:p>
              </p:txBody>
            </p:sp>
          </p:grpSp>
          <p:sp>
            <p:nvSpPr>
              <p:cNvPr id="3" name="TextBox 2">
                <a:extLst>
                  <a:ext uri="{FF2B5EF4-FFF2-40B4-BE49-F238E27FC236}">
                    <a16:creationId xmlns:a16="http://schemas.microsoft.com/office/drawing/2014/main" id="{01692994-6441-79EC-61F3-4A937B478498}"/>
                  </a:ext>
                </a:extLst>
              </p:cNvPr>
              <p:cNvSpPr txBox="1"/>
              <p:nvPr/>
            </p:nvSpPr>
            <p:spPr>
              <a:xfrm>
                <a:off x="1460416" y="4095914"/>
                <a:ext cx="803490" cy="369332"/>
              </a:xfrm>
              <a:prstGeom prst="rect">
                <a:avLst/>
              </a:prstGeom>
              <a:noFill/>
            </p:spPr>
            <p:txBody>
              <a:bodyPr wrap="none" rtlCol="0">
                <a:spAutoFit/>
              </a:bodyPr>
              <a:lstStyle/>
              <a:p>
                <a:r>
                  <a:rPr lang="en-US" b="1" dirty="0"/>
                  <a:t>Day 1 </a:t>
                </a:r>
              </a:p>
            </p:txBody>
          </p:sp>
          <p:sp>
            <p:nvSpPr>
              <p:cNvPr id="102" name="TextBox 101">
                <a:extLst>
                  <a:ext uri="{FF2B5EF4-FFF2-40B4-BE49-F238E27FC236}">
                    <a16:creationId xmlns:a16="http://schemas.microsoft.com/office/drawing/2014/main" id="{CDC19AFC-60D4-D2B9-46DA-11362C0FA604}"/>
                  </a:ext>
                </a:extLst>
              </p:cNvPr>
              <p:cNvSpPr txBox="1"/>
              <p:nvPr/>
            </p:nvSpPr>
            <p:spPr>
              <a:xfrm>
                <a:off x="5492597" y="4102052"/>
                <a:ext cx="803490" cy="369332"/>
              </a:xfrm>
              <a:prstGeom prst="rect">
                <a:avLst/>
              </a:prstGeom>
              <a:noFill/>
            </p:spPr>
            <p:txBody>
              <a:bodyPr wrap="none" rtlCol="0">
                <a:spAutoFit/>
              </a:bodyPr>
              <a:lstStyle/>
              <a:p>
                <a:r>
                  <a:rPr lang="en-US" b="1" dirty="0"/>
                  <a:t>Day 5 </a:t>
                </a:r>
              </a:p>
            </p:txBody>
          </p:sp>
          <p:sp>
            <p:nvSpPr>
              <p:cNvPr id="103" name="TextBox 102">
                <a:extLst>
                  <a:ext uri="{FF2B5EF4-FFF2-40B4-BE49-F238E27FC236}">
                    <a16:creationId xmlns:a16="http://schemas.microsoft.com/office/drawing/2014/main" id="{B30DF92E-AD68-16DA-D018-1AA64C2BBC0E}"/>
                  </a:ext>
                </a:extLst>
              </p:cNvPr>
              <p:cNvSpPr txBox="1"/>
              <p:nvPr/>
            </p:nvSpPr>
            <p:spPr>
              <a:xfrm>
                <a:off x="9163325" y="4095914"/>
                <a:ext cx="1241687" cy="369332"/>
              </a:xfrm>
              <a:prstGeom prst="rect">
                <a:avLst/>
              </a:prstGeom>
              <a:noFill/>
            </p:spPr>
            <p:txBody>
              <a:bodyPr wrap="none" rtlCol="0">
                <a:spAutoFit/>
              </a:bodyPr>
              <a:lstStyle/>
              <a:p>
                <a:r>
                  <a:rPr lang="en-US" b="1" dirty="0"/>
                  <a:t>Discharge</a:t>
                </a:r>
              </a:p>
            </p:txBody>
          </p:sp>
        </p:grpSp>
        <p:sp>
          <p:nvSpPr>
            <p:cNvPr id="106" name="TextBox 105">
              <a:extLst>
                <a:ext uri="{FF2B5EF4-FFF2-40B4-BE49-F238E27FC236}">
                  <a16:creationId xmlns:a16="http://schemas.microsoft.com/office/drawing/2014/main" id="{C903AFA1-403A-1486-E44D-21B26C93ADFA}"/>
                </a:ext>
              </a:extLst>
            </p:cNvPr>
            <p:cNvSpPr txBox="1"/>
            <p:nvPr/>
          </p:nvSpPr>
          <p:spPr>
            <a:xfrm>
              <a:off x="-54041" y="1037717"/>
              <a:ext cx="320922" cy="369332"/>
            </a:xfrm>
            <a:prstGeom prst="rect">
              <a:avLst/>
            </a:prstGeom>
            <a:noFill/>
          </p:spPr>
          <p:txBody>
            <a:bodyPr wrap="none" rtlCol="0">
              <a:spAutoFit/>
            </a:bodyPr>
            <a:lstStyle/>
            <a:p>
              <a:r>
                <a:rPr lang="en-US" dirty="0"/>
                <a:t>A</a:t>
              </a:r>
            </a:p>
          </p:txBody>
        </p:sp>
        <p:sp>
          <p:nvSpPr>
            <p:cNvPr id="107" name="TextBox 106">
              <a:extLst>
                <a:ext uri="{FF2B5EF4-FFF2-40B4-BE49-F238E27FC236}">
                  <a16:creationId xmlns:a16="http://schemas.microsoft.com/office/drawing/2014/main" id="{D4FA86CB-8236-4594-E96E-D2A8230A9AE5}"/>
                </a:ext>
              </a:extLst>
            </p:cNvPr>
            <p:cNvSpPr txBox="1"/>
            <p:nvPr/>
          </p:nvSpPr>
          <p:spPr>
            <a:xfrm>
              <a:off x="3900135" y="1037717"/>
              <a:ext cx="324128" cy="369332"/>
            </a:xfrm>
            <a:prstGeom prst="rect">
              <a:avLst/>
            </a:prstGeom>
            <a:noFill/>
          </p:spPr>
          <p:txBody>
            <a:bodyPr wrap="none" rtlCol="0">
              <a:spAutoFit/>
            </a:bodyPr>
            <a:lstStyle/>
            <a:p>
              <a:r>
                <a:rPr lang="en-US" dirty="0"/>
                <a:t>B</a:t>
              </a:r>
            </a:p>
          </p:txBody>
        </p:sp>
        <p:sp>
          <p:nvSpPr>
            <p:cNvPr id="108" name="TextBox 107">
              <a:extLst>
                <a:ext uri="{FF2B5EF4-FFF2-40B4-BE49-F238E27FC236}">
                  <a16:creationId xmlns:a16="http://schemas.microsoft.com/office/drawing/2014/main" id="{11EEBFB9-E28B-D9AB-0916-D2AAF40C4EFB}"/>
                </a:ext>
              </a:extLst>
            </p:cNvPr>
            <p:cNvSpPr txBox="1"/>
            <p:nvPr/>
          </p:nvSpPr>
          <p:spPr>
            <a:xfrm>
              <a:off x="7795256" y="1037717"/>
              <a:ext cx="344966" cy="369332"/>
            </a:xfrm>
            <a:prstGeom prst="rect">
              <a:avLst/>
            </a:prstGeom>
            <a:noFill/>
          </p:spPr>
          <p:txBody>
            <a:bodyPr wrap="none" rtlCol="0">
              <a:spAutoFit/>
            </a:bodyPr>
            <a:lstStyle/>
            <a:p>
              <a:r>
                <a:rPr lang="en-US" dirty="0"/>
                <a:t>C</a:t>
              </a:r>
            </a:p>
          </p:txBody>
        </p:sp>
      </p:grpSp>
      <p:sp>
        <p:nvSpPr>
          <p:cNvPr id="111" name="TextBox 110">
            <a:extLst>
              <a:ext uri="{FF2B5EF4-FFF2-40B4-BE49-F238E27FC236}">
                <a16:creationId xmlns:a16="http://schemas.microsoft.com/office/drawing/2014/main" id="{26BB6FCF-F420-EB94-0B0C-B5A4286BDE64}"/>
              </a:ext>
            </a:extLst>
          </p:cNvPr>
          <p:cNvSpPr txBox="1"/>
          <p:nvPr/>
        </p:nvSpPr>
        <p:spPr>
          <a:xfrm>
            <a:off x="5095157" y="478115"/>
            <a:ext cx="503221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Enriched Chemical Classes in in ARF Survivors</a:t>
            </a:r>
          </a:p>
        </p:txBody>
      </p:sp>
    </p:spTree>
    <p:extLst>
      <p:ext uri="{BB962C8B-B14F-4D97-AF65-F5344CB8AC3E}">
        <p14:creationId xmlns:p14="http://schemas.microsoft.com/office/powerpoint/2010/main" val="644575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8C78E7-2A77-1670-5438-90B4AD34D403}"/>
              </a:ext>
            </a:extLst>
          </p:cNvPr>
          <p:cNvSpPr txBox="1"/>
          <p:nvPr/>
        </p:nvSpPr>
        <p:spPr>
          <a:xfrm>
            <a:off x="0" y="-1573"/>
            <a:ext cx="2520242"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Figure S3</a:t>
            </a:r>
          </a:p>
        </p:txBody>
      </p:sp>
      <p:sp>
        <p:nvSpPr>
          <p:cNvPr id="5" name="TextBox 4">
            <a:extLst>
              <a:ext uri="{FF2B5EF4-FFF2-40B4-BE49-F238E27FC236}">
                <a16:creationId xmlns:a16="http://schemas.microsoft.com/office/drawing/2014/main" id="{33879217-0ED4-05E3-8F3F-BDA7531A99FD}"/>
              </a:ext>
            </a:extLst>
          </p:cNvPr>
          <p:cNvSpPr txBox="1"/>
          <p:nvPr/>
        </p:nvSpPr>
        <p:spPr>
          <a:xfrm>
            <a:off x="51114" y="4729558"/>
            <a:ext cx="12140886" cy="2123658"/>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Supplementary Figure S2. </a:t>
            </a:r>
            <a:r>
              <a:rPr lang="en-US" sz="1200" dirty="0">
                <a:latin typeface="Arial" panose="020B0604020202020204" pitchFamily="34" charset="0"/>
                <a:cs typeface="Arial" panose="020B0604020202020204" pitchFamily="34" charset="0"/>
              </a:rPr>
              <a:t>Acute illness severity, comorbidities, and clinical parameters by discharge physical function (SPPB ≤6 = Poor; SPPB ≥7 = Good)</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 Distribution of APACHE (Acute Physiology and Chronic Health Evaluation) IV scores among patients stratified by discharge physical function status (SPPB ≤6 [Poor] vs. SPPB ≥7 [Good]). APACHE Scores were grouped into three categories: mild (0–50), moderate (51–75), and severe (&gt;75). No statistically significant differences in APACHE scores were observed across severity levels between the two groups, indicating similar acute illness severity at baseline.</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(B) Prevalence of comorbid conditions across the two discharge groups. Assessed chronic conditions included prior acute respiratory distress syndrome, upper gastrointestinal disease, stroke, arthritis, alcohol use disorder, chronic pain, depression, kidney disease, psychiatric disorders, and hemiplegia. While trends in specific conditions were noted, none reached statistical significance, suggesting physical function outcomes were not strongly associated with any single chronic diagnosis. (C–H) Enrollment clinical parameters categorized as follows: Body mass index (BMI): &lt;18.5, 18.5–24.9, 25–29.9, ≥30 kg/m²; Mean arterial pressure (MAP): &lt;70, 70–100, &gt;100 mmHg; Pulse: &lt;60, 60–100, &gt;100 bpm; Respiratory rate: &lt;12, 12–20, &gt;20 b/m; Arterial partial pressure of oxygen (</a:t>
            </a:r>
            <a:r>
              <a:rPr lang="en-US" sz="1200" dirty="0" err="1">
                <a:latin typeface="Arial" panose="020B0604020202020204" pitchFamily="34" charset="0"/>
                <a:cs typeface="Arial" panose="020B0604020202020204" pitchFamily="34" charset="0"/>
              </a:rPr>
              <a:t>PaO</a:t>
            </a:r>
            <a:r>
              <a:rPr lang="en-US" sz="1200" dirty="0">
                <a:latin typeface="Arial" panose="020B0604020202020204" pitchFamily="34" charset="0"/>
                <a:cs typeface="Arial" panose="020B0604020202020204" pitchFamily="34" charset="0"/>
              </a:rPr>
              <a:t>₂): &lt;80, 80–100, &gt;100 mmHg; Fraction of inspired oxygen (</a:t>
            </a:r>
            <a:r>
              <a:rPr lang="en-US" sz="1200" dirty="0" err="1">
                <a:latin typeface="Arial" panose="020B0604020202020204" pitchFamily="34" charset="0"/>
                <a:cs typeface="Arial" panose="020B0604020202020204" pitchFamily="34" charset="0"/>
              </a:rPr>
              <a:t>FiO</a:t>
            </a:r>
            <a:r>
              <a:rPr lang="en-US" sz="1200" dirty="0">
                <a:latin typeface="Arial" panose="020B0604020202020204" pitchFamily="34" charset="0"/>
                <a:cs typeface="Arial" panose="020B0604020202020204" pitchFamily="34" charset="0"/>
              </a:rPr>
              <a:t>₂): ≤0.21, 0.22–0.50, &gt;0.50; Arterial partial pressure of carbon dioxide (</a:t>
            </a:r>
            <a:r>
              <a:rPr lang="en-US" sz="1200" dirty="0" err="1">
                <a:latin typeface="Arial" panose="020B0604020202020204" pitchFamily="34" charset="0"/>
                <a:cs typeface="Arial" panose="020B0604020202020204" pitchFamily="34" charset="0"/>
              </a:rPr>
              <a:t>PaCO</a:t>
            </a:r>
            <a:r>
              <a:rPr lang="en-US" sz="1200" dirty="0">
                <a:latin typeface="Arial" panose="020B0604020202020204" pitchFamily="34" charset="0"/>
                <a:cs typeface="Arial" panose="020B0604020202020204" pitchFamily="34" charset="0"/>
              </a:rPr>
              <a:t>₂): &lt;35, 35–45, &gt;45 mmHg. Bars show group-wise percentages; per-level p-values (Fisher’s exact) are annotated; no parameter showed a significant association with physical function at discharge (all p&gt;0.05).</a:t>
            </a:r>
          </a:p>
        </p:txBody>
      </p:sp>
      <p:sp>
        <p:nvSpPr>
          <p:cNvPr id="4" name="TextBox 3">
            <a:extLst>
              <a:ext uri="{FF2B5EF4-FFF2-40B4-BE49-F238E27FC236}">
                <a16:creationId xmlns:a16="http://schemas.microsoft.com/office/drawing/2014/main" id="{18739F11-9B45-1C97-ABEE-93D23377A3FE}"/>
              </a:ext>
            </a:extLst>
          </p:cNvPr>
          <p:cNvSpPr txBox="1"/>
          <p:nvPr/>
        </p:nvSpPr>
        <p:spPr>
          <a:xfrm>
            <a:off x="4354950" y="68288"/>
            <a:ext cx="6169253"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Correlation of Comorbidities, APACHE III Score and Other </a:t>
            </a:r>
          </a:p>
          <a:p>
            <a:r>
              <a:rPr lang="en-US" dirty="0">
                <a:latin typeface="Arial" panose="020B0604020202020204" pitchFamily="34" charset="0"/>
                <a:cs typeface="Arial" panose="020B0604020202020204" pitchFamily="34" charset="0"/>
              </a:rPr>
              <a:t>Clinical Parameter Measurements with SPPB Outcomes</a:t>
            </a:r>
          </a:p>
        </p:txBody>
      </p:sp>
      <p:sp>
        <p:nvSpPr>
          <p:cNvPr id="8" name="TextBox 7">
            <a:extLst>
              <a:ext uri="{FF2B5EF4-FFF2-40B4-BE49-F238E27FC236}">
                <a16:creationId xmlns:a16="http://schemas.microsoft.com/office/drawing/2014/main" id="{0C8CF3C1-043B-990A-00B9-92B2FA4962DB}"/>
              </a:ext>
            </a:extLst>
          </p:cNvPr>
          <p:cNvSpPr txBox="1"/>
          <p:nvPr/>
        </p:nvSpPr>
        <p:spPr>
          <a:xfrm>
            <a:off x="51114" y="658427"/>
            <a:ext cx="320922" cy="369332"/>
          </a:xfrm>
          <a:prstGeom prst="rect">
            <a:avLst/>
          </a:prstGeom>
          <a:noFill/>
        </p:spPr>
        <p:txBody>
          <a:bodyPr wrap="none" rtlCol="0">
            <a:spAutoFit/>
          </a:bodyPr>
          <a:lstStyle/>
          <a:p>
            <a:r>
              <a:rPr lang="en-US" dirty="0"/>
              <a:t>A</a:t>
            </a:r>
          </a:p>
        </p:txBody>
      </p:sp>
      <p:sp>
        <p:nvSpPr>
          <p:cNvPr id="9" name="TextBox 8">
            <a:extLst>
              <a:ext uri="{FF2B5EF4-FFF2-40B4-BE49-F238E27FC236}">
                <a16:creationId xmlns:a16="http://schemas.microsoft.com/office/drawing/2014/main" id="{C86BEB1F-6434-17B7-DD4E-48B029263B6A}"/>
              </a:ext>
            </a:extLst>
          </p:cNvPr>
          <p:cNvSpPr txBox="1"/>
          <p:nvPr/>
        </p:nvSpPr>
        <p:spPr>
          <a:xfrm>
            <a:off x="2707669" y="658427"/>
            <a:ext cx="324128" cy="369332"/>
          </a:xfrm>
          <a:prstGeom prst="rect">
            <a:avLst/>
          </a:prstGeom>
          <a:noFill/>
        </p:spPr>
        <p:txBody>
          <a:bodyPr wrap="none" rtlCol="0">
            <a:spAutoFit/>
          </a:bodyPr>
          <a:lstStyle/>
          <a:p>
            <a:r>
              <a:rPr lang="en-US" dirty="0"/>
              <a:t>B</a:t>
            </a:r>
          </a:p>
        </p:txBody>
      </p:sp>
      <p:pic>
        <p:nvPicPr>
          <p:cNvPr id="13" name="Picture 12" descr="A red and blue bars on a black background&#10;&#10;AI-generated content may be incorrect.">
            <a:extLst>
              <a:ext uri="{FF2B5EF4-FFF2-40B4-BE49-F238E27FC236}">
                <a16:creationId xmlns:a16="http://schemas.microsoft.com/office/drawing/2014/main" id="{2A9D3959-B230-3465-BE5D-9549C5AE646F}"/>
              </a:ext>
            </a:extLst>
          </p:cNvPr>
          <p:cNvPicPr>
            <a:picLocks noChangeAspect="1"/>
          </p:cNvPicPr>
          <p:nvPr/>
        </p:nvPicPr>
        <p:blipFill>
          <a:blip r:embed="rId2">
            <a:extLst>
              <a:ext uri="{28A0092B-C50C-407E-A947-70E740481C1C}">
                <a14:useLocalDpi xmlns:a14="http://schemas.microsoft.com/office/drawing/2010/main" val="0"/>
              </a:ext>
            </a:extLst>
          </a:blip>
          <a:srcRect t="7622" b="1"/>
          <a:stretch>
            <a:fillRect/>
          </a:stretch>
        </p:blipFill>
        <p:spPr>
          <a:xfrm>
            <a:off x="2865283" y="1213160"/>
            <a:ext cx="3901859" cy="1802200"/>
          </a:xfrm>
          <a:prstGeom prst="rect">
            <a:avLst/>
          </a:prstGeom>
        </p:spPr>
      </p:pic>
      <p:sp>
        <p:nvSpPr>
          <p:cNvPr id="22" name="TextBox 21">
            <a:extLst>
              <a:ext uri="{FF2B5EF4-FFF2-40B4-BE49-F238E27FC236}">
                <a16:creationId xmlns:a16="http://schemas.microsoft.com/office/drawing/2014/main" id="{9F9A6148-0E8C-7BD1-5E2E-D8273C9D6A8C}"/>
              </a:ext>
            </a:extLst>
          </p:cNvPr>
          <p:cNvSpPr txBox="1"/>
          <p:nvPr/>
        </p:nvSpPr>
        <p:spPr>
          <a:xfrm>
            <a:off x="6721351" y="658427"/>
            <a:ext cx="344966" cy="369332"/>
          </a:xfrm>
          <a:prstGeom prst="rect">
            <a:avLst/>
          </a:prstGeom>
          <a:noFill/>
        </p:spPr>
        <p:txBody>
          <a:bodyPr wrap="none" rtlCol="0">
            <a:spAutoFit/>
          </a:bodyPr>
          <a:lstStyle/>
          <a:p>
            <a:r>
              <a:rPr lang="en-US" dirty="0"/>
              <a:t>C</a:t>
            </a:r>
          </a:p>
        </p:txBody>
      </p:sp>
      <p:sp>
        <p:nvSpPr>
          <p:cNvPr id="23" name="TextBox 22">
            <a:extLst>
              <a:ext uri="{FF2B5EF4-FFF2-40B4-BE49-F238E27FC236}">
                <a16:creationId xmlns:a16="http://schemas.microsoft.com/office/drawing/2014/main" id="{ECD878DE-657B-762E-F4BA-EAF67EFDE400}"/>
              </a:ext>
            </a:extLst>
          </p:cNvPr>
          <p:cNvSpPr txBox="1"/>
          <p:nvPr/>
        </p:nvSpPr>
        <p:spPr>
          <a:xfrm>
            <a:off x="9316601" y="658427"/>
            <a:ext cx="343364" cy="369332"/>
          </a:xfrm>
          <a:prstGeom prst="rect">
            <a:avLst/>
          </a:prstGeom>
          <a:noFill/>
        </p:spPr>
        <p:txBody>
          <a:bodyPr wrap="none" rtlCol="0">
            <a:spAutoFit/>
          </a:bodyPr>
          <a:lstStyle/>
          <a:p>
            <a:r>
              <a:rPr lang="en-US" dirty="0"/>
              <a:t>D</a:t>
            </a:r>
          </a:p>
        </p:txBody>
      </p:sp>
      <p:sp>
        <p:nvSpPr>
          <p:cNvPr id="24" name="TextBox 23">
            <a:extLst>
              <a:ext uri="{FF2B5EF4-FFF2-40B4-BE49-F238E27FC236}">
                <a16:creationId xmlns:a16="http://schemas.microsoft.com/office/drawing/2014/main" id="{F699E3AC-E2F1-8FD3-220B-58DB26098CFD}"/>
              </a:ext>
            </a:extLst>
          </p:cNvPr>
          <p:cNvSpPr txBox="1"/>
          <p:nvPr/>
        </p:nvSpPr>
        <p:spPr>
          <a:xfrm>
            <a:off x="39893" y="2736453"/>
            <a:ext cx="312906" cy="369332"/>
          </a:xfrm>
          <a:prstGeom prst="rect">
            <a:avLst/>
          </a:prstGeom>
          <a:noFill/>
        </p:spPr>
        <p:txBody>
          <a:bodyPr wrap="none" rtlCol="0">
            <a:spAutoFit/>
          </a:bodyPr>
          <a:lstStyle/>
          <a:p>
            <a:r>
              <a:rPr lang="en-US" dirty="0"/>
              <a:t>E</a:t>
            </a:r>
          </a:p>
        </p:txBody>
      </p:sp>
      <p:sp>
        <p:nvSpPr>
          <p:cNvPr id="25" name="TextBox 24">
            <a:extLst>
              <a:ext uri="{FF2B5EF4-FFF2-40B4-BE49-F238E27FC236}">
                <a16:creationId xmlns:a16="http://schemas.microsoft.com/office/drawing/2014/main" id="{CFFCC6EC-94A3-742B-568B-13847BF62280}"/>
              </a:ext>
            </a:extLst>
          </p:cNvPr>
          <p:cNvSpPr txBox="1"/>
          <p:nvPr/>
        </p:nvSpPr>
        <p:spPr>
          <a:xfrm>
            <a:off x="2643581" y="2736453"/>
            <a:ext cx="312907" cy="369332"/>
          </a:xfrm>
          <a:prstGeom prst="rect">
            <a:avLst/>
          </a:prstGeom>
          <a:noFill/>
        </p:spPr>
        <p:txBody>
          <a:bodyPr wrap="none" rtlCol="0">
            <a:spAutoFit/>
          </a:bodyPr>
          <a:lstStyle/>
          <a:p>
            <a:pPr algn="ctr"/>
            <a:r>
              <a:rPr lang="en-US" dirty="0"/>
              <a:t>F</a:t>
            </a:r>
          </a:p>
        </p:txBody>
      </p:sp>
      <p:sp>
        <p:nvSpPr>
          <p:cNvPr id="26" name="TextBox 25">
            <a:extLst>
              <a:ext uri="{FF2B5EF4-FFF2-40B4-BE49-F238E27FC236}">
                <a16:creationId xmlns:a16="http://schemas.microsoft.com/office/drawing/2014/main" id="{9C77B4E2-0DCE-C087-E0FB-E1D9A828D87A}"/>
              </a:ext>
            </a:extLst>
          </p:cNvPr>
          <p:cNvSpPr txBox="1"/>
          <p:nvPr/>
        </p:nvSpPr>
        <p:spPr>
          <a:xfrm>
            <a:off x="5438027" y="2736453"/>
            <a:ext cx="348172" cy="369332"/>
          </a:xfrm>
          <a:prstGeom prst="rect">
            <a:avLst/>
          </a:prstGeom>
          <a:noFill/>
        </p:spPr>
        <p:txBody>
          <a:bodyPr wrap="none" rtlCol="0">
            <a:spAutoFit/>
          </a:bodyPr>
          <a:lstStyle/>
          <a:p>
            <a:pPr algn="ctr"/>
            <a:r>
              <a:rPr lang="en-US" dirty="0"/>
              <a:t>G</a:t>
            </a:r>
          </a:p>
        </p:txBody>
      </p:sp>
      <p:sp>
        <p:nvSpPr>
          <p:cNvPr id="27" name="TextBox 26">
            <a:extLst>
              <a:ext uri="{FF2B5EF4-FFF2-40B4-BE49-F238E27FC236}">
                <a16:creationId xmlns:a16="http://schemas.microsoft.com/office/drawing/2014/main" id="{CF2FC783-6AE7-03E4-7D9B-995586B11E0C}"/>
              </a:ext>
            </a:extLst>
          </p:cNvPr>
          <p:cNvSpPr txBox="1"/>
          <p:nvPr/>
        </p:nvSpPr>
        <p:spPr>
          <a:xfrm>
            <a:off x="8227333" y="2736453"/>
            <a:ext cx="348172" cy="369332"/>
          </a:xfrm>
          <a:prstGeom prst="rect">
            <a:avLst/>
          </a:prstGeom>
          <a:noFill/>
        </p:spPr>
        <p:txBody>
          <a:bodyPr wrap="none" rtlCol="0">
            <a:spAutoFit/>
          </a:bodyPr>
          <a:lstStyle/>
          <a:p>
            <a:pPr algn="ctr"/>
            <a:r>
              <a:rPr lang="en-US" dirty="0"/>
              <a:t>H</a:t>
            </a:r>
          </a:p>
        </p:txBody>
      </p:sp>
      <p:pic>
        <p:nvPicPr>
          <p:cNvPr id="19" name="Picture 18" descr="A screenshot of a graph&#10;&#10;AI-generated content may be incorrect.">
            <a:extLst>
              <a:ext uri="{FF2B5EF4-FFF2-40B4-BE49-F238E27FC236}">
                <a16:creationId xmlns:a16="http://schemas.microsoft.com/office/drawing/2014/main" id="{41D9D33A-AE78-3670-E3DF-92C204514903}"/>
              </a:ext>
            </a:extLst>
          </p:cNvPr>
          <p:cNvPicPr>
            <a:picLocks noChangeAspect="1"/>
          </p:cNvPicPr>
          <p:nvPr/>
        </p:nvPicPr>
        <p:blipFill>
          <a:blip r:embed="rId3">
            <a:extLst>
              <a:ext uri="{28A0092B-C50C-407E-A947-70E740481C1C}">
                <a14:useLocalDpi xmlns:a14="http://schemas.microsoft.com/office/drawing/2010/main" val="0"/>
              </a:ext>
            </a:extLst>
          </a:blip>
          <a:srcRect t="9171"/>
          <a:stretch>
            <a:fillRect/>
          </a:stretch>
        </p:blipFill>
        <p:spPr>
          <a:xfrm>
            <a:off x="127877" y="887253"/>
            <a:ext cx="2738602" cy="1658298"/>
          </a:xfrm>
          <a:prstGeom prst="rect">
            <a:avLst/>
          </a:prstGeom>
        </p:spPr>
      </p:pic>
      <p:pic>
        <p:nvPicPr>
          <p:cNvPr id="28" name="Picture 27" descr="A graph of weight loss&#10;&#10;AI-generated content may be incorrect.">
            <a:extLst>
              <a:ext uri="{FF2B5EF4-FFF2-40B4-BE49-F238E27FC236}">
                <a16:creationId xmlns:a16="http://schemas.microsoft.com/office/drawing/2014/main" id="{8488B15F-16C6-F35A-3E21-EA803296AEC0}"/>
              </a:ext>
            </a:extLst>
          </p:cNvPr>
          <p:cNvPicPr>
            <a:picLocks noChangeAspect="1"/>
          </p:cNvPicPr>
          <p:nvPr/>
        </p:nvPicPr>
        <p:blipFill>
          <a:blip r:embed="rId4">
            <a:extLst>
              <a:ext uri="{28A0092B-C50C-407E-A947-70E740481C1C}">
                <a14:useLocalDpi xmlns:a14="http://schemas.microsoft.com/office/drawing/2010/main" val="0"/>
              </a:ext>
            </a:extLst>
          </a:blip>
          <a:srcRect t="8581"/>
          <a:stretch>
            <a:fillRect/>
          </a:stretch>
        </p:blipFill>
        <p:spPr>
          <a:xfrm>
            <a:off x="6745730" y="815099"/>
            <a:ext cx="2738601" cy="1669062"/>
          </a:xfrm>
          <a:prstGeom prst="rect">
            <a:avLst/>
          </a:prstGeom>
        </p:spPr>
      </p:pic>
      <p:pic>
        <p:nvPicPr>
          <p:cNvPr id="30" name="Picture 29" descr="A screenshot of a graph&#10;&#10;AI-generated content may be incorrect.">
            <a:extLst>
              <a:ext uri="{FF2B5EF4-FFF2-40B4-BE49-F238E27FC236}">
                <a16:creationId xmlns:a16="http://schemas.microsoft.com/office/drawing/2014/main" id="{EED961DB-0E82-34D1-BFF9-CFB496681932}"/>
              </a:ext>
            </a:extLst>
          </p:cNvPr>
          <p:cNvPicPr>
            <a:picLocks noChangeAspect="1"/>
          </p:cNvPicPr>
          <p:nvPr/>
        </p:nvPicPr>
        <p:blipFill>
          <a:blip r:embed="rId5">
            <a:extLst>
              <a:ext uri="{28A0092B-C50C-407E-A947-70E740481C1C}">
                <a14:useLocalDpi xmlns:a14="http://schemas.microsoft.com/office/drawing/2010/main" val="0"/>
              </a:ext>
            </a:extLst>
          </a:blip>
          <a:srcRect t="11914"/>
          <a:stretch>
            <a:fillRect/>
          </a:stretch>
        </p:blipFill>
        <p:spPr>
          <a:xfrm>
            <a:off x="9504548" y="934632"/>
            <a:ext cx="2743205" cy="1610919"/>
          </a:xfrm>
          <a:prstGeom prst="rect">
            <a:avLst/>
          </a:prstGeom>
        </p:spPr>
      </p:pic>
      <p:pic>
        <p:nvPicPr>
          <p:cNvPr id="32" name="Picture 31" descr="A screenshot of a graph&#10;&#10;AI-generated content may be incorrect.">
            <a:extLst>
              <a:ext uri="{FF2B5EF4-FFF2-40B4-BE49-F238E27FC236}">
                <a16:creationId xmlns:a16="http://schemas.microsoft.com/office/drawing/2014/main" id="{ACA39F8D-C566-3E64-C227-86714F8C348A}"/>
              </a:ext>
            </a:extLst>
          </p:cNvPr>
          <p:cNvPicPr>
            <a:picLocks noChangeAspect="1"/>
          </p:cNvPicPr>
          <p:nvPr/>
        </p:nvPicPr>
        <p:blipFill>
          <a:blip r:embed="rId6">
            <a:extLst>
              <a:ext uri="{28A0092B-C50C-407E-A947-70E740481C1C}">
                <a14:useLocalDpi xmlns:a14="http://schemas.microsoft.com/office/drawing/2010/main" val="0"/>
              </a:ext>
            </a:extLst>
          </a:blip>
          <a:srcRect t="11062"/>
          <a:stretch>
            <a:fillRect/>
          </a:stretch>
        </p:blipFill>
        <p:spPr>
          <a:xfrm>
            <a:off x="126680" y="3015360"/>
            <a:ext cx="2738603" cy="1623773"/>
          </a:xfrm>
          <a:prstGeom prst="rect">
            <a:avLst/>
          </a:prstGeom>
        </p:spPr>
      </p:pic>
      <p:pic>
        <p:nvPicPr>
          <p:cNvPr id="34" name="Picture 33" descr="A screenshot of a graph&#10;&#10;AI-generated content may be incorrect.">
            <a:extLst>
              <a:ext uri="{FF2B5EF4-FFF2-40B4-BE49-F238E27FC236}">
                <a16:creationId xmlns:a16="http://schemas.microsoft.com/office/drawing/2014/main" id="{4617C57B-7C8F-7D47-4071-C070373E9240}"/>
              </a:ext>
            </a:extLst>
          </p:cNvPr>
          <p:cNvPicPr>
            <a:picLocks noChangeAspect="1"/>
          </p:cNvPicPr>
          <p:nvPr/>
        </p:nvPicPr>
        <p:blipFill>
          <a:blip r:embed="rId7">
            <a:extLst>
              <a:ext uri="{28A0092B-C50C-407E-A947-70E740481C1C}">
                <a14:useLocalDpi xmlns:a14="http://schemas.microsoft.com/office/drawing/2010/main" val="0"/>
              </a:ext>
            </a:extLst>
          </a:blip>
          <a:srcRect t="11062"/>
          <a:stretch>
            <a:fillRect/>
          </a:stretch>
        </p:blipFill>
        <p:spPr>
          <a:xfrm>
            <a:off x="2858212" y="3005304"/>
            <a:ext cx="2738604" cy="1623774"/>
          </a:xfrm>
          <a:prstGeom prst="rect">
            <a:avLst/>
          </a:prstGeom>
        </p:spPr>
      </p:pic>
      <p:pic>
        <p:nvPicPr>
          <p:cNvPr id="36" name="Picture 35" descr="A screenshot of a graph&#10;&#10;AI-generated content may be incorrect.">
            <a:extLst>
              <a:ext uri="{FF2B5EF4-FFF2-40B4-BE49-F238E27FC236}">
                <a16:creationId xmlns:a16="http://schemas.microsoft.com/office/drawing/2014/main" id="{57B45A71-19EA-56B6-D230-FDC998A4E776}"/>
              </a:ext>
            </a:extLst>
          </p:cNvPr>
          <p:cNvPicPr>
            <a:picLocks noChangeAspect="1"/>
          </p:cNvPicPr>
          <p:nvPr/>
        </p:nvPicPr>
        <p:blipFill>
          <a:blip r:embed="rId8">
            <a:extLst>
              <a:ext uri="{28A0092B-C50C-407E-A947-70E740481C1C}">
                <a14:useLocalDpi xmlns:a14="http://schemas.microsoft.com/office/drawing/2010/main" val="0"/>
              </a:ext>
            </a:extLst>
          </a:blip>
          <a:srcRect t="11902"/>
          <a:stretch>
            <a:fillRect/>
          </a:stretch>
        </p:blipFill>
        <p:spPr>
          <a:xfrm>
            <a:off x="5612113" y="3058508"/>
            <a:ext cx="2771722" cy="1627901"/>
          </a:xfrm>
          <a:prstGeom prst="rect">
            <a:avLst/>
          </a:prstGeom>
        </p:spPr>
      </p:pic>
      <p:pic>
        <p:nvPicPr>
          <p:cNvPr id="38" name="Picture 37" descr="A screenshot of a graph&#10;&#10;AI-generated content may be incorrect.">
            <a:extLst>
              <a:ext uri="{FF2B5EF4-FFF2-40B4-BE49-F238E27FC236}">
                <a16:creationId xmlns:a16="http://schemas.microsoft.com/office/drawing/2014/main" id="{7B31B63E-42AE-B967-264A-5FE90AAD1D29}"/>
              </a:ext>
            </a:extLst>
          </p:cNvPr>
          <p:cNvPicPr>
            <a:picLocks noChangeAspect="1"/>
          </p:cNvPicPr>
          <p:nvPr/>
        </p:nvPicPr>
        <p:blipFill>
          <a:blip r:embed="rId9">
            <a:extLst>
              <a:ext uri="{28A0092B-C50C-407E-A947-70E740481C1C}">
                <a14:useLocalDpi xmlns:a14="http://schemas.microsoft.com/office/drawing/2010/main" val="0"/>
              </a:ext>
            </a:extLst>
          </a:blip>
          <a:srcRect t="12821"/>
          <a:stretch>
            <a:fillRect/>
          </a:stretch>
        </p:blipFill>
        <p:spPr>
          <a:xfrm>
            <a:off x="8350619" y="3005304"/>
            <a:ext cx="2966725" cy="1724254"/>
          </a:xfrm>
          <a:prstGeom prst="rect">
            <a:avLst/>
          </a:prstGeom>
        </p:spPr>
      </p:pic>
    </p:spTree>
    <p:extLst>
      <p:ext uri="{BB962C8B-B14F-4D97-AF65-F5344CB8AC3E}">
        <p14:creationId xmlns:p14="http://schemas.microsoft.com/office/powerpoint/2010/main" val="341136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A916B-AB56-4BC0-D5F7-1CF10C8EC759}"/>
              </a:ext>
            </a:extLst>
          </p:cNvPr>
          <p:cNvSpPr>
            <a:spLocks noGrp="1"/>
          </p:cNvSpPr>
          <p:nvPr>
            <p:ph type="title"/>
          </p:nvPr>
        </p:nvSpPr>
        <p:spPr>
          <a:xfrm>
            <a:off x="3063878" y="206583"/>
            <a:ext cx="7677520" cy="625642"/>
          </a:xfrm>
        </p:spPr>
        <p:txBody>
          <a:bodyPr>
            <a:normAutofit/>
          </a:bodyPr>
          <a:lstStyle/>
          <a:p>
            <a:r>
              <a:rPr lang="en-US" sz="1800" dirty="0">
                <a:latin typeface="Arial" panose="020B0604020202020204" pitchFamily="34" charset="0"/>
                <a:cs typeface="Arial" panose="020B0604020202020204" pitchFamily="34" charset="0"/>
              </a:rPr>
              <a:t>Metabolomic Signatures Associated with Physical Performance (SPPB) Identified by Machine Learning</a:t>
            </a:r>
          </a:p>
        </p:txBody>
      </p:sp>
      <p:sp>
        <p:nvSpPr>
          <p:cNvPr id="12" name="TextBox 11">
            <a:extLst>
              <a:ext uri="{FF2B5EF4-FFF2-40B4-BE49-F238E27FC236}">
                <a16:creationId xmlns:a16="http://schemas.microsoft.com/office/drawing/2014/main" id="{24071897-6411-9E39-B8F2-83D16FEFD0CE}"/>
              </a:ext>
            </a:extLst>
          </p:cNvPr>
          <p:cNvSpPr txBox="1"/>
          <p:nvPr/>
        </p:nvSpPr>
        <p:spPr>
          <a:xfrm>
            <a:off x="65850" y="0"/>
            <a:ext cx="2287806" cy="646331"/>
          </a:xfrm>
          <a:prstGeom prst="rect">
            <a:avLst/>
          </a:prstGeom>
          <a:noFill/>
        </p:spPr>
        <p:txBody>
          <a:bodyPr wrap="none" rtlCol="0">
            <a:spAutoFit/>
          </a:bodyPr>
          <a:lstStyle/>
          <a:p>
            <a:r>
              <a:rPr lang="en-US" sz="3600" b="1" dirty="0">
                <a:latin typeface="Arial" panose="020B0604020202020204" pitchFamily="34" charset="0"/>
                <a:cs typeface="Arial" panose="020B0604020202020204" pitchFamily="34" charset="0"/>
              </a:rPr>
              <a:t>Figure S4</a:t>
            </a:r>
          </a:p>
        </p:txBody>
      </p:sp>
      <p:pic>
        <p:nvPicPr>
          <p:cNvPr id="11" name="Picture 10" descr="A graph of a graph showing a number of objects&#10;&#10;AI-generated content may be incorrect.">
            <a:extLst>
              <a:ext uri="{FF2B5EF4-FFF2-40B4-BE49-F238E27FC236}">
                <a16:creationId xmlns:a16="http://schemas.microsoft.com/office/drawing/2014/main" id="{90281783-CCA5-0CEE-BA06-0C5E355FA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690" y="1423153"/>
            <a:ext cx="2632356" cy="2105885"/>
          </a:xfrm>
          <a:prstGeom prst="rect">
            <a:avLst/>
          </a:prstGeom>
        </p:spPr>
      </p:pic>
      <p:pic>
        <p:nvPicPr>
          <p:cNvPr id="16" name="Picture 15" descr="A screenshot of a computer screen&#10;&#10;AI-generated content may be incorrect.">
            <a:extLst>
              <a:ext uri="{FF2B5EF4-FFF2-40B4-BE49-F238E27FC236}">
                <a16:creationId xmlns:a16="http://schemas.microsoft.com/office/drawing/2014/main" id="{4E9A5978-00BC-BBC5-6D59-EB5E13628D18}"/>
              </a:ext>
            </a:extLst>
          </p:cNvPr>
          <p:cNvPicPr>
            <a:picLocks noChangeAspect="1"/>
          </p:cNvPicPr>
          <p:nvPr/>
        </p:nvPicPr>
        <p:blipFill>
          <a:blip r:embed="rId3">
            <a:extLst>
              <a:ext uri="{28A0092B-C50C-407E-A947-70E740481C1C}">
                <a14:useLocalDpi xmlns:a14="http://schemas.microsoft.com/office/drawing/2010/main" val="0"/>
              </a:ext>
            </a:extLst>
          </a:blip>
          <a:srcRect l="2911" t="3956" r="6544" b="9949"/>
          <a:stretch>
            <a:fillRect/>
          </a:stretch>
        </p:blipFill>
        <p:spPr>
          <a:xfrm>
            <a:off x="8533660" y="1737513"/>
            <a:ext cx="2754048" cy="1745814"/>
          </a:xfrm>
          <a:prstGeom prst="rect">
            <a:avLst/>
          </a:prstGeom>
        </p:spPr>
      </p:pic>
      <p:sp>
        <p:nvSpPr>
          <p:cNvPr id="3" name="TextBox 2">
            <a:extLst>
              <a:ext uri="{FF2B5EF4-FFF2-40B4-BE49-F238E27FC236}">
                <a16:creationId xmlns:a16="http://schemas.microsoft.com/office/drawing/2014/main" id="{6EA98F9B-D3F2-76E9-EECE-6900DE5FB0E3}"/>
              </a:ext>
            </a:extLst>
          </p:cNvPr>
          <p:cNvSpPr txBox="1"/>
          <p:nvPr/>
        </p:nvSpPr>
        <p:spPr>
          <a:xfrm>
            <a:off x="128250" y="1053821"/>
            <a:ext cx="320922" cy="369332"/>
          </a:xfrm>
          <a:prstGeom prst="rect">
            <a:avLst/>
          </a:prstGeom>
          <a:noFill/>
        </p:spPr>
        <p:txBody>
          <a:bodyPr wrap="none" rtlCol="0">
            <a:spAutoFit/>
          </a:bodyPr>
          <a:lstStyle/>
          <a:p>
            <a:r>
              <a:rPr lang="en-US" dirty="0"/>
              <a:t>A</a:t>
            </a:r>
          </a:p>
        </p:txBody>
      </p:sp>
      <p:sp>
        <p:nvSpPr>
          <p:cNvPr id="6" name="TextBox 5">
            <a:extLst>
              <a:ext uri="{FF2B5EF4-FFF2-40B4-BE49-F238E27FC236}">
                <a16:creationId xmlns:a16="http://schemas.microsoft.com/office/drawing/2014/main" id="{19C1DFF8-5232-5471-8C9F-A968C08AD77D}"/>
              </a:ext>
            </a:extLst>
          </p:cNvPr>
          <p:cNvSpPr txBox="1"/>
          <p:nvPr/>
        </p:nvSpPr>
        <p:spPr>
          <a:xfrm>
            <a:off x="5597717" y="971737"/>
            <a:ext cx="343364" cy="369332"/>
          </a:xfrm>
          <a:prstGeom prst="rect">
            <a:avLst/>
          </a:prstGeom>
          <a:noFill/>
        </p:spPr>
        <p:txBody>
          <a:bodyPr wrap="none" rtlCol="0">
            <a:spAutoFit/>
          </a:bodyPr>
          <a:lstStyle/>
          <a:p>
            <a:r>
              <a:rPr lang="en-US" dirty="0"/>
              <a:t>D</a:t>
            </a:r>
          </a:p>
        </p:txBody>
      </p:sp>
      <p:sp>
        <p:nvSpPr>
          <p:cNvPr id="7" name="TextBox 6">
            <a:extLst>
              <a:ext uri="{FF2B5EF4-FFF2-40B4-BE49-F238E27FC236}">
                <a16:creationId xmlns:a16="http://schemas.microsoft.com/office/drawing/2014/main" id="{7FD13002-E18A-7365-746B-D796B21786DF}"/>
              </a:ext>
            </a:extLst>
          </p:cNvPr>
          <p:cNvSpPr txBox="1"/>
          <p:nvPr/>
        </p:nvSpPr>
        <p:spPr>
          <a:xfrm>
            <a:off x="8483122" y="971737"/>
            <a:ext cx="312906" cy="369332"/>
          </a:xfrm>
          <a:prstGeom prst="rect">
            <a:avLst/>
          </a:prstGeom>
          <a:noFill/>
        </p:spPr>
        <p:txBody>
          <a:bodyPr wrap="none" rtlCol="0">
            <a:spAutoFit/>
          </a:bodyPr>
          <a:lstStyle/>
          <a:p>
            <a:r>
              <a:rPr lang="en-US" dirty="0"/>
              <a:t>E</a:t>
            </a:r>
          </a:p>
        </p:txBody>
      </p:sp>
      <p:sp>
        <p:nvSpPr>
          <p:cNvPr id="8" name="TextBox 7">
            <a:extLst>
              <a:ext uri="{FF2B5EF4-FFF2-40B4-BE49-F238E27FC236}">
                <a16:creationId xmlns:a16="http://schemas.microsoft.com/office/drawing/2014/main" id="{2A5CAD2E-D016-B009-774F-DFA6B2BEC26F}"/>
              </a:ext>
            </a:extLst>
          </p:cNvPr>
          <p:cNvSpPr txBox="1"/>
          <p:nvPr/>
        </p:nvSpPr>
        <p:spPr>
          <a:xfrm>
            <a:off x="153580" y="4388615"/>
            <a:ext cx="11620075" cy="2308324"/>
          </a:xfrm>
          <a:prstGeom prst="rect">
            <a:avLst/>
          </a:prstGeom>
          <a:noFill/>
        </p:spPr>
        <p:txBody>
          <a:bodyPr wrap="square" rtlCol="0">
            <a:spAutoFit/>
          </a:bodyPr>
          <a:lstStyle/>
          <a:p>
            <a:r>
              <a:rPr lang="en-US" sz="1200" b="1" dirty="0"/>
              <a:t>Supplementary Figure S3. Multivariate and machine learning-based identification of metabolite features associated with physical function at discharge. </a:t>
            </a:r>
            <a:r>
              <a:rPr lang="en-US" sz="1200" dirty="0"/>
              <a:t>(A</a:t>
            </a:r>
            <a:r>
              <a:rPr lang="en-US" sz="1200" dirty="0">
                <a:latin typeface="Arial" panose="020B0604020202020204" pitchFamily="34" charset="0"/>
                <a:cs typeface="Arial" panose="020B0604020202020204" pitchFamily="34" charset="0"/>
              </a:rPr>
              <a:t>–</a:t>
            </a:r>
            <a:r>
              <a:rPr lang="en-US" sz="1200" dirty="0"/>
              <a:t>C) Partial Least Squares Discriminant Analysis (PLS-DA) plot displaying the separation of patient groups based on metabolic profiles at day 1 day 5 and discharge. Patients were stratified into </a:t>
            </a:r>
            <a:r>
              <a:rPr lang="en-US" sz="1200" i="1" dirty="0"/>
              <a:t>Discharge_Good</a:t>
            </a:r>
            <a:r>
              <a:rPr lang="en-US" sz="1200" dirty="0"/>
              <a:t> (SPPB ≥7; red) and </a:t>
            </a:r>
            <a:r>
              <a:rPr lang="en-US" sz="1200" i="1" dirty="0"/>
              <a:t>Discharge_Poor</a:t>
            </a:r>
            <a:r>
              <a:rPr lang="en-US" sz="1200" dirty="0"/>
              <a:t> (SPPB ≤6; green) categories. Ellipsoids indicate the 95% confidence regions, suggesting good and better separation of metabolic signatures between the groups with minimal overlap at discharge compared to other time points. The top metabolites ranked by Variable Importance in Projection (VIP) score (See additional file 3) overlap partially but not completely, with those identified as highest-priority by the Random Forest classifier (B) Metabolite features are ranked by mean decrease in Gini from a Random Forest trained on metabolomic profiles to classify outcome groups. Larger bars indicate greater contribution to split purity (not direction of effect). Top contributors include </a:t>
            </a:r>
            <a:r>
              <a:rPr lang="en-US" sz="1200" i="1" dirty="0"/>
              <a:t>1-oleoyl-2-docosahexaenoyl-GPC (18:1/22:6)</a:t>
            </a:r>
            <a:r>
              <a:rPr lang="en-US" sz="1200" dirty="0"/>
              <a:t>, </a:t>
            </a:r>
            <a:r>
              <a:rPr lang="en-US" sz="1200" i="1" dirty="0"/>
              <a:t>ximenoylcarnitine</a:t>
            </a:r>
            <a:r>
              <a:rPr lang="en-US" sz="1200" dirty="0"/>
              <a:t>, and </a:t>
            </a:r>
            <a:r>
              <a:rPr lang="en-US" sz="1200" i="1" dirty="0"/>
              <a:t>taurocholenate sulfate</a:t>
            </a:r>
            <a:r>
              <a:rPr lang="en-US" sz="1200" dirty="0"/>
              <a:t>. (C) Spearman correlation matrix among the top 10 metabolites identified by both PLS-DA and Random Forest analyses. Red indicates strong positive correlation and blue indicates negative correlation. A correlation threshold of |ρ| &gt; 0.8 was applied to identify metabolite pairs with potential collinearity. To further refine the feature set, a Bayesian logistic regression model incorporating leave-one-out cross-validation was employed, and Expected Log Predictive Density (ELPD) values were computed to access the contribution of metabolites to model performance. Based on this iterative evaluation, a final panel of seven non-redundant metabolites was selected for predictive modeling: cystine, glycerol 3-phosphate, hyocholate, 2-hydroxy-3-methylvalerate, taurocholenate sulfate, 1-oleoyl-2-docosahexaenoyl-GPC (18:1/22:6), and ximenoylcarnitine.</a:t>
            </a:r>
          </a:p>
        </p:txBody>
      </p:sp>
      <p:grpSp>
        <p:nvGrpSpPr>
          <p:cNvPr id="20" name="Group 19">
            <a:extLst>
              <a:ext uri="{FF2B5EF4-FFF2-40B4-BE49-F238E27FC236}">
                <a16:creationId xmlns:a16="http://schemas.microsoft.com/office/drawing/2014/main" id="{6F91B580-42E0-4624-36AF-943523EE0773}"/>
              </a:ext>
            </a:extLst>
          </p:cNvPr>
          <p:cNvGrpSpPr/>
          <p:nvPr/>
        </p:nvGrpSpPr>
        <p:grpSpPr>
          <a:xfrm>
            <a:off x="152557" y="1996052"/>
            <a:ext cx="1915431" cy="1615070"/>
            <a:chOff x="30477549" y="9003416"/>
            <a:chExt cx="6131306" cy="5169848"/>
          </a:xfrm>
        </p:grpSpPr>
        <p:pic>
          <p:nvPicPr>
            <p:cNvPr id="21" name="Picture 20" descr="A diagram of a graph&#10;&#10;Description automatically generated">
              <a:extLst>
                <a:ext uri="{FF2B5EF4-FFF2-40B4-BE49-F238E27FC236}">
                  <a16:creationId xmlns:a16="http://schemas.microsoft.com/office/drawing/2014/main" id="{A2F1C4D6-BBE8-D85A-D377-155940F6C9B2}"/>
                </a:ext>
              </a:extLst>
            </p:cNvPr>
            <p:cNvPicPr>
              <a:picLocks noChangeAspect="1"/>
            </p:cNvPicPr>
            <p:nvPr/>
          </p:nvPicPr>
          <p:blipFill rotWithShape="1">
            <a:blip r:embed="rId4">
              <a:extLst>
                <a:ext uri="{28A0092B-C50C-407E-A947-70E740481C1C}">
                  <a14:useLocalDpi xmlns:a14="http://schemas.microsoft.com/office/drawing/2010/main" val="0"/>
                </a:ext>
              </a:extLst>
            </a:blip>
            <a:srcRect l="12918" t="6239" r="6469" b="9238"/>
            <a:stretch/>
          </p:blipFill>
          <p:spPr>
            <a:xfrm>
              <a:off x="30477549" y="9003416"/>
              <a:ext cx="6131306" cy="5169848"/>
            </a:xfrm>
            <a:prstGeom prst="rect">
              <a:avLst/>
            </a:prstGeom>
          </p:spPr>
        </p:pic>
        <p:pic>
          <p:nvPicPr>
            <p:cNvPr id="22" name="Picture 21" descr="A close-up of a chart&#10;&#10;Description automatically generated">
              <a:extLst>
                <a:ext uri="{FF2B5EF4-FFF2-40B4-BE49-F238E27FC236}">
                  <a16:creationId xmlns:a16="http://schemas.microsoft.com/office/drawing/2014/main" id="{93C8616E-65A6-0F78-EEBF-6F50E88FFE43}"/>
                </a:ext>
              </a:extLst>
            </p:cNvPr>
            <p:cNvPicPr>
              <a:picLocks noChangeAspect="1"/>
            </p:cNvPicPr>
            <p:nvPr/>
          </p:nvPicPr>
          <p:blipFill>
            <a:blip r:embed="rId5">
              <a:extLst>
                <a:ext uri="{28A0092B-C50C-407E-A947-70E740481C1C}">
                  <a14:useLocalDpi xmlns:a14="http://schemas.microsoft.com/office/drawing/2010/main" val="0"/>
                </a:ext>
              </a:extLst>
            </a:blip>
            <a:srcRect l="1753" r="75090" b="20442"/>
            <a:stretch/>
          </p:blipFill>
          <p:spPr>
            <a:xfrm>
              <a:off x="35056555" y="9500665"/>
              <a:ext cx="722051" cy="753741"/>
            </a:xfrm>
            <a:prstGeom prst="rect">
              <a:avLst/>
            </a:prstGeom>
          </p:spPr>
        </p:pic>
      </p:grpSp>
      <p:grpSp>
        <p:nvGrpSpPr>
          <p:cNvPr id="23" name="Group 22">
            <a:extLst>
              <a:ext uri="{FF2B5EF4-FFF2-40B4-BE49-F238E27FC236}">
                <a16:creationId xmlns:a16="http://schemas.microsoft.com/office/drawing/2014/main" id="{FA7725DB-CBC0-A4E7-F5E1-13F012EFC36C}"/>
              </a:ext>
            </a:extLst>
          </p:cNvPr>
          <p:cNvGrpSpPr/>
          <p:nvPr/>
        </p:nvGrpSpPr>
        <p:grpSpPr>
          <a:xfrm>
            <a:off x="1921913" y="1996052"/>
            <a:ext cx="2196472" cy="1615070"/>
            <a:chOff x="30508366" y="14245722"/>
            <a:chExt cx="6131306" cy="4508361"/>
          </a:xfrm>
        </p:grpSpPr>
        <p:pic>
          <p:nvPicPr>
            <p:cNvPr id="24" name="Picture 23" descr="A diagram of a graph&#10;&#10;Description automatically generated">
              <a:extLst>
                <a:ext uri="{FF2B5EF4-FFF2-40B4-BE49-F238E27FC236}">
                  <a16:creationId xmlns:a16="http://schemas.microsoft.com/office/drawing/2014/main" id="{E3261354-DFC4-A055-100E-4F1579CFE1A3}"/>
                </a:ext>
              </a:extLst>
            </p:cNvPr>
            <p:cNvPicPr>
              <a:picLocks noChangeAspect="1"/>
            </p:cNvPicPr>
            <p:nvPr/>
          </p:nvPicPr>
          <p:blipFill rotWithShape="1">
            <a:blip r:embed="rId6">
              <a:extLst>
                <a:ext uri="{28A0092B-C50C-407E-A947-70E740481C1C}">
                  <a14:useLocalDpi xmlns:a14="http://schemas.microsoft.com/office/drawing/2010/main" val="0"/>
                </a:ext>
              </a:extLst>
            </a:blip>
            <a:srcRect l="16406" t="15459" r="11764" b="15378"/>
            <a:stretch/>
          </p:blipFill>
          <p:spPr>
            <a:xfrm>
              <a:off x="30508366" y="14245722"/>
              <a:ext cx="6131306" cy="4508361"/>
            </a:xfrm>
            <a:prstGeom prst="rect">
              <a:avLst/>
            </a:prstGeom>
          </p:spPr>
        </p:pic>
        <p:pic>
          <p:nvPicPr>
            <p:cNvPr id="25" name="Picture 24" descr="A close-up of a chart&#10;&#10;Description automatically generated">
              <a:extLst>
                <a:ext uri="{FF2B5EF4-FFF2-40B4-BE49-F238E27FC236}">
                  <a16:creationId xmlns:a16="http://schemas.microsoft.com/office/drawing/2014/main" id="{3D6F1ED9-4617-B6CD-9721-126A0FA179D0}"/>
                </a:ext>
              </a:extLst>
            </p:cNvPr>
            <p:cNvPicPr>
              <a:picLocks noChangeAspect="1"/>
            </p:cNvPicPr>
            <p:nvPr/>
          </p:nvPicPr>
          <p:blipFill>
            <a:blip r:embed="rId5">
              <a:extLst>
                <a:ext uri="{28A0092B-C50C-407E-A947-70E740481C1C}">
                  <a14:useLocalDpi xmlns:a14="http://schemas.microsoft.com/office/drawing/2010/main" val="0"/>
                </a:ext>
              </a:extLst>
            </a:blip>
            <a:srcRect l="31238" t="3564" r="44516" b="23135"/>
            <a:stretch/>
          </p:blipFill>
          <p:spPr>
            <a:xfrm>
              <a:off x="35054721" y="14551310"/>
              <a:ext cx="816255" cy="749808"/>
            </a:xfrm>
            <a:prstGeom prst="rect">
              <a:avLst/>
            </a:prstGeom>
          </p:spPr>
        </p:pic>
      </p:grpSp>
      <p:sp>
        <p:nvSpPr>
          <p:cNvPr id="26" name="TextBox 25">
            <a:extLst>
              <a:ext uri="{FF2B5EF4-FFF2-40B4-BE49-F238E27FC236}">
                <a16:creationId xmlns:a16="http://schemas.microsoft.com/office/drawing/2014/main" id="{56EB2FEC-62F7-3970-E098-B54420189589}"/>
              </a:ext>
            </a:extLst>
          </p:cNvPr>
          <p:cNvSpPr txBox="1"/>
          <p:nvPr/>
        </p:nvSpPr>
        <p:spPr>
          <a:xfrm>
            <a:off x="3705045" y="971737"/>
            <a:ext cx="344966" cy="369332"/>
          </a:xfrm>
          <a:prstGeom prst="rect">
            <a:avLst/>
          </a:prstGeom>
          <a:noFill/>
        </p:spPr>
        <p:txBody>
          <a:bodyPr wrap="none" rtlCol="0">
            <a:spAutoFit/>
          </a:bodyPr>
          <a:lstStyle/>
          <a:p>
            <a:r>
              <a:rPr lang="en-US" dirty="0"/>
              <a:t>C</a:t>
            </a:r>
          </a:p>
        </p:txBody>
      </p:sp>
      <p:sp>
        <p:nvSpPr>
          <p:cNvPr id="27" name="TextBox 26">
            <a:extLst>
              <a:ext uri="{FF2B5EF4-FFF2-40B4-BE49-F238E27FC236}">
                <a16:creationId xmlns:a16="http://schemas.microsoft.com/office/drawing/2014/main" id="{D23FB448-8EAB-0192-730E-F162D8FD6230}"/>
              </a:ext>
            </a:extLst>
          </p:cNvPr>
          <p:cNvSpPr txBox="1"/>
          <p:nvPr/>
        </p:nvSpPr>
        <p:spPr>
          <a:xfrm>
            <a:off x="1836417" y="971737"/>
            <a:ext cx="324128" cy="369332"/>
          </a:xfrm>
          <a:prstGeom prst="rect">
            <a:avLst/>
          </a:prstGeom>
          <a:noFill/>
        </p:spPr>
        <p:txBody>
          <a:bodyPr wrap="none" rtlCol="0">
            <a:spAutoFit/>
          </a:bodyPr>
          <a:lstStyle/>
          <a:p>
            <a:r>
              <a:rPr lang="en-US" dirty="0"/>
              <a:t>B</a:t>
            </a:r>
          </a:p>
        </p:txBody>
      </p:sp>
      <p:grpSp>
        <p:nvGrpSpPr>
          <p:cNvPr id="13" name="Group 12">
            <a:extLst>
              <a:ext uri="{FF2B5EF4-FFF2-40B4-BE49-F238E27FC236}">
                <a16:creationId xmlns:a16="http://schemas.microsoft.com/office/drawing/2014/main" id="{CE8A06B6-3A0D-3832-37DC-20D5B2741D66}"/>
              </a:ext>
            </a:extLst>
          </p:cNvPr>
          <p:cNvGrpSpPr/>
          <p:nvPr/>
        </p:nvGrpSpPr>
        <p:grpSpPr>
          <a:xfrm>
            <a:off x="3869034" y="1996052"/>
            <a:ext cx="2239920" cy="1615070"/>
            <a:chOff x="5514152" y="1499936"/>
            <a:chExt cx="6002850" cy="4186989"/>
          </a:xfrm>
        </p:grpSpPr>
        <p:pic>
          <p:nvPicPr>
            <p:cNvPr id="4" name="Picture 3" descr="A diagram of a graph&#10;&#10;Description automatically generated">
              <a:extLst>
                <a:ext uri="{FF2B5EF4-FFF2-40B4-BE49-F238E27FC236}">
                  <a16:creationId xmlns:a16="http://schemas.microsoft.com/office/drawing/2014/main" id="{0C85DD0F-01B6-64AF-FF5C-5FCF7E311782}"/>
                </a:ext>
              </a:extLst>
            </p:cNvPr>
            <p:cNvPicPr>
              <a:picLocks noChangeAspect="1"/>
            </p:cNvPicPr>
            <p:nvPr/>
          </p:nvPicPr>
          <p:blipFill rotWithShape="1">
            <a:blip r:embed="rId7">
              <a:extLst>
                <a:ext uri="{28A0092B-C50C-407E-A947-70E740481C1C}">
                  <a14:useLocalDpi xmlns:a14="http://schemas.microsoft.com/office/drawing/2010/main" val="0"/>
                </a:ext>
              </a:extLst>
            </a:blip>
            <a:srcRect l="12179" t="19581" r="16392" b="15156"/>
            <a:stretch/>
          </p:blipFill>
          <p:spPr>
            <a:xfrm>
              <a:off x="5514152" y="1499936"/>
              <a:ext cx="6002850" cy="4186989"/>
            </a:xfrm>
            <a:prstGeom prst="rect">
              <a:avLst/>
            </a:prstGeom>
          </p:spPr>
        </p:pic>
        <p:pic>
          <p:nvPicPr>
            <p:cNvPr id="5" name="Picture 4">
              <a:extLst>
                <a:ext uri="{FF2B5EF4-FFF2-40B4-BE49-F238E27FC236}">
                  <a16:creationId xmlns:a16="http://schemas.microsoft.com/office/drawing/2014/main" id="{E34E3EDD-BD74-37F1-5878-AA41D1DC5383}"/>
                </a:ext>
              </a:extLst>
            </p:cNvPr>
            <p:cNvPicPr>
              <a:picLocks noChangeAspect="1"/>
            </p:cNvPicPr>
            <p:nvPr/>
          </p:nvPicPr>
          <p:blipFill>
            <a:blip r:embed="rId8"/>
            <a:stretch>
              <a:fillRect/>
            </a:stretch>
          </p:blipFill>
          <p:spPr>
            <a:xfrm>
              <a:off x="8727407" y="1888397"/>
              <a:ext cx="801100" cy="552972"/>
            </a:xfrm>
            <a:prstGeom prst="rect">
              <a:avLst/>
            </a:prstGeom>
          </p:spPr>
        </p:pic>
      </p:grpSp>
      <p:sp>
        <p:nvSpPr>
          <p:cNvPr id="28" name="TextBox 27">
            <a:extLst>
              <a:ext uri="{FF2B5EF4-FFF2-40B4-BE49-F238E27FC236}">
                <a16:creationId xmlns:a16="http://schemas.microsoft.com/office/drawing/2014/main" id="{A3A39477-9384-11F4-9D21-37B6A388D4A9}"/>
              </a:ext>
            </a:extLst>
          </p:cNvPr>
          <p:cNvSpPr txBox="1"/>
          <p:nvPr/>
        </p:nvSpPr>
        <p:spPr>
          <a:xfrm>
            <a:off x="716831" y="3630536"/>
            <a:ext cx="786882" cy="369332"/>
          </a:xfrm>
          <a:prstGeom prst="rect">
            <a:avLst/>
          </a:prstGeom>
          <a:noFill/>
        </p:spPr>
        <p:txBody>
          <a:bodyPr wrap="none" rtlCol="0">
            <a:spAutoFit/>
          </a:bodyPr>
          <a:lstStyle/>
          <a:p>
            <a:r>
              <a:rPr lang="en-US" dirty="0"/>
              <a:t>Day 1 </a:t>
            </a:r>
          </a:p>
        </p:txBody>
      </p:sp>
      <p:sp>
        <p:nvSpPr>
          <p:cNvPr id="29" name="TextBox 28">
            <a:extLst>
              <a:ext uri="{FF2B5EF4-FFF2-40B4-BE49-F238E27FC236}">
                <a16:creationId xmlns:a16="http://schemas.microsoft.com/office/drawing/2014/main" id="{DCFEA7E3-4201-0E0A-3E0D-8B5E67F6D656}"/>
              </a:ext>
            </a:extLst>
          </p:cNvPr>
          <p:cNvSpPr txBox="1"/>
          <p:nvPr/>
        </p:nvSpPr>
        <p:spPr>
          <a:xfrm>
            <a:off x="2639264" y="3611122"/>
            <a:ext cx="786882" cy="369332"/>
          </a:xfrm>
          <a:prstGeom prst="rect">
            <a:avLst/>
          </a:prstGeom>
          <a:noFill/>
        </p:spPr>
        <p:txBody>
          <a:bodyPr wrap="none" rtlCol="0">
            <a:spAutoFit/>
          </a:bodyPr>
          <a:lstStyle/>
          <a:p>
            <a:r>
              <a:rPr lang="en-US" dirty="0"/>
              <a:t>Day 5 </a:t>
            </a:r>
          </a:p>
        </p:txBody>
      </p:sp>
      <p:sp>
        <p:nvSpPr>
          <p:cNvPr id="30" name="TextBox 29">
            <a:extLst>
              <a:ext uri="{FF2B5EF4-FFF2-40B4-BE49-F238E27FC236}">
                <a16:creationId xmlns:a16="http://schemas.microsoft.com/office/drawing/2014/main" id="{6E6AD7EF-40EE-BAAA-C4C6-AFC30F991733}"/>
              </a:ext>
            </a:extLst>
          </p:cNvPr>
          <p:cNvSpPr txBox="1"/>
          <p:nvPr/>
        </p:nvSpPr>
        <p:spPr>
          <a:xfrm>
            <a:off x="4543856" y="3589495"/>
            <a:ext cx="1233736" cy="369332"/>
          </a:xfrm>
          <a:prstGeom prst="rect">
            <a:avLst/>
          </a:prstGeom>
          <a:noFill/>
        </p:spPr>
        <p:txBody>
          <a:bodyPr wrap="none" rtlCol="0">
            <a:spAutoFit/>
          </a:bodyPr>
          <a:lstStyle/>
          <a:p>
            <a:r>
              <a:rPr lang="en-US" dirty="0"/>
              <a:t>Discharge </a:t>
            </a:r>
          </a:p>
        </p:txBody>
      </p:sp>
    </p:spTree>
    <p:extLst>
      <p:ext uri="{BB962C8B-B14F-4D97-AF65-F5344CB8AC3E}">
        <p14:creationId xmlns:p14="http://schemas.microsoft.com/office/powerpoint/2010/main" val="4084896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2C6AC0-392A-FE2D-31F1-EE58AF1A1D83}"/>
              </a:ext>
            </a:extLst>
          </p:cNvPr>
          <p:cNvSpPr txBox="1"/>
          <p:nvPr/>
        </p:nvSpPr>
        <p:spPr>
          <a:xfrm>
            <a:off x="615163" y="6369140"/>
            <a:ext cx="5791265" cy="369332"/>
          </a:xfrm>
          <a:prstGeom prst="rect">
            <a:avLst/>
          </a:prstGeom>
          <a:noFill/>
        </p:spPr>
        <p:txBody>
          <a:bodyPr wrap="none" rtlCol="0">
            <a:spAutoFit/>
          </a:bodyPr>
          <a:lstStyle/>
          <a:p>
            <a:r>
              <a:rPr lang="en-US" dirty="0"/>
              <a:t>Standard Logistic Regression and 5-fold Cross Validation </a:t>
            </a:r>
          </a:p>
        </p:txBody>
      </p:sp>
      <p:sp>
        <p:nvSpPr>
          <p:cNvPr id="7" name="Title 1">
            <a:extLst>
              <a:ext uri="{FF2B5EF4-FFF2-40B4-BE49-F238E27FC236}">
                <a16:creationId xmlns:a16="http://schemas.microsoft.com/office/drawing/2014/main" id="{4E0AAEB6-21CE-5945-55E3-83EA0318B07E}"/>
              </a:ext>
            </a:extLst>
          </p:cNvPr>
          <p:cNvSpPr>
            <a:spLocks noGrp="1"/>
          </p:cNvSpPr>
          <p:nvPr>
            <p:ph type="title"/>
          </p:nvPr>
        </p:nvSpPr>
        <p:spPr>
          <a:xfrm>
            <a:off x="0" y="-212700"/>
            <a:ext cx="2783425" cy="1325563"/>
          </a:xfrm>
        </p:spPr>
        <p:txBody>
          <a:bodyPr>
            <a:normAutofit/>
          </a:bodyPr>
          <a:lstStyle/>
          <a:p>
            <a:r>
              <a:rPr lang="en-US" sz="4000" dirty="0">
                <a:latin typeface="Falling Sky" panose="020B0603030403020204" pitchFamily="34" charset="0"/>
              </a:rPr>
              <a:t>Figure S5</a:t>
            </a:r>
          </a:p>
        </p:txBody>
      </p:sp>
      <p:sp>
        <p:nvSpPr>
          <p:cNvPr id="10" name="TextBox 9">
            <a:extLst>
              <a:ext uri="{FF2B5EF4-FFF2-40B4-BE49-F238E27FC236}">
                <a16:creationId xmlns:a16="http://schemas.microsoft.com/office/drawing/2014/main" id="{BD7241B3-A0AA-29BB-869A-476783CF8A20}"/>
              </a:ext>
            </a:extLst>
          </p:cNvPr>
          <p:cNvSpPr txBox="1"/>
          <p:nvPr/>
        </p:nvSpPr>
        <p:spPr>
          <a:xfrm>
            <a:off x="5069243" y="345447"/>
            <a:ext cx="6465238"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Standard Logistic Regression Model Classifying ARF Survivors Based on Selected Serum Metabolites at Discharge</a:t>
            </a:r>
            <a:endParaRPr lang="en-US" sz="2400" dirty="0">
              <a:latin typeface="Arial" panose="020B0604020202020204" pitchFamily="34" charset="0"/>
              <a:cs typeface="Arial" panose="020B0604020202020204" pitchFamily="34" charset="0"/>
            </a:endParaRPr>
          </a:p>
        </p:txBody>
      </p:sp>
      <p:pic>
        <p:nvPicPr>
          <p:cNvPr id="20" name="Picture 19" descr="A graph of a function&#10;&#10;AI-generated content may be incorrect.">
            <a:extLst>
              <a:ext uri="{FF2B5EF4-FFF2-40B4-BE49-F238E27FC236}">
                <a16:creationId xmlns:a16="http://schemas.microsoft.com/office/drawing/2014/main" id="{C825DB23-ABE2-FB93-3F38-9D28F025F0C5}"/>
              </a:ext>
            </a:extLst>
          </p:cNvPr>
          <p:cNvPicPr>
            <a:picLocks noChangeAspect="1"/>
          </p:cNvPicPr>
          <p:nvPr/>
        </p:nvPicPr>
        <p:blipFill>
          <a:blip r:embed="rId3">
            <a:extLst>
              <a:ext uri="{28A0092B-C50C-407E-A947-70E740481C1C}">
                <a14:useLocalDpi xmlns:a14="http://schemas.microsoft.com/office/drawing/2010/main" val="0"/>
              </a:ext>
            </a:extLst>
          </a:blip>
          <a:srcRect t="14256"/>
          <a:stretch>
            <a:fillRect/>
          </a:stretch>
        </p:blipFill>
        <p:spPr>
          <a:xfrm>
            <a:off x="3143219" y="1497993"/>
            <a:ext cx="2428878" cy="2082613"/>
          </a:xfrm>
          <a:prstGeom prst="rect">
            <a:avLst/>
          </a:prstGeom>
        </p:spPr>
      </p:pic>
      <p:sp>
        <p:nvSpPr>
          <p:cNvPr id="2" name="TextBox 1">
            <a:extLst>
              <a:ext uri="{FF2B5EF4-FFF2-40B4-BE49-F238E27FC236}">
                <a16:creationId xmlns:a16="http://schemas.microsoft.com/office/drawing/2014/main" id="{529A69E6-431E-7045-C78F-935D126FA637}"/>
              </a:ext>
            </a:extLst>
          </p:cNvPr>
          <p:cNvSpPr txBox="1"/>
          <p:nvPr/>
        </p:nvSpPr>
        <p:spPr>
          <a:xfrm>
            <a:off x="281427" y="808761"/>
            <a:ext cx="320922" cy="369332"/>
          </a:xfrm>
          <a:prstGeom prst="rect">
            <a:avLst/>
          </a:prstGeom>
          <a:noFill/>
        </p:spPr>
        <p:txBody>
          <a:bodyPr wrap="none" rtlCol="0">
            <a:spAutoFit/>
          </a:bodyPr>
          <a:lstStyle/>
          <a:p>
            <a:r>
              <a:rPr lang="en-US" dirty="0"/>
              <a:t>A</a:t>
            </a:r>
          </a:p>
        </p:txBody>
      </p:sp>
      <p:sp>
        <p:nvSpPr>
          <p:cNvPr id="3" name="TextBox 2">
            <a:extLst>
              <a:ext uri="{FF2B5EF4-FFF2-40B4-BE49-F238E27FC236}">
                <a16:creationId xmlns:a16="http://schemas.microsoft.com/office/drawing/2014/main" id="{12CA358D-8F0C-61CD-A1E9-1B1BDE80E259}"/>
              </a:ext>
            </a:extLst>
          </p:cNvPr>
          <p:cNvSpPr txBox="1"/>
          <p:nvPr/>
        </p:nvSpPr>
        <p:spPr>
          <a:xfrm>
            <a:off x="2931566" y="808761"/>
            <a:ext cx="324128" cy="369332"/>
          </a:xfrm>
          <a:prstGeom prst="rect">
            <a:avLst/>
          </a:prstGeom>
          <a:noFill/>
        </p:spPr>
        <p:txBody>
          <a:bodyPr wrap="none" rtlCol="0">
            <a:spAutoFit/>
          </a:bodyPr>
          <a:lstStyle/>
          <a:p>
            <a:r>
              <a:rPr lang="en-US" dirty="0"/>
              <a:t>B</a:t>
            </a:r>
          </a:p>
        </p:txBody>
      </p:sp>
      <p:sp>
        <p:nvSpPr>
          <p:cNvPr id="6" name="TextBox 5">
            <a:extLst>
              <a:ext uri="{FF2B5EF4-FFF2-40B4-BE49-F238E27FC236}">
                <a16:creationId xmlns:a16="http://schemas.microsoft.com/office/drawing/2014/main" id="{D48FC48D-2161-E1F9-0507-5404305CB8B8}"/>
              </a:ext>
            </a:extLst>
          </p:cNvPr>
          <p:cNvSpPr txBox="1"/>
          <p:nvPr/>
        </p:nvSpPr>
        <p:spPr>
          <a:xfrm>
            <a:off x="3035425" y="3411593"/>
            <a:ext cx="343364" cy="369332"/>
          </a:xfrm>
          <a:prstGeom prst="rect">
            <a:avLst/>
          </a:prstGeom>
          <a:noFill/>
        </p:spPr>
        <p:txBody>
          <a:bodyPr wrap="none" rtlCol="0">
            <a:spAutoFit/>
          </a:bodyPr>
          <a:lstStyle/>
          <a:p>
            <a:r>
              <a:rPr lang="en-US" dirty="0"/>
              <a:t>D</a:t>
            </a:r>
          </a:p>
        </p:txBody>
      </p:sp>
      <p:pic>
        <p:nvPicPr>
          <p:cNvPr id="9" name="Picture 8" descr="A diagram of a positive and negative&#10;&#10;AI-generated content may be incorrect.">
            <a:extLst>
              <a:ext uri="{FF2B5EF4-FFF2-40B4-BE49-F238E27FC236}">
                <a16:creationId xmlns:a16="http://schemas.microsoft.com/office/drawing/2014/main" id="{2A606A0B-FD6E-73D7-34CD-4AC199A1B24B}"/>
              </a:ext>
            </a:extLst>
          </p:cNvPr>
          <p:cNvPicPr>
            <a:picLocks noChangeAspect="1"/>
          </p:cNvPicPr>
          <p:nvPr/>
        </p:nvPicPr>
        <p:blipFill>
          <a:blip r:embed="rId4">
            <a:extLst>
              <a:ext uri="{28A0092B-C50C-407E-A947-70E740481C1C}">
                <a14:useLocalDpi xmlns:a14="http://schemas.microsoft.com/office/drawing/2010/main" val="0"/>
              </a:ext>
            </a:extLst>
          </a:blip>
          <a:srcRect t="7382"/>
          <a:stretch>
            <a:fillRect/>
          </a:stretch>
        </p:blipFill>
        <p:spPr>
          <a:xfrm>
            <a:off x="354547" y="1352047"/>
            <a:ext cx="2428878" cy="2249568"/>
          </a:xfrm>
          <a:prstGeom prst="rect">
            <a:avLst/>
          </a:prstGeom>
        </p:spPr>
      </p:pic>
      <p:sp>
        <p:nvSpPr>
          <p:cNvPr id="5" name="TextBox 4">
            <a:extLst>
              <a:ext uri="{FF2B5EF4-FFF2-40B4-BE49-F238E27FC236}">
                <a16:creationId xmlns:a16="http://schemas.microsoft.com/office/drawing/2014/main" id="{7D72664E-53AA-9CDD-4358-EC9E8D0F86AE}"/>
              </a:ext>
            </a:extLst>
          </p:cNvPr>
          <p:cNvSpPr txBox="1"/>
          <p:nvPr/>
        </p:nvSpPr>
        <p:spPr>
          <a:xfrm>
            <a:off x="220562" y="3411593"/>
            <a:ext cx="344966" cy="369332"/>
          </a:xfrm>
          <a:prstGeom prst="rect">
            <a:avLst/>
          </a:prstGeom>
          <a:noFill/>
        </p:spPr>
        <p:txBody>
          <a:bodyPr wrap="none" rtlCol="0">
            <a:spAutoFit/>
          </a:bodyPr>
          <a:lstStyle/>
          <a:p>
            <a:r>
              <a:rPr lang="en-US" dirty="0"/>
              <a:t>C</a:t>
            </a:r>
          </a:p>
        </p:txBody>
      </p:sp>
      <p:pic>
        <p:nvPicPr>
          <p:cNvPr id="12" name="Picture 11" descr="A diagram of a positive and negative&#10;&#10;AI-generated content may be incorrect.">
            <a:extLst>
              <a:ext uri="{FF2B5EF4-FFF2-40B4-BE49-F238E27FC236}">
                <a16:creationId xmlns:a16="http://schemas.microsoft.com/office/drawing/2014/main" id="{44977AD7-1F23-BDD8-1D72-2CA40CB3D815}"/>
              </a:ext>
            </a:extLst>
          </p:cNvPr>
          <p:cNvPicPr>
            <a:picLocks noChangeAspect="1"/>
          </p:cNvPicPr>
          <p:nvPr/>
        </p:nvPicPr>
        <p:blipFill>
          <a:blip r:embed="rId5">
            <a:extLst>
              <a:ext uri="{28A0092B-C50C-407E-A947-70E740481C1C}">
                <a14:useLocalDpi xmlns:a14="http://schemas.microsoft.com/office/drawing/2010/main" val="0"/>
              </a:ext>
            </a:extLst>
          </a:blip>
          <a:srcRect t="9076"/>
          <a:stretch>
            <a:fillRect/>
          </a:stretch>
        </p:blipFill>
        <p:spPr>
          <a:xfrm>
            <a:off x="422851" y="3840799"/>
            <a:ext cx="2428878" cy="2208440"/>
          </a:xfrm>
          <a:prstGeom prst="rect">
            <a:avLst/>
          </a:prstGeom>
        </p:spPr>
      </p:pic>
      <p:pic>
        <p:nvPicPr>
          <p:cNvPr id="14" name="Picture 13" descr="A graph of a function&#10;&#10;AI-generated content may be incorrect.">
            <a:extLst>
              <a:ext uri="{FF2B5EF4-FFF2-40B4-BE49-F238E27FC236}">
                <a16:creationId xmlns:a16="http://schemas.microsoft.com/office/drawing/2014/main" id="{E60C0AC7-8B1E-5BC4-7A99-E31810FB753F}"/>
              </a:ext>
            </a:extLst>
          </p:cNvPr>
          <p:cNvPicPr>
            <a:picLocks noChangeAspect="1"/>
          </p:cNvPicPr>
          <p:nvPr/>
        </p:nvPicPr>
        <p:blipFill>
          <a:blip r:embed="rId6">
            <a:extLst>
              <a:ext uri="{28A0092B-C50C-407E-A947-70E740481C1C}">
                <a14:useLocalDpi xmlns:a14="http://schemas.microsoft.com/office/drawing/2010/main" val="0"/>
              </a:ext>
            </a:extLst>
          </a:blip>
          <a:srcRect t="13919"/>
          <a:stretch>
            <a:fillRect/>
          </a:stretch>
        </p:blipFill>
        <p:spPr>
          <a:xfrm>
            <a:off x="3265285" y="3997041"/>
            <a:ext cx="2419380" cy="2082613"/>
          </a:xfrm>
          <a:prstGeom prst="rect">
            <a:avLst/>
          </a:prstGeom>
        </p:spPr>
      </p:pic>
      <p:sp>
        <p:nvSpPr>
          <p:cNvPr id="25" name="TextBox 24">
            <a:extLst>
              <a:ext uri="{FF2B5EF4-FFF2-40B4-BE49-F238E27FC236}">
                <a16:creationId xmlns:a16="http://schemas.microsoft.com/office/drawing/2014/main" id="{EB1EA2AF-B992-5916-8F32-2E07F5B2C59D}"/>
              </a:ext>
            </a:extLst>
          </p:cNvPr>
          <p:cNvSpPr txBox="1"/>
          <p:nvPr/>
        </p:nvSpPr>
        <p:spPr>
          <a:xfrm>
            <a:off x="5852511" y="1857321"/>
            <a:ext cx="5921403" cy="2677656"/>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Supplementary Figure S4:</a:t>
            </a:r>
            <a:r>
              <a:rPr lang="en-US" sz="1400" dirty="0">
                <a:latin typeface="Arial" panose="020B0604020202020204" pitchFamily="34" charset="0"/>
                <a:cs typeface="Arial" panose="020B0604020202020204" pitchFamily="34" charset="0"/>
              </a:rPr>
              <a:t> Performance of standard logistic regression and 5-fold cross-validation (CV) models.</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 Confusion matrix for standard logistic regression showing classification of actual good vs. poor outcomes.</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(B) ROC curve for standard logistic regression with AUC = 0.94, indicating strong discriminatory ability.</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(C) Confusion matrix for 5-fold CV model showing reduced classification performance.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(D) ROC curve for 5-fold CV model with AUC = 0.86, demonstrating good but slightly lower performance than the standard model.</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Overall, these results indicate similar but lower performance compared to Bayesian logistic regression, particularly after 5-fold cross-validation.</a:t>
            </a:r>
          </a:p>
        </p:txBody>
      </p:sp>
    </p:spTree>
    <p:extLst>
      <p:ext uri="{BB962C8B-B14F-4D97-AF65-F5344CB8AC3E}">
        <p14:creationId xmlns:p14="http://schemas.microsoft.com/office/powerpoint/2010/main" val="863106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5A50-3593-0539-A42B-45E0618CD7AE}"/>
              </a:ext>
            </a:extLst>
          </p:cNvPr>
          <p:cNvSpPr>
            <a:spLocks noGrp="1"/>
          </p:cNvSpPr>
          <p:nvPr>
            <p:ph type="title"/>
          </p:nvPr>
        </p:nvSpPr>
        <p:spPr>
          <a:xfrm>
            <a:off x="197219" y="-267222"/>
            <a:ext cx="2724176" cy="1325563"/>
          </a:xfrm>
        </p:spPr>
        <p:txBody>
          <a:bodyPr>
            <a:normAutofit/>
          </a:bodyPr>
          <a:lstStyle/>
          <a:p>
            <a:r>
              <a:rPr lang="en-US" sz="4000" dirty="0">
                <a:latin typeface="Falling Sky" panose="020B0603030403020204" pitchFamily="34" charset="0"/>
              </a:rPr>
              <a:t>Figure S6</a:t>
            </a:r>
          </a:p>
        </p:txBody>
      </p:sp>
      <p:pic>
        <p:nvPicPr>
          <p:cNvPr id="11" name="Picture 10" descr="A diagram of a function&#10;&#10;Description automatically generated">
            <a:extLst>
              <a:ext uri="{FF2B5EF4-FFF2-40B4-BE49-F238E27FC236}">
                <a16:creationId xmlns:a16="http://schemas.microsoft.com/office/drawing/2014/main" id="{83C73F93-CF73-F48D-1475-421663EC4366}"/>
              </a:ext>
            </a:extLst>
          </p:cNvPr>
          <p:cNvPicPr>
            <a:picLocks noChangeAspect="1"/>
          </p:cNvPicPr>
          <p:nvPr/>
        </p:nvPicPr>
        <p:blipFill>
          <a:blip r:embed="rId2">
            <a:extLst>
              <a:ext uri="{28A0092B-C50C-407E-A947-70E740481C1C}">
                <a14:useLocalDpi xmlns:a14="http://schemas.microsoft.com/office/drawing/2010/main" val="0"/>
              </a:ext>
            </a:extLst>
          </a:blip>
          <a:srcRect t="8434"/>
          <a:stretch>
            <a:fillRect/>
          </a:stretch>
        </p:blipFill>
        <p:spPr>
          <a:xfrm>
            <a:off x="498592" y="900477"/>
            <a:ext cx="3185761" cy="2187807"/>
          </a:xfrm>
          <a:prstGeom prst="rect">
            <a:avLst/>
          </a:prstGeom>
        </p:spPr>
      </p:pic>
      <p:pic>
        <p:nvPicPr>
          <p:cNvPr id="9" name="Picture 8" descr="A group of blue lines&#10;&#10;Description automatically generated with medium confidence">
            <a:extLst>
              <a:ext uri="{FF2B5EF4-FFF2-40B4-BE49-F238E27FC236}">
                <a16:creationId xmlns:a16="http://schemas.microsoft.com/office/drawing/2014/main" id="{03CFE129-9E2E-42F2-612F-54C6439B6AF7}"/>
              </a:ext>
            </a:extLst>
          </p:cNvPr>
          <p:cNvPicPr>
            <a:picLocks noChangeAspect="1"/>
          </p:cNvPicPr>
          <p:nvPr/>
        </p:nvPicPr>
        <p:blipFill>
          <a:blip r:embed="rId3">
            <a:extLst>
              <a:ext uri="{28A0092B-C50C-407E-A947-70E740481C1C}">
                <a14:useLocalDpi xmlns:a14="http://schemas.microsoft.com/office/drawing/2010/main" val="0"/>
              </a:ext>
            </a:extLst>
          </a:blip>
          <a:srcRect t="6117"/>
          <a:stretch>
            <a:fillRect/>
          </a:stretch>
        </p:blipFill>
        <p:spPr>
          <a:xfrm>
            <a:off x="3707996" y="959439"/>
            <a:ext cx="4369422" cy="2187807"/>
          </a:xfrm>
          <a:prstGeom prst="rect">
            <a:avLst/>
          </a:prstGeom>
        </p:spPr>
      </p:pic>
      <p:pic>
        <p:nvPicPr>
          <p:cNvPr id="12" name="Picture 11" descr="A screenshot of a graph&#10;&#10;Description automatically generated">
            <a:extLst>
              <a:ext uri="{FF2B5EF4-FFF2-40B4-BE49-F238E27FC236}">
                <a16:creationId xmlns:a16="http://schemas.microsoft.com/office/drawing/2014/main" id="{BDE87DB3-6584-D830-C3B3-615C3572F082}"/>
              </a:ext>
            </a:extLst>
          </p:cNvPr>
          <p:cNvPicPr>
            <a:picLocks noChangeAspect="1"/>
          </p:cNvPicPr>
          <p:nvPr/>
        </p:nvPicPr>
        <p:blipFill>
          <a:blip r:embed="rId4">
            <a:extLst>
              <a:ext uri="{28A0092B-C50C-407E-A947-70E740481C1C}">
                <a14:useLocalDpi xmlns:a14="http://schemas.microsoft.com/office/drawing/2010/main" val="0"/>
              </a:ext>
            </a:extLst>
          </a:blip>
          <a:srcRect t="7593"/>
          <a:stretch>
            <a:fillRect/>
          </a:stretch>
        </p:blipFill>
        <p:spPr>
          <a:xfrm>
            <a:off x="498592" y="3429000"/>
            <a:ext cx="6184590" cy="3429000"/>
          </a:xfrm>
          <a:prstGeom prst="rect">
            <a:avLst/>
          </a:prstGeom>
        </p:spPr>
      </p:pic>
      <p:sp>
        <p:nvSpPr>
          <p:cNvPr id="3" name="TextBox 2">
            <a:extLst>
              <a:ext uri="{FF2B5EF4-FFF2-40B4-BE49-F238E27FC236}">
                <a16:creationId xmlns:a16="http://schemas.microsoft.com/office/drawing/2014/main" id="{FC99215D-A559-8BFB-E16B-D18E51DE32F3}"/>
              </a:ext>
            </a:extLst>
          </p:cNvPr>
          <p:cNvSpPr txBox="1"/>
          <p:nvPr/>
        </p:nvSpPr>
        <p:spPr>
          <a:xfrm>
            <a:off x="0" y="595173"/>
            <a:ext cx="320922" cy="369332"/>
          </a:xfrm>
          <a:prstGeom prst="rect">
            <a:avLst/>
          </a:prstGeom>
          <a:noFill/>
        </p:spPr>
        <p:txBody>
          <a:bodyPr wrap="none" rtlCol="0">
            <a:spAutoFit/>
          </a:bodyPr>
          <a:lstStyle/>
          <a:p>
            <a:r>
              <a:rPr lang="en-US" dirty="0"/>
              <a:t>A</a:t>
            </a:r>
          </a:p>
        </p:txBody>
      </p:sp>
      <p:sp>
        <p:nvSpPr>
          <p:cNvPr id="4" name="TextBox 3">
            <a:extLst>
              <a:ext uri="{FF2B5EF4-FFF2-40B4-BE49-F238E27FC236}">
                <a16:creationId xmlns:a16="http://schemas.microsoft.com/office/drawing/2014/main" id="{64149CDD-B594-8F60-5438-8A0D7E7DB4AF}"/>
              </a:ext>
            </a:extLst>
          </p:cNvPr>
          <p:cNvSpPr txBox="1"/>
          <p:nvPr/>
        </p:nvSpPr>
        <p:spPr>
          <a:xfrm>
            <a:off x="3707996" y="595173"/>
            <a:ext cx="324128" cy="369332"/>
          </a:xfrm>
          <a:prstGeom prst="rect">
            <a:avLst/>
          </a:prstGeom>
          <a:noFill/>
        </p:spPr>
        <p:txBody>
          <a:bodyPr wrap="none" rtlCol="0">
            <a:spAutoFit/>
          </a:bodyPr>
          <a:lstStyle/>
          <a:p>
            <a:r>
              <a:rPr lang="en-US" dirty="0"/>
              <a:t>B</a:t>
            </a:r>
          </a:p>
        </p:txBody>
      </p:sp>
      <p:sp>
        <p:nvSpPr>
          <p:cNvPr id="5" name="TextBox 4">
            <a:extLst>
              <a:ext uri="{FF2B5EF4-FFF2-40B4-BE49-F238E27FC236}">
                <a16:creationId xmlns:a16="http://schemas.microsoft.com/office/drawing/2014/main" id="{F56A9AF0-63A3-5D6D-4EBD-26F4DC4D238D}"/>
              </a:ext>
            </a:extLst>
          </p:cNvPr>
          <p:cNvSpPr txBox="1"/>
          <p:nvPr/>
        </p:nvSpPr>
        <p:spPr>
          <a:xfrm>
            <a:off x="0" y="3334135"/>
            <a:ext cx="344966" cy="369332"/>
          </a:xfrm>
          <a:prstGeom prst="rect">
            <a:avLst/>
          </a:prstGeom>
          <a:noFill/>
        </p:spPr>
        <p:txBody>
          <a:bodyPr wrap="none" rtlCol="0">
            <a:spAutoFit/>
          </a:bodyPr>
          <a:lstStyle/>
          <a:p>
            <a:r>
              <a:rPr lang="en-US" dirty="0"/>
              <a:t>C</a:t>
            </a:r>
          </a:p>
        </p:txBody>
      </p:sp>
      <p:sp>
        <p:nvSpPr>
          <p:cNvPr id="7" name="TextBox 6">
            <a:extLst>
              <a:ext uri="{FF2B5EF4-FFF2-40B4-BE49-F238E27FC236}">
                <a16:creationId xmlns:a16="http://schemas.microsoft.com/office/drawing/2014/main" id="{D654B196-953E-4CCA-1526-DC8B14A7815A}"/>
              </a:ext>
            </a:extLst>
          </p:cNvPr>
          <p:cNvSpPr txBox="1"/>
          <p:nvPr/>
        </p:nvSpPr>
        <p:spPr>
          <a:xfrm>
            <a:off x="7048190" y="3193856"/>
            <a:ext cx="4645218" cy="375487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Supplementary Figure S5:</a:t>
            </a:r>
            <a:r>
              <a:rPr lang="en-US" sz="1400" dirty="0">
                <a:latin typeface="Arial" panose="020B0604020202020204" pitchFamily="34" charset="0"/>
                <a:cs typeface="Arial" panose="020B0604020202020204" pitchFamily="34" charset="0"/>
              </a:rPr>
              <a:t> Model diagnostics and posterior predictive check for the Bayesian logistic regression model.</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 </a:t>
            </a:r>
            <a:r>
              <a:rPr lang="en-US" sz="1400" b="1" dirty="0">
                <a:latin typeface="Arial" panose="020B0604020202020204" pitchFamily="34" charset="0"/>
                <a:cs typeface="Arial" panose="020B0604020202020204" pitchFamily="34" charset="0"/>
              </a:rPr>
              <a:t>Posterior predictive plot</a:t>
            </a:r>
            <a:r>
              <a:rPr lang="en-US" sz="1400" dirty="0">
                <a:latin typeface="Arial" panose="020B0604020202020204" pitchFamily="34" charset="0"/>
                <a:cs typeface="Arial" panose="020B0604020202020204" pitchFamily="34" charset="0"/>
              </a:rPr>
              <a:t> showing alignment between observed outcomes (dark blue line, </a:t>
            </a:r>
            <a:r>
              <a:rPr lang="en-US" sz="1400" i="1" dirty="0">
                <a:latin typeface="Arial" panose="020B0604020202020204" pitchFamily="34" charset="0"/>
                <a:cs typeface="Arial" panose="020B0604020202020204" pitchFamily="34" charset="0"/>
              </a:rPr>
              <a:t>y</a:t>
            </a:r>
            <a:r>
              <a:rPr lang="en-US" sz="1400" dirty="0">
                <a:latin typeface="Arial" panose="020B0604020202020204" pitchFamily="34" charset="0"/>
                <a:cs typeface="Arial" panose="020B0604020202020204" pitchFamily="34" charset="0"/>
              </a:rPr>
              <a:t>) and predicted outcomes (lighter blue lines, </a:t>
            </a:r>
            <a:r>
              <a:rPr lang="en-US" sz="1400" i="1" dirty="0">
                <a:latin typeface="Arial" panose="020B0604020202020204" pitchFamily="34" charset="0"/>
                <a:cs typeface="Arial" panose="020B0604020202020204" pitchFamily="34" charset="0"/>
              </a:rPr>
              <a:t>y_rep</a:t>
            </a:r>
            <a:r>
              <a:rPr lang="en-US" sz="1400" dirty="0">
                <a:latin typeface="Arial" panose="020B0604020202020204" pitchFamily="34" charset="0"/>
                <a:cs typeface="Arial" panose="020B0604020202020204" pitchFamily="34" charset="0"/>
              </a:rPr>
              <a:t>), indicating the model accurately captures data trends.</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(B) </a:t>
            </a:r>
            <a:r>
              <a:rPr lang="en-US" sz="1400" b="1" dirty="0">
                <a:latin typeface="Arial" panose="020B0604020202020204" pitchFamily="34" charset="0"/>
                <a:cs typeface="Arial" panose="020B0604020202020204" pitchFamily="34" charset="0"/>
              </a:rPr>
              <a:t>Trace plots</a:t>
            </a:r>
            <a:r>
              <a:rPr lang="en-US" sz="1400" dirty="0">
                <a:latin typeface="Arial" panose="020B0604020202020204" pitchFamily="34" charset="0"/>
                <a:cs typeface="Arial" panose="020B0604020202020204" pitchFamily="34" charset="0"/>
              </a:rPr>
              <a:t> for model parameters across MCMC chains, demonstrating convergence to the target posterior distribution.</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(C) </a:t>
            </a:r>
            <a:r>
              <a:rPr lang="en-US" sz="1400" b="1" dirty="0">
                <a:latin typeface="Arial" panose="020B0604020202020204" pitchFamily="34" charset="0"/>
                <a:cs typeface="Arial" panose="020B0604020202020204" pitchFamily="34" charset="0"/>
              </a:rPr>
              <a:t>Autocorrelation plots</a:t>
            </a:r>
            <a:r>
              <a:rPr lang="en-US" sz="1400" dirty="0">
                <a:latin typeface="Arial" panose="020B0604020202020204" pitchFamily="34" charset="0"/>
                <a:cs typeface="Arial" panose="020B0604020202020204" pitchFamily="34" charset="0"/>
              </a:rPr>
              <a:t> showing low autocorrelation across parameters and chains, indicating efficient sampling and reliable posterior estimates. a, cystine; b, glycerol-3-phosphate; d, hyocholate; g, 2-hydroxy-3-methylvalerate; </a:t>
            </a:r>
            <a:r>
              <a:rPr lang="en-US" sz="1400" dirty="0" err="1">
                <a:latin typeface="Arial" panose="020B0604020202020204" pitchFamily="34" charset="0"/>
                <a:cs typeface="Arial" panose="020B0604020202020204" pitchFamily="34" charset="0"/>
              </a:rPr>
              <a:t>i</a:t>
            </a:r>
            <a:r>
              <a:rPr lang="en-US" sz="1400" dirty="0">
                <a:latin typeface="Arial" panose="020B0604020202020204" pitchFamily="34" charset="0"/>
                <a:cs typeface="Arial" panose="020B0604020202020204" pitchFamily="34" charset="0"/>
              </a:rPr>
              <a:t>, taurocholenate sulfate; j, 1-oleoyl-2-docosahexaenoyl-GPC (18:1/22:6); k, ximenoylcarnitine.</a:t>
            </a:r>
          </a:p>
          <a:p>
            <a:endParaRPr lang="en-US"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8F6C6B0-321E-665E-9152-6DB35F592813}"/>
              </a:ext>
            </a:extLst>
          </p:cNvPr>
          <p:cNvSpPr txBox="1"/>
          <p:nvPr/>
        </p:nvSpPr>
        <p:spPr>
          <a:xfrm>
            <a:off x="6034102" y="254146"/>
            <a:ext cx="5411558"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Bayesian Model Diagnostics for Classifying ARF Survivors by Physical Performance Outcomes</a:t>
            </a:r>
          </a:p>
        </p:txBody>
      </p:sp>
      <p:sp>
        <p:nvSpPr>
          <p:cNvPr id="10" name="TextBox 9">
            <a:extLst>
              <a:ext uri="{FF2B5EF4-FFF2-40B4-BE49-F238E27FC236}">
                <a16:creationId xmlns:a16="http://schemas.microsoft.com/office/drawing/2014/main" id="{59B08780-C959-3249-0C12-123D0674A529}"/>
              </a:ext>
            </a:extLst>
          </p:cNvPr>
          <p:cNvSpPr txBox="1"/>
          <p:nvPr/>
        </p:nvSpPr>
        <p:spPr>
          <a:xfrm>
            <a:off x="10554187" y="935231"/>
            <a:ext cx="582211"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cystine</a:t>
            </a:r>
          </a:p>
        </p:txBody>
      </p:sp>
      <p:sp>
        <p:nvSpPr>
          <p:cNvPr id="13" name="TextBox 12">
            <a:extLst>
              <a:ext uri="{FF2B5EF4-FFF2-40B4-BE49-F238E27FC236}">
                <a16:creationId xmlns:a16="http://schemas.microsoft.com/office/drawing/2014/main" id="{9F0CD8ED-C115-1A30-9C37-1FEB26715582}"/>
              </a:ext>
            </a:extLst>
          </p:cNvPr>
          <p:cNvSpPr txBox="1"/>
          <p:nvPr/>
        </p:nvSpPr>
        <p:spPr>
          <a:xfrm>
            <a:off x="9733450" y="1219210"/>
            <a:ext cx="1410964"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glycerol-3-phosphate </a:t>
            </a:r>
          </a:p>
        </p:txBody>
      </p:sp>
      <p:sp>
        <p:nvSpPr>
          <p:cNvPr id="14" name="TextBox 13">
            <a:extLst>
              <a:ext uri="{FF2B5EF4-FFF2-40B4-BE49-F238E27FC236}">
                <a16:creationId xmlns:a16="http://schemas.microsoft.com/office/drawing/2014/main" id="{2CEBFDFF-FAFD-E204-8615-7875885D8DC9}"/>
              </a:ext>
            </a:extLst>
          </p:cNvPr>
          <p:cNvSpPr txBox="1"/>
          <p:nvPr/>
        </p:nvSpPr>
        <p:spPr>
          <a:xfrm>
            <a:off x="10313737" y="1512041"/>
            <a:ext cx="800219"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hyocholate</a:t>
            </a:r>
          </a:p>
        </p:txBody>
      </p:sp>
      <p:sp>
        <p:nvSpPr>
          <p:cNvPr id="15" name="TextBox 14">
            <a:extLst>
              <a:ext uri="{FF2B5EF4-FFF2-40B4-BE49-F238E27FC236}">
                <a16:creationId xmlns:a16="http://schemas.microsoft.com/office/drawing/2014/main" id="{A004FF9E-33C1-0AD7-13CE-4C0B4FCBB945}"/>
              </a:ext>
            </a:extLst>
          </p:cNvPr>
          <p:cNvSpPr txBox="1"/>
          <p:nvPr/>
        </p:nvSpPr>
        <p:spPr>
          <a:xfrm>
            <a:off x="9403231" y="1755833"/>
            <a:ext cx="1733167"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2-hydroxy-3-methylvalerate</a:t>
            </a:r>
          </a:p>
        </p:txBody>
      </p:sp>
      <p:sp>
        <p:nvSpPr>
          <p:cNvPr id="16" name="TextBox 15">
            <a:extLst>
              <a:ext uri="{FF2B5EF4-FFF2-40B4-BE49-F238E27FC236}">
                <a16:creationId xmlns:a16="http://schemas.microsoft.com/office/drawing/2014/main" id="{AC860CBC-4CEF-173A-3EF2-DF25FDB8F162}"/>
              </a:ext>
            </a:extLst>
          </p:cNvPr>
          <p:cNvSpPr txBox="1"/>
          <p:nvPr/>
        </p:nvSpPr>
        <p:spPr>
          <a:xfrm>
            <a:off x="9699786" y="2092595"/>
            <a:ext cx="1436612"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taurocholenate sulfate</a:t>
            </a:r>
          </a:p>
        </p:txBody>
      </p:sp>
      <p:sp>
        <p:nvSpPr>
          <p:cNvPr id="17" name="TextBox 16">
            <a:extLst>
              <a:ext uri="{FF2B5EF4-FFF2-40B4-BE49-F238E27FC236}">
                <a16:creationId xmlns:a16="http://schemas.microsoft.com/office/drawing/2014/main" id="{73519259-734F-355B-1FB4-0BF539A637EA}"/>
              </a:ext>
            </a:extLst>
          </p:cNvPr>
          <p:cNvSpPr txBox="1"/>
          <p:nvPr/>
        </p:nvSpPr>
        <p:spPr>
          <a:xfrm>
            <a:off x="8366087" y="2390641"/>
            <a:ext cx="2790904"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1-oleoyl-2-docosahexaenoyl-GPC (18:1/22:6)</a:t>
            </a:r>
          </a:p>
        </p:txBody>
      </p:sp>
      <p:sp>
        <p:nvSpPr>
          <p:cNvPr id="18" name="TextBox 17">
            <a:extLst>
              <a:ext uri="{FF2B5EF4-FFF2-40B4-BE49-F238E27FC236}">
                <a16:creationId xmlns:a16="http://schemas.microsoft.com/office/drawing/2014/main" id="{93B993CA-6316-43D9-A1AF-EC28982A93B2}"/>
              </a:ext>
            </a:extLst>
          </p:cNvPr>
          <p:cNvSpPr txBox="1"/>
          <p:nvPr/>
        </p:nvSpPr>
        <p:spPr>
          <a:xfrm>
            <a:off x="9964282" y="2656225"/>
            <a:ext cx="1172116"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ximenoylcarnitine</a:t>
            </a:r>
          </a:p>
        </p:txBody>
      </p:sp>
    </p:spTree>
    <p:extLst>
      <p:ext uri="{BB962C8B-B14F-4D97-AF65-F5344CB8AC3E}">
        <p14:creationId xmlns:p14="http://schemas.microsoft.com/office/powerpoint/2010/main" val="3954176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287A-FBC5-FF2D-AEEF-44EE5FEDB3FE}"/>
              </a:ext>
            </a:extLst>
          </p:cNvPr>
          <p:cNvSpPr>
            <a:spLocks noGrp="1"/>
          </p:cNvSpPr>
          <p:nvPr>
            <p:ph type="title"/>
          </p:nvPr>
        </p:nvSpPr>
        <p:spPr>
          <a:xfrm>
            <a:off x="79443" y="168896"/>
            <a:ext cx="2815824" cy="938729"/>
          </a:xfrm>
        </p:spPr>
        <p:txBody>
          <a:bodyPr>
            <a:normAutofit/>
          </a:bodyPr>
          <a:lstStyle/>
          <a:p>
            <a:r>
              <a:rPr lang="en-US" sz="4000" dirty="0">
                <a:latin typeface="Falling Sky" panose="020B0603030403020204" pitchFamily="34" charset="0"/>
              </a:rPr>
              <a:t>Figure S7</a:t>
            </a:r>
          </a:p>
        </p:txBody>
      </p:sp>
      <p:grpSp>
        <p:nvGrpSpPr>
          <p:cNvPr id="3" name="Group 2">
            <a:extLst>
              <a:ext uri="{FF2B5EF4-FFF2-40B4-BE49-F238E27FC236}">
                <a16:creationId xmlns:a16="http://schemas.microsoft.com/office/drawing/2014/main" id="{5BB90BE1-5EBD-C427-1553-D20FF07AADB0}"/>
              </a:ext>
            </a:extLst>
          </p:cNvPr>
          <p:cNvGrpSpPr/>
          <p:nvPr/>
        </p:nvGrpSpPr>
        <p:grpSpPr>
          <a:xfrm>
            <a:off x="79443" y="1171372"/>
            <a:ext cx="10876881" cy="3941100"/>
            <a:chOff x="-63229" y="1742872"/>
            <a:chExt cx="10876881" cy="3941100"/>
          </a:xfrm>
        </p:grpSpPr>
        <p:sp>
          <p:nvSpPr>
            <p:cNvPr id="4" name="TextBox 3">
              <a:extLst>
                <a:ext uri="{FF2B5EF4-FFF2-40B4-BE49-F238E27FC236}">
                  <a16:creationId xmlns:a16="http://schemas.microsoft.com/office/drawing/2014/main" id="{2C7953C2-5011-E086-A4B0-E503ADB1BEC7}"/>
                </a:ext>
              </a:extLst>
            </p:cNvPr>
            <p:cNvSpPr txBox="1"/>
            <p:nvPr/>
          </p:nvSpPr>
          <p:spPr>
            <a:xfrm>
              <a:off x="666009" y="5314640"/>
              <a:ext cx="740395" cy="369332"/>
            </a:xfrm>
            <a:prstGeom prst="rect">
              <a:avLst/>
            </a:prstGeom>
            <a:noFill/>
          </p:spPr>
          <p:txBody>
            <a:bodyPr wrap="none" rtlCol="0">
              <a:spAutoFit/>
            </a:bodyPr>
            <a:lstStyle/>
            <a:p>
              <a:r>
                <a:rPr lang="en-US" dirty="0"/>
                <a:t>Day 1</a:t>
              </a:r>
            </a:p>
          </p:txBody>
        </p:sp>
        <p:sp>
          <p:nvSpPr>
            <p:cNvPr id="5" name="TextBox 4">
              <a:extLst>
                <a:ext uri="{FF2B5EF4-FFF2-40B4-BE49-F238E27FC236}">
                  <a16:creationId xmlns:a16="http://schemas.microsoft.com/office/drawing/2014/main" id="{4FE2257B-C684-C224-9ED4-E7F4BB4E6689}"/>
                </a:ext>
              </a:extLst>
            </p:cNvPr>
            <p:cNvSpPr txBox="1"/>
            <p:nvPr/>
          </p:nvSpPr>
          <p:spPr>
            <a:xfrm>
              <a:off x="5271299" y="5153847"/>
              <a:ext cx="740395" cy="369332"/>
            </a:xfrm>
            <a:prstGeom prst="rect">
              <a:avLst/>
            </a:prstGeom>
            <a:noFill/>
          </p:spPr>
          <p:txBody>
            <a:bodyPr wrap="none" rtlCol="0">
              <a:spAutoFit/>
            </a:bodyPr>
            <a:lstStyle/>
            <a:p>
              <a:r>
                <a:rPr lang="en-US" dirty="0"/>
                <a:t>Day 5</a:t>
              </a:r>
            </a:p>
          </p:txBody>
        </p:sp>
        <p:sp>
          <p:nvSpPr>
            <p:cNvPr id="6" name="TextBox 5">
              <a:extLst>
                <a:ext uri="{FF2B5EF4-FFF2-40B4-BE49-F238E27FC236}">
                  <a16:creationId xmlns:a16="http://schemas.microsoft.com/office/drawing/2014/main" id="{F30EEDC2-2EA1-4DF2-8196-CE9B70CC6327}"/>
                </a:ext>
              </a:extLst>
            </p:cNvPr>
            <p:cNvSpPr txBox="1"/>
            <p:nvPr/>
          </p:nvSpPr>
          <p:spPr>
            <a:xfrm>
              <a:off x="9270794" y="5138690"/>
              <a:ext cx="1187248" cy="369332"/>
            </a:xfrm>
            <a:prstGeom prst="rect">
              <a:avLst/>
            </a:prstGeom>
            <a:noFill/>
          </p:spPr>
          <p:txBody>
            <a:bodyPr wrap="none" rtlCol="0">
              <a:spAutoFit/>
            </a:bodyPr>
            <a:lstStyle/>
            <a:p>
              <a:r>
                <a:rPr lang="en-US" dirty="0"/>
                <a:t>Discharge</a:t>
              </a:r>
            </a:p>
          </p:txBody>
        </p:sp>
        <p:pic>
          <p:nvPicPr>
            <p:cNvPr id="11" name="Picture 10" descr="A colorful bars of data&#10;&#10;Description automatically generated with medium confidence">
              <a:extLst>
                <a:ext uri="{FF2B5EF4-FFF2-40B4-BE49-F238E27FC236}">
                  <a16:creationId xmlns:a16="http://schemas.microsoft.com/office/drawing/2014/main" id="{547D0B24-25D1-7FBD-7542-67B11E4343B5}"/>
                </a:ext>
              </a:extLst>
            </p:cNvPr>
            <p:cNvPicPr>
              <a:picLocks noChangeAspect="1"/>
            </p:cNvPicPr>
            <p:nvPr/>
          </p:nvPicPr>
          <p:blipFill>
            <a:blip r:embed="rId3">
              <a:extLst>
                <a:ext uri="{28A0092B-C50C-407E-A947-70E740481C1C}">
                  <a14:useLocalDpi xmlns:a14="http://schemas.microsoft.com/office/drawing/2010/main" val="0"/>
                </a:ext>
              </a:extLst>
            </a:blip>
            <a:srcRect l="28653" t="10024" r="28794" b="10148"/>
            <a:stretch/>
          </p:blipFill>
          <p:spPr>
            <a:xfrm>
              <a:off x="8416855" y="1742872"/>
              <a:ext cx="2396797" cy="3372255"/>
            </a:xfrm>
            <a:prstGeom prst="rect">
              <a:avLst/>
            </a:prstGeom>
          </p:spPr>
        </p:pic>
        <p:pic>
          <p:nvPicPr>
            <p:cNvPr id="18" name="Picture 17">
              <a:extLst>
                <a:ext uri="{FF2B5EF4-FFF2-40B4-BE49-F238E27FC236}">
                  <a16:creationId xmlns:a16="http://schemas.microsoft.com/office/drawing/2014/main" id="{D5977CD8-6549-7E93-05C4-0669F5A0EE0B}"/>
                </a:ext>
              </a:extLst>
            </p:cNvPr>
            <p:cNvPicPr>
              <a:picLocks noChangeAspect="1"/>
            </p:cNvPicPr>
            <p:nvPr/>
          </p:nvPicPr>
          <p:blipFill>
            <a:blip r:embed="rId4">
              <a:extLst>
                <a:ext uri="{28A0092B-C50C-407E-A947-70E740481C1C}">
                  <a14:useLocalDpi xmlns:a14="http://schemas.microsoft.com/office/drawing/2010/main" val="0"/>
                </a:ext>
              </a:extLst>
            </a:blip>
            <a:srcRect l="28156" t="24775" r="27730" b="26052"/>
            <a:stretch/>
          </p:blipFill>
          <p:spPr>
            <a:xfrm>
              <a:off x="-63229" y="1810755"/>
              <a:ext cx="4033736" cy="3372255"/>
            </a:xfrm>
            <a:prstGeom prst="rect">
              <a:avLst/>
            </a:prstGeom>
          </p:spPr>
        </p:pic>
        <p:pic>
          <p:nvPicPr>
            <p:cNvPr id="20" name="Picture 19" descr="A colorful chart with text&#10;&#10;Description automatically generated with medium confidence">
              <a:extLst>
                <a:ext uri="{FF2B5EF4-FFF2-40B4-BE49-F238E27FC236}">
                  <a16:creationId xmlns:a16="http://schemas.microsoft.com/office/drawing/2014/main" id="{EA00E1AD-E3C9-D14C-4189-048491E0DFF7}"/>
                </a:ext>
              </a:extLst>
            </p:cNvPr>
            <p:cNvPicPr>
              <a:picLocks noChangeAspect="1"/>
            </p:cNvPicPr>
            <p:nvPr/>
          </p:nvPicPr>
          <p:blipFill>
            <a:blip r:embed="rId5">
              <a:extLst>
                <a:ext uri="{28A0092B-C50C-407E-A947-70E740481C1C}">
                  <a14:useLocalDpi xmlns:a14="http://schemas.microsoft.com/office/drawing/2010/main" val="0"/>
                </a:ext>
              </a:extLst>
            </a:blip>
            <a:srcRect l="28156" t="25060" r="27517" b="25768"/>
            <a:stretch/>
          </p:blipFill>
          <p:spPr>
            <a:xfrm>
              <a:off x="3985098" y="1810755"/>
              <a:ext cx="4053192" cy="3372255"/>
            </a:xfrm>
            <a:prstGeom prst="rect">
              <a:avLst/>
            </a:prstGeom>
          </p:spPr>
        </p:pic>
      </p:grpSp>
      <p:sp>
        <p:nvSpPr>
          <p:cNvPr id="7" name="TextBox 6">
            <a:extLst>
              <a:ext uri="{FF2B5EF4-FFF2-40B4-BE49-F238E27FC236}">
                <a16:creationId xmlns:a16="http://schemas.microsoft.com/office/drawing/2014/main" id="{3911CA28-90EC-4B80-9128-F61D2DB2D1A5}"/>
              </a:ext>
            </a:extLst>
          </p:cNvPr>
          <p:cNvSpPr txBox="1"/>
          <p:nvPr/>
        </p:nvSpPr>
        <p:spPr>
          <a:xfrm>
            <a:off x="237995" y="5068152"/>
            <a:ext cx="11625225" cy="1169551"/>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Supplementary Figure S6</a:t>
            </a:r>
            <a:r>
              <a:rPr lang="en-US" sz="1400" dirty="0">
                <a:latin typeface="Arial" panose="020B0604020202020204" pitchFamily="34" charset="0"/>
                <a:cs typeface="Arial" panose="020B0604020202020204" pitchFamily="34" charset="0"/>
              </a:rPr>
              <a:t>. Hierarchical clustered heatmaps of Z-score–normalized intensities for metabolites significantly altered between “Good” and “Poor” SPPB groups at three clinical time points: (A) ICU admission (Day 1), (B) Day 5 post-admission, and (C) Hospital discharge. Only those metabolites reaching statistical significance are shown. Each row represents one significant metabolite, and each column displays the group-average Z-score intensity for Good or Poor outcomes. Color scale denotes relative abundance (blue = low; red = high), and the row dendrograms reflect hierarchical clustering by similarity of intensity profiles.</a:t>
            </a:r>
          </a:p>
        </p:txBody>
      </p:sp>
      <p:sp>
        <p:nvSpPr>
          <p:cNvPr id="8" name="TextBox 7">
            <a:extLst>
              <a:ext uri="{FF2B5EF4-FFF2-40B4-BE49-F238E27FC236}">
                <a16:creationId xmlns:a16="http://schemas.microsoft.com/office/drawing/2014/main" id="{74636AFE-96E1-B0FC-2E87-7B4E36E5A59C}"/>
              </a:ext>
            </a:extLst>
          </p:cNvPr>
          <p:cNvSpPr txBox="1"/>
          <p:nvPr/>
        </p:nvSpPr>
        <p:spPr>
          <a:xfrm>
            <a:off x="5917582" y="296720"/>
            <a:ext cx="452676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Heatmap of Differential Metabolites of ARF Survivors at Three Clinical Time Points</a:t>
            </a:r>
          </a:p>
        </p:txBody>
      </p:sp>
      <p:sp>
        <p:nvSpPr>
          <p:cNvPr id="9" name="TextBox 8">
            <a:extLst>
              <a:ext uri="{FF2B5EF4-FFF2-40B4-BE49-F238E27FC236}">
                <a16:creationId xmlns:a16="http://schemas.microsoft.com/office/drawing/2014/main" id="{EAC40573-C3B6-A5A5-2F3F-6E11F7DAAAD7}"/>
              </a:ext>
            </a:extLst>
          </p:cNvPr>
          <p:cNvSpPr txBox="1"/>
          <p:nvPr/>
        </p:nvSpPr>
        <p:spPr>
          <a:xfrm>
            <a:off x="79443" y="1054589"/>
            <a:ext cx="320922" cy="369332"/>
          </a:xfrm>
          <a:prstGeom prst="rect">
            <a:avLst/>
          </a:prstGeom>
          <a:noFill/>
        </p:spPr>
        <p:txBody>
          <a:bodyPr wrap="none" rtlCol="0">
            <a:spAutoFit/>
          </a:bodyPr>
          <a:lstStyle/>
          <a:p>
            <a:r>
              <a:rPr lang="en-US" dirty="0"/>
              <a:t>A</a:t>
            </a:r>
          </a:p>
        </p:txBody>
      </p:sp>
      <p:sp>
        <p:nvSpPr>
          <p:cNvPr id="10" name="TextBox 9">
            <a:extLst>
              <a:ext uri="{FF2B5EF4-FFF2-40B4-BE49-F238E27FC236}">
                <a16:creationId xmlns:a16="http://schemas.microsoft.com/office/drawing/2014/main" id="{DA67BBDE-E392-E65A-4C26-F3BC7455095D}"/>
              </a:ext>
            </a:extLst>
          </p:cNvPr>
          <p:cNvSpPr txBox="1"/>
          <p:nvPr/>
        </p:nvSpPr>
        <p:spPr>
          <a:xfrm>
            <a:off x="3796347" y="1054589"/>
            <a:ext cx="324128" cy="369332"/>
          </a:xfrm>
          <a:prstGeom prst="rect">
            <a:avLst/>
          </a:prstGeom>
          <a:noFill/>
        </p:spPr>
        <p:txBody>
          <a:bodyPr wrap="none" rtlCol="0">
            <a:spAutoFit/>
          </a:bodyPr>
          <a:lstStyle/>
          <a:p>
            <a:r>
              <a:rPr lang="en-US" dirty="0"/>
              <a:t>B</a:t>
            </a:r>
          </a:p>
        </p:txBody>
      </p:sp>
      <p:sp>
        <p:nvSpPr>
          <p:cNvPr id="12" name="TextBox 11">
            <a:extLst>
              <a:ext uri="{FF2B5EF4-FFF2-40B4-BE49-F238E27FC236}">
                <a16:creationId xmlns:a16="http://schemas.microsoft.com/office/drawing/2014/main" id="{5EA248E0-3BA5-B36F-6789-70E80B038A56}"/>
              </a:ext>
            </a:extLst>
          </p:cNvPr>
          <p:cNvSpPr txBox="1"/>
          <p:nvPr/>
        </p:nvSpPr>
        <p:spPr>
          <a:xfrm>
            <a:off x="8387044" y="1054589"/>
            <a:ext cx="344966" cy="369332"/>
          </a:xfrm>
          <a:prstGeom prst="rect">
            <a:avLst/>
          </a:prstGeom>
          <a:noFill/>
        </p:spPr>
        <p:txBody>
          <a:bodyPr wrap="none" rtlCol="0">
            <a:spAutoFit/>
          </a:bodyPr>
          <a:lstStyle/>
          <a:p>
            <a:r>
              <a:rPr lang="en-US" dirty="0"/>
              <a:t>C</a:t>
            </a:r>
          </a:p>
        </p:txBody>
      </p:sp>
    </p:spTree>
    <p:extLst>
      <p:ext uri="{BB962C8B-B14F-4D97-AF65-F5344CB8AC3E}">
        <p14:creationId xmlns:p14="http://schemas.microsoft.com/office/powerpoint/2010/main" val="300937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7CBF-FE6E-793D-82D6-66A77CA71FCB}"/>
              </a:ext>
            </a:extLst>
          </p:cNvPr>
          <p:cNvSpPr>
            <a:spLocks noGrp="1"/>
          </p:cNvSpPr>
          <p:nvPr>
            <p:ph type="title"/>
          </p:nvPr>
        </p:nvSpPr>
        <p:spPr>
          <a:xfrm>
            <a:off x="120015" y="-203252"/>
            <a:ext cx="2811871" cy="1325563"/>
          </a:xfrm>
        </p:spPr>
        <p:txBody>
          <a:bodyPr>
            <a:noAutofit/>
          </a:bodyPr>
          <a:lstStyle/>
          <a:p>
            <a:r>
              <a:rPr lang="en-US" sz="4800" dirty="0">
                <a:latin typeface="Falling Sky" panose="020B0603030403020204" pitchFamily="34" charset="0"/>
              </a:rPr>
              <a:t>Table S1</a:t>
            </a:r>
          </a:p>
        </p:txBody>
      </p:sp>
      <p:graphicFrame>
        <p:nvGraphicFramePr>
          <p:cNvPr id="10" name="Table 9">
            <a:extLst>
              <a:ext uri="{FF2B5EF4-FFF2-40B4-BE49-F238E27FC236}">
                <a16:creationId xmlns:a16="http://schemas.microsoft.com/office/drawing/2014/main" id="{3CB92F13-63CE-5864-0167-DFA62FACED0A}"/>
              </a:ext>
            </a:extLst>
          </p:cNvPr>
          <p:cNvGraphicFramePr>
            <a:graphicFrameLocks noGrp="1"/>
          </p:cNvGraphicFramePr>
          <p:nvPr>
            <p:extLst>
              <p:ext uri="{D42A27DB-BD31-4B8C-83A1-F6EECF244321}">
                <p14:modId xmlns:p14="http://schemas.microsoft.com/office/powerpoint/2010/main" val="710713786"/>
              </p:ext>
            </p:extLst>
          </p:nvPr>
        </p:nvGraphicFramePr>
        <p:xfrm>
          <a:off x="1249831" y="1744946"/>
          <a:ext cx="8809533" cy="2346287"/>
        </p:xfrm>
        <a:graphic>
          <a:graphicData uri="http://schemas.openxmlformats.org/drawingml/2006/table">
            <a:tbl>
              <a:tblPr firstRow="1" firstCol="1" bandRow="1"/>
              <a:tblGrid>
                <a:gridCol w="1438908">
                  <a:extLst>
                    <a:ext uri="{9D8B030D-6E8A-4147-A177-3AD203B41FA5}">
                      <a16:colId xmlns:a16="http://schemas.microsoft.com/office/drawing/2014/main" val="225253190"/>
                    </a:ext>
                  </a:extLst>
                </a:gridCol>
                <a:gridCol w="1742823">
                  <a:extLst>
                    <a:ext uri="{9D8B030D-6E8A-4147-A177-3AD203B41FA5}">
                      <a16:colId xmlns:a16="http://schemas.microsoft.com/office/drawing/2014/main" val="1197985436"/>
                    </a:ext>
                  </a:extLst>
                </a:gridCol>
                <a:gridCol w="1696825">
                  <a:extLst>
                    <a:ext uri="{9D8B030D-6E8A-4147-A177-3AD203B41FA5}">
                      <a16:colId xmlns:a16="http://schemas.microsoft.com/office/drawing/2014/main" val="166760259"/>
                    </a:ext>
                  </a:extLst>
                </a:gridCol>
                <a:gridCol w="1951348">
                  <a:extLst>
                    <a:ext uri="{9D8B030D-6E8A-4147-A177-3AD203B41FA5}">
                      <a16:colId xmlns:a16="http://schemas.microsoft.com/office/drawing/2014/main" val="1270071432"/>
                    </a:ext>
                  </a:extLst>
                </a:gridCol>
                <a:gridCol w="1979629">
                  <a:extLst>
                    <a:ext uri="{9D8B030D-6E8A-4147-A177-3AD203B41FA5}">
                      <a16:colId xmlns:a16="http://schemas.microsoft.com/office/drawing/2014/main" val="3624595603"/>
                    </a:ext>
                  </a:extLst>
                </a:gridCol>
              </a:tblGrid>
              <a:tr h="527901">
                <a:tc>
                  <a:txBody>
                    <a:bodyPr/>
                    <a:lstStyle/>
                    <a:p>
                      <a:pPr marL="0" marR="0" algn="l">
                        <a:lnSpc>
                          <a:spcPct val="107000"/>
                        </a:lnSpc>
                        <a:spcBef>
                          <a:spcPts val="0"/>
                        </a:spcBef>
                        <a:spcAft>
                          <a:spcPts val="0"/>
                        </a:spcAft>
                      </a:pPr>
                      <a:r>
                        <a:rPr lang="en-US" sz="1400" b="1" kern="100" dirty="0">
                          <a:effectLst/>
                          <a:latin typeface="Arial" panose="020B0604020202020204" pitchFamily="34" charset="0"/>
                          <a:ea typeface="Aptos" panose="020B0004020202020204" pitchFamily="34" charset="0"/>
                          <a:cs typeface="Arial" panose="020B0604020202020204" pitchFamily="34" charset="0"/>
                        </a:rPr>
                        <a:t>Metric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b="1" kern="100" dirty="0">
                          <a:effectLst/>
                          <a:latin typeface="Arial" panose="020B0604020202020204" pitchFamily="34" charset="0"/>
                          <a:ea typeface="Aptos" panose="020B0004020202020204" pitchFamily="34" charset="0"/>
                          <a:cs typeface="Arial" panose="020B0604020202020204" pitchFamily="34" charset="0"/>
                        </a:rPr>
                        <a:t>Standard Logistic Regression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b="1" kern="100" dirty="0">
                          <a:effectLst/>
                          <a:latin typeface="Arial" panose="020B0604020202020204" pitchFamily="34" charset="0"/>
                          <a:ea typeface="Aptos" panose="020B0004020202020204" pitchFamily="34" charset="0"/>
                          <a:cs typeface="Arial" panose="020B0604020202020204" pitchFamily="34" charset="0"/>
                        </a:rPr>
                        <a:t>Bayesian Logistic Regression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00" dirty="0">
                          <a:effectLst/>
                          <a:latin typeface="Arial" panose="020B0604020202020204" pitchFamily="34" charset="0"/>
                          <a:ea typeface="Aptos" panose="020B0004020202020204" pitchFamily="34" charset="0"/>
                          <a:cs typeface="Arial" panose="020B0604020202020204" pitchFamily="34" charset="0"/>
                        </a:rPr>
                        <a:t>Standard Logistic Regression 5-fold CV</a:t>
                      </a:r>
                    </a:p>
                    <a:p>
                      <a:pPr marL="0" marR="0" algn="l">
                        <a:lnSpc>
                          <a:spcPct val="107000"/>
                        </a:lnSpc>
                        <a:spcBef>
                          <a:spcPts val="0"/>
                        </a:spcBef>
                        <a:spcAft>
                          <a:spcPts val="0"/>
                        </a:spcAft>
                      </a:pP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00" dirty="0">
                          <a:effectLst/>
                          <a:latin typeface="Arial" panose="020B0604020202020204" pitchFamily="34" charset="0"/>
                          <a:ea typeface="Aptos" panose="020B0004020202020204" pitchFamily="34" charset="0"/>
                          <a:cs typeface="Arial" panose="020B0604020202020204" pitchFamily="34" charset="0"/>
                        </a:rPr>
                        <a:t>Bayesian Logistic Regression 5-fold CV</a:t>
                      </a:r>
                    </a:p>
                    <a:p>
                      <a:pPr marL="0" marR="0" algn="l">
                        <a:lnSpc>
                          <a:spcPct val="107000"/>
                        </a:lnSpc>
                        <a:spcBef>
                          <a:spcPts val="0"/>
                        </a:spcBef>
                        <a:spcAft>
                          <a:spcPts val="0"/>
                        </a:spcAft>
                      </a:pP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286714"/>
                  </a:ext>
                </a:extLst>
              </a:tr>
              <a:tr h="216519">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AUC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0.94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0.94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0.86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0.88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1529572"/>
                  </a:ext>
                </a:extLst>
              </a:tr>
              <a:tr h="262398">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Accuracy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0.86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0.86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0.75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0.81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7941886"/>
                  </a:ext>
                </a:extLst>
              </a:tr>
              <a:tr h="273377">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Precision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0.88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0.88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0.76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0.86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377510"/>
                  </a:ext>
                </a:extLst>
              </a:tr>
              <a:tr h="216519">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Recall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0.86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0.86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6335505"/>
                  </a:ext>
                </a:extLst>
              </a:tr>
              <a:tr h="264347">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F1 Score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0.87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0.87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1600938"/>
                  </a:ext>
                </a:extLst>
              </a:tr>
              <a:tr h="216519">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MCC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0.51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0.67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6647405"/>
                  </a:ext>
                </a:extLst>
              </a:tr>
              <a:tr h="228334">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Cohen's Kappa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0.62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7689941"/>
                  </a:ext>
                </a:extLst>
              </a:tr>
            </a:tbl>
          </a:graphicData>
        </a:graphic>
      </p:graphicFrame>
      <p:sp>
        <p:nvSpPr>
          <p:cNvPr id="3" name="TextBox 2">
            <a:extLst>
              <a:ext uri="{FF2B5EF4-FFF2-40B4-BE49-F238E27FC236}">
                <a16:creationId xmlns:a16="http://schemas.microsoft.com/office/drawing/2014/main" id="{4DAD9FAE-7A26-6617-BD17-FFDAD8FBC2F2}"/>
              </a:ext>
            </a:extLst>
          </p:cNvPr>
          <p:cNvSpPr txBox="1"/>
          <p:nvPr/>
        </p:nvSpPr>
        <p:spPr>
          <a:xfrm>
            <a:off x="1249831" y="4236814"/>
            <a:ext cx="8535191" cy="1384995"/>
          </a:xfrm>
          <a:prstGeom prst="rect">
            <a:avLst/>
          </a:prstGeom>
          <a:noFill/>
        </p:spPr>
        <p:txBody>
          <a:bodyPr wrap="square" rtlCol="0">
            <a:spAutoFit/>
          </a:bodyPr>
          <a:lstStyle/>
          <a:p>
            <a:r>
              <a:rPr lang="en-US" sz="1400" b="1" dirty="0"/>
              <a:t>Supplementary Table 1.</a:t>
            </a:r>
            <a:r>
              <a:rPr lang="en-US" sz="1400" dirty="0"/>
              <a:t> Performance metrics of Standard Logistic Regression and Bayesian Logistic Regression models for predicting six-month physical function outcome (SPPB: “Good” vs. “Poor”) using discharge serum metabolites. When trained on the full dataset, both models achieved identical AUC (0.94) and accuracy (0.86). Under 5-fold cross-validation, the </a:t>
            </a:r>
            <a:r>
              <a:rPr lang="en-US" sz="1400" b="1" dirty="0"/>
              <a:t>Bayesian model consistently outperformed</a:t>
            </a:r>
            <a:r>
              <a:rPr lang="en-US" sz="1400" dirty="0"/>
              <a:t> the standard model across all evaluation metrics, including a higher aggregated AUC (0.88 vs. 0.86), accuracy (0.81 vs. 0.75), precision, recall, F1 score, MCC (Matthews Correlation Coefficient), and Cohen’s Kappa.</a:t>
            </a:r>
          </a:p>
        </p:txBody>
      </p:sp>
      <p:sp>
        <p:nvSpPr>
          <p:cNvPr id="4" name="TextBox 3">
            <a:extLst>
              <a:ext uri="{FF2B5EF4-FFF2-40B4-BE49-F238E27FC236}">
                <a16:creationId xmlns:a16="http://schemas.microsoft.com/office/drawing/2014/main" id="{10B6E677-5893-167E-A819-20A1EBD46C62}"/>
              </a:ext>
            </a:extLst>
          </p:cNvPr>
          <p:cNvSpPr txBox="1"/>
          <p:nvPr/>
        </p:nvSpPr>
        <p:spPr>
          <a:xfrm>
            <a:off x="7797176" y="336712"/>
            <a:ext cx="4524375" cy="646331"/>
          </a:xfrm>
          <a:prstGeom prst="rect">
            <a:avLst/>
          </a:prstGeom>
          <a:noFill/>
        </p:spPr>
        <p:txBody>
          <a:bodyPr wrap="square" rtlCol="0">
            <a:spAutoFit/>
          </a:bodyPr>
          <a:lstStyle/>
          <a:p>
            <a:r>
              <a:rPr lang="en-US" dirty="0"/>
              <a:t>Evaluation Metrics for Standard and Bayesian Logistic Regression Models</a:t>
            </a:r>
          </a:p>
        </p:txBody>
      </p:sp>
    </p:spTree>
    <p:extLst>
      <p:ext uri="{BB962C8B-B14F-4D97-AF65-F5344CB8AC3E}">
        <p14:creationId xmlns:p14="http://schemas.microsoft.com/office/powerpoint/2010/main" val="1195923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16648</TotalTime>
  <Words>1750</Words>
  <Application>Microsoft Office PowerPoint</Application>
  <PresentationFormat>Widescreen</PresentationFormat>
  <Paragraphs>162</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Arial Black</vt:lpstr>
      <vt:lpstr>Falling Sky</vt:lpstr>
      <vt:lpstr>Office Theme</vt:lpstr>
      <vt:lpstr>Multivariate Analysis Heatmap</vt:lpstr>
      <vt:lpstr>Figure S2</vt:lpstr>
      <vt:lpstr>PowerPoint Presentation</vt:lpstr>
      <vt:lpstr>Metabolomic Signatures Associated with Physical Performance (SPPB) Identified by Machine Learning</vt:lpstr>
      <vt:lpstr>Figure S5</vt:lpstr>
      <vt:lpstr>Figure S6</vt:lpstr>
      <vt:lpstr>Figure S7</vt:lpstr>
      <vt:lpstr>Table S1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Adeyeye Haastrup</dc:creator>
  <cp:lastModifiedBy>Adeyeye Haastrup</cp:lastModifiedBy>
  <cp:revision>94</cp:revision>
  <dcterms:created xsi:type="dcterms:W3CDTF">2024-10-07T02:25:37Z</dcterms:created>
  <dcterms:modified xsi:type="dcterms:W3CDTF">2025-10-25T00:34:37Z</dcterms:modified>
</cp:coreProperties>
</file>