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72" r:id="rId4"/>
    <p:sldId id="276" r:id="rId5"/>
    <p:sldId id="273" r:id="rId6"/>
    <p:sldId id="278" r:id="rId7"/>
    <p:sldId id="279" r:id="rId8"/>
    <p:sldId id="277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2BB5F9-506F-4210-AB12-0162CC54E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F35D977-4282-47DD-92EE-3D3A1BC4B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9CDDD9-E2C4-4265-A83B-EBC382DFA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DEEE89-14B6-486F-B2CB-AD437ABA4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85D9D2-391D-4CD9-8A38-F2D20C80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11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2A6C7-0355-4E34-811F-B9E121BC8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1FBAE4-4011-4539-90B1-B800971A9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C5CC2F-DF88-426C-BF36-341A635AC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2D6BDE-0E71-4901-87FC-670C5D36C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3657BD-7545-4C62-B4E3-1B1B4A49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37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7A8A79-DC56-400B-820F-A1AFA65A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0A5EE7-8900-470D-B033-1E1D4FED5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D460D9-931E-4C41-9676-01828E6ED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D02843-BEA8-4993-96FB-67528B395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DFDE50-238F-4DDB-9551-AD8B0C7D0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686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E9CAC9-2537-482D-AA87-8589AAED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1B098D-4E8F-41CC-8E85-0B6BDBAC3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BB86B88-CF28-47B5-A686-6A722F4E5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895409-1FA8-4D1A-AA23-3962281F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67A2BA-7393-4684-88E3-2E84A400C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9608644-95EB-47EA-AD58-A71CC157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447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E5D493-F86A-49DA-BA1D-DE814DB2E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3B4AF63-3396-4683-A223-5ABC7DBDB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93336A6-F145-4FD8-A150-0213BC38C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5AAE8FE-D6C3-4455-8454-DD4ADE91FB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FB9916D-FB3D-4B86-8974-5257FEE11F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3388797-F2D6-427A-93AE-5DF8FF1D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4AFF7C3-05A9-464B-8962-88EC4834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E3F8091-DED4-4873-947B-AC15455A1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665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1F1943-AE7C-4CA2-8949-3E5E4447B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D7278B8-16E6-48EA-8FB2-809243B22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3BE750-DC18-4507-B9C3-467111922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073D0B-5AF1-4630-A483-E137869C8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74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1D35F53-3C51-4F5B-8D47-2E584AF36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C079A52-DD01-4160-908B-EA57F7FC1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CD6989-D721-496C-9D79-81D891803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4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9BA903-E1B3-4903-B9C2-DC1C78767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444780-E6C2-443E-BC66-2C2FDB069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0822BD-E902-4A03-A45F-E1495EEA2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523098-49CD-4DEB-B70B-7ED3EBDC0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A98FFB-FA40-4A15-8C22-ED284888A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747476-A902-48D3-869F-1F854FC91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42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C4226A-3608-4417-BB2E-9A7FE3BC9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35E2020-9669-4795-A501-8D78C1123E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10287E-2C79-4344-8595-C880154C5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AE61E2-94DC-43B5-8209-C676E82A7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677CEA-400A-41A6-B8B8-2A1953270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4D85E4D-15AB-4212-B10D-C05E4402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304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C686CD-81E9-40FD-AF99-30CB53DF4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2D057A6-CAA6-42CF-ADEB-348136438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E58C8E-E5BA-4B5A-9886-531F1E4B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A4BA7B-123F-41C7-8200-CC28F0B56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0B4D69-190C-4F2F-B0BD-4AE47A41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30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0C22515-A349-4C8C-8F35-4018774ADC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F43125A-63D2-4F28-8844-F43BED53D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F7D767-F9BC-45AF-868A-D14F8B928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DC594D-8B7D-4B2F-B2F4-39A66728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24BE5C-33FC-4B6F-820C-E05146599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415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66C9828-9A52-4066-84B2-39AC10585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B952791-73B5-429E-922C-D1C8D293B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A6640D-FB07-4240-AA8D-BF23D1E13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170E2-7F09-44EC-BD46-0E6784F4351C}" type="datetimeFigureOut">
              <a:rPr lang="zh-CN" altLang="en-US" smtClean="0"/>
              <a:t>2021/6/30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4C4837-ED1C-4A11-BF35-88BC69DA27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4D40D3-DA04-4B08-95C2-CDEDDCE4F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587FD-A36D-432C-9B1A-A46DAE4EA1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87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nuccore/NC_000019.10?report=genbank&amp;from=50819146&amp;to=50823787&amp;strand=tru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4F810-F841-4185-B17E-8DED13113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90BEEC-0BA3-4F64-AC61-15847BB18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61075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specific promoter region of KLK1 within which the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saRNA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targets were selected. </a:t>
            </a:r>
          </a:p>
          <a:p>
            <a:pPr marL="514350" indent="-514350">
              <a:buAutoNum type="arabicPeriod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schematic representation of the gene promoters and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saRNA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targets.</a:t>
            </a:r>
          </a:p>
          <a:p>
            <a:pPr marL="514350" indent="-514350">
              <a:buAutoNum type="arabicPeriod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oligonucleotide sequences of the saKLK1s.</a:t>
            </a:r>
          </a:p>
          <a:p>
            <a:pPr marL="514350" indent="-514350">
              <a:buAutoNum type="arabicPeriod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oligonucleotide sequences of the saP21-322.</a:t>
            </a:r>
          </a:p>
          <a:p>
            <a:pPr marL="514350" indent="-514350">
              <a:buAutoNum type="arabicPeriod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oligonucleotide sequences of the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dsControl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target sequences of the siKLK1s.</a:t>
            </a:r>
          </a:p>
          <a:p>
            <a:pPr marL="514350" indent="-514350">
              <a:buAutoNum type="arabicPeriod"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2169A8-4BE9-417F-86D7-39E2160C222D}"/>
              </a:ext>
            </a:extLst>
          </p:cNvPr>
          <p:cNvSpPr txBox="1"/>
          <p:nvPr/>
        </p:nvSpPr>
        <p:spPr>
          <a:xfrm>
            <a:off x="9132493" y="1825625"/>
            <a:ext cx="1939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cs typeface="Times New Roman" panose="02020603050405020304" pitchFamily="18" charset="0"/>
              </a:rPr>
              <a:t>…………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2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5D2A95-8F1A-41A5-935C-D7D5AE8A7B83}"/>
              </a:ext>
            </a:extLst>
          </p:cNvPr>
          <p:cNvSpPr txBox="1"/>
          <p:nvPr/>
        </p:nvSpPr>
        <p:spPr>
          <a:xfrm>
            <a:off x="9132493" y="2860794"/>
            <a:ext cx="2260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cs typeface="Times New Roman" panose="02020603050405020304" pitchFamily="18" charset="0"/>
              </a:rPr>
              <a:t>…………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3~4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00B889-19E8-4B79-BBDE-3B20856E4A67}"/>
              </a:ext>
            </a:extLst>
          </p:cNvPr>
          <p:cNvSpPr txBox="1"/>
          <p:nvPr/>
        </p:nvSpPr>
        <p:spPr>
          <a:xfrm>
            <a:off x="9132493" y="3539629"/>
            <a:ext cx="1939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cs typeface="Times New Roman" panose="02020603050405020304" pitchFamily="18" charset="0"/>
              </a:rPr>
              <a:t>…………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5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0DE097-0672-41D1-A402-099744A66678}"/>
              </a:ext>
            </a:extLst>
          </p:cNvPr>
          <p:cNvSpPr txBox="1"/>
          <p:nvPr/>
        </p:nvSpPr>
        <p:spPr>
          <a:xfrm>
            <a:off x="9132493" y="4086763"/>
            <a:ext cx="1939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cs typeface="Times New Roman" panose="02020603050405020304" pitchFamily="18" charset="0"/>
              </a:rPr>
              <a:t>…………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6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FB0D13-1027-431F-9169-FFE33AA0081D}"/>
              </a:ext>
            </a:extLst>
          </p:cNvPr>
          <p:cNvSpPr txBox="1"/>
          <p:nvPr/>
        </p:nvSpPr>
        <p:spPr>
          <a:xfrm>
            <a:off x="9132493" y="4633898"/>
            <a:ext cx="1939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cs typeface="Times New Roman" panose="02020603050405020304" pitchFamily="18" charset="0"/>
              </a:rPr>
              <a:t>…………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7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8579A4B-46B2-4C25-9637-9B1F7DBF5B77}"/>
              </a:ext>
            </a:extLst>
          </p:cNvPr>
          <p:cNvSpPr txBox="1"/>
          <p:nvPr/>
        </p:nvSpPr>
        <p:spPr>
          <a:xfrm>
            <a:off x="9132493" y="5145732"/>
            <a:ext cx="1939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cs typeface="Times New Roman" panose="02020603050405020304" pitchFamily="18" charset="0"/>
              </a:rPr>
              <a:t>…………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8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631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36ED656-963D-4AE4-B228-DA10B884554A}"/>
              </a:ext>
            </a:extLst>
          </p:cNvPr>
          <p:cNvSpPr txBox="1"/>
          <p:nvPr/>
        </p:nvSpPr>
        <p:spPr>
          <a:xfrm>
            <a:off x="1552752" y="157788"/>
            <a:ext cx="9086491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 The specific promoter region of KLK1 within which the </a:t>
            </a:r>
            <a:r>
              <a:rPr lang="en-US" altLang="zh-CN" sz="1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saRNA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targets were selected.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(NCBI Reference Sequence: NC_000019.10; Selected region from 50819146 to 50823787)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04D504B-4DC8-4399-BF9D-ED461ECB3AE0}"/>
              </a:ext>
            </a:extLst>
          </p:cNvPr>
          <p:cNvSpPr txBox="1"/>
          <p:nvPr/>
        </p:nvSpPr>
        <p:spPr>
          <a:xfrm>
            <a:off x="1295398" y="2767137"/>
            <a:ext cx="9601201" cy="3383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GGGTTTACCATTGAGGCTGCAGGAATCTAGTTCCTAATTATCTTCAGAGACCACAAAATGTGATGTTCAAGGTCGCTGAATGTTGAAGTACATGAACCTGGCTCGTGAGACCTAAATATTGTACTGGTGGTGGGGGGGAAGGGTCATTGGAATCTGTGGTTAGCCTGATCTTGACCTGGGAGGGAAGGTTGTCCAGATCTCTGGGACTTTGGAGGACAGGACGTTGAGCACCCATAACTGGGAGCAAGAAGTGGGAGGCTCATTGAGACCCCAGCATTGTTTGGGAGGGACACTGGATTTTGTAATGCTAAAGAACTTACCCTGGGAGACCCCTGAAACTTCACATTCCTGGATCTGGAGGCACTAGGAATGTGGTGATGTGTACCCCAAAATTTTATTATGAAAGGAACAGTAGCTTTGGGGACCTAGGTCCTGGGTCTGGGAGTGCAAGAACCAGGGCATTCTGAAGGCCAAGGCTTATATTTCAGGGGGAACTGGCAGCTGAGATGCTAGTATCTTGGCTCCGAGTGGTGCAGGGAATCAGAGCCCTAACTGCTGGTGTTTGAGGGCACCAGGTCTGGGGGTGCAGGGCCTTAATTGAGACTGAGGTATATGGGGCTTTGTACCAGGGGTCACTGATTCCTCCGTCTTCCTGTTTCTGCTTCCCCTCAGTCCCCCCTTGCCTCACTGGCTGCTCCCCAGAGCAAAGCCCCAGAGCCACAGGCCCTGCCCCACCTGGCTTCAACCCCAGGAATGCGTCCAGCGTGATCCAGGGCCTGCAGAACAGGTGCTGGTTCTCCCTCCCCGTCTACAGCTCTGGGGATCGGAGGGGGGGGGGGCAATTGTCCAGCCCCCAGGCAACAGGGGAAGGGCCTTGGCCAACATCTGGGTGCCAGCAGGGCAGGGGTGGGGCTCTGAGGGGATAAGGGCTTTTAAAAGCCTCCCCAGGGAGGTTCCCCAGTTCCTCCACCTGCTGGCCCCTGGACACCTCTGTCACCAT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hlinkClick r:id="rId2"/>
              </a:rPr>
              <a:t>https://www.ncbi.nlm.nih.gov/nuccore/NC_000019.10?report=genbank&amp;from=50819146&amp;to=50823787&amp;strand=true</a:t>
            </a:r>
            <a:endParaRPr lang="en-US" alt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A9FF643-49A3-4075-9B43-09BCBBF07B2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009" y="1399186"/>
            <a:ext cx="4919980" cy="1000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532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36ED656-963D-4AE4-B228-DA10B884554A}"/>
              </a:ext>
            </a:extLst>
          </p:cNvPr>
          <p:cNvSpPr txBox="1"/>
          <p:nvPr/>
        </p:nvSpPr>
        <p:spPr>
          <a:xfrm>
            <a:off x="1552754" y="218536"/>
            <a:ext cx="9086491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 The schematic representation of the gene promoters and </a:t>
            </a:r>
            <a:r>
              <a:rPr lang="en-US" altLang="zh-CN" sz="1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saRNA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targets.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D4CD53C-CBAB-4345-BF91-489E47F4947C}"/>
              </a:ext>
            </a:extLst>
          </p:cNvPr>
          <p:cNvGrpSpPr/>
          <p:nvPr/>
        </p:nvGrpSpPr>
        <p:grpSpPr>
          <a:xfrm>
            <a:off x="598546" y="2071772"/>
            <a:ext cx="10994906" cy="1704216"/>
            <a:chOff x="239639" y="1053066"/>
            <a:chExt cx="10994906" cy="170421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9120F76-860B-4407-887A-9D4CD379650C}"/>
                </a:ext>
              </a:extLst>
            </p:cNvPr>
            <p:cNvSpPr txBox="1"/>
            <p:nvPr/>
          </p:nvSpPr>
          <p:spPr>
            <a:xfrm>
              <a:off x="239639" y="2158931"/>
              <a:ext cx="18070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KLK1 promoter</a:t>
              </a:r>
              <a:endParaRPr lang="zh-CN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连接符: 肘形 4">
              <a:extLst>
                <a:ext uri="{FF2B5EF4-FFF2-40B4-BE49-F238E27FC236}">
                  <a16:creationId xmlns:a16="http://schemas.microsoft.com/office/drawing/2014/main" id="{AD59741F-4FB9-4BF1-AA17-6C45A1A008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11830" y="2108785"/>
              <a:ext cx="734417" cy="299394"/>
            </a:xfrm>
            <a:prstGeom prst="bentConnector3">
              <a:avLst>
                <a:gd name="adj1" fmla="val 975"/>
              </a:avLst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F7B1075-46B5-44AF-B5C8-4C1C16BB4825}"/>
                </a:ext>
              </a:extLst>
            </p:cNvPr>
            <p:cNvSpPr txBox="1"/>
            <p:nvPr/>
          </p:nvSpPr>
          <p:spPr>
            <a:xfrm>
              <a:off x="2257579" y="2418728"/>
              <a:ext cx="11336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(-919/-937)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BE58B28-2666-45F9-978E-44EC55CCC7C3}"/>
                </a:ext>
              </a:extLst>
            </p:cNvPr>
            <p:cNvGrpSpPr/>
            <p:nvPr/>
          </p:nvGrpSpPr>
          <p:grpSpPr>
            <a:xfrm>
              <a:off x="9759760" y="1053066"/>
              <a:ext cx="819278" cy="516376"/>
              <a:chOff x="8197072" y="445528"/>
              <a:chExt cx="663374" cy="516376"/>
            </a:xfrm>
          </p:grpSpPr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DD4A8616-C25B-49FE-84D3-898C42027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7652" y="886780"/>
                <a:ext cx="662794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392B331-44A6-4E28-9D3B-069C1885627B}"/>
                  </a:ext>
                </a:extLst>
              </p:cNvPr>
              <p:cNvSpPr txBox="1"/>
              <p:nvPr/>
            </p:nvSpPr>
            <p:spPr>
              <a:xfrm>
                <a:off x="8197072" y="445528"/>
                <a:ext cx="6627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100bp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C31805D4-26CB-4D95-B7D9-8C10849560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7652" y="811655"/>
                <a:ext cx="0" cy="15024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912A9C8F-21FF-4B27-9818-763BBBBE88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0446" y="811654"/>
                <a:ext cx="0" cy="15024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724E89A-3AAB-4AAC-ABE3-9678688D7343}"/>
                </a:ext>
              </a:extLst>
            </p:cNvPr>
            <p:cNvSpPr txBox="1"/>
            <p:nvPr/>
          </p:nvSpPr>
          <p:spPr>
            <a:xfrm>
              <a:off x="10411920" y="1779559"/>
              <a:ext cx="434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8E1DD54-5641-4586-8CAB-D4F1ED3D71B3}"/>
                </a:ext>
              </a:extLst>
            </p:cNvPr>
            <p:cNvCxnSpPr/>
            <p:nvPr/>
          </p:nvCxnSpPr>
          <p:spPr>
            <a:xfrm>
              <a:off x="2096765" y="2408179"/>
              <a:ext cx="913778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2FC7B8B-16F3-4443-B727-5BB79714146F}"/>
                </a:ext>
              </a:extLst>
            </p:cNvPr>
            <p:cNvSpPr txBox="1"/>
            <p:nvPr/>
          </p:nvSpPr>
          <p:spPr>
            <a:xfrm rot="18900000">
              <a:off x="8358726" y="1444652"/>
              <a:ext cx="1247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saKLK1-285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F9CC95-C9C3-4FFD-8905-B75C6211CBD4}"/>
                </a:ext>
              </a:extLst>
            </p:cNvPr>
            <p:cNvSpPr txBox="1"/>
            <p:nvPr/>
          </p:nvSpPr>
          <p:spPr>
            <a:xfrm>
              <a:off x="3479790" y="2418728"/>
              <a:ext cx="11336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(-738/-756)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EBCE85E-5EF4-486C-B16C-706625EAE450}"/>
                </a:ext>
              </a:extLst>
            </p:cNvPr>
            <p:cNvSpPr txBox="1"/>
            <p:nvPr/>
          </p:nvSpPr>
          <p:spPr>
            <a:xfrm>
              <a:off x="4876594" y="2417445"/>
              <a:ext cx="11336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(-498/-516)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2FACC72-DE08-4B60-8D1F-2138129A9DFE}"/>
                </a:ext>
              </a:extLst>
            </p:cNvPr>
            <p:cNvSpPr txBox="1"/>
            <p:nvPr/>
          </p:nvSpPr>
          <p:spPr>
            <a:xfrm>
              <a:off x="5849395" y="2417445"/>
              <a:ext cx="11336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(-463/-481)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A4C3266-FC42-4806-AF81-8DB56DBCACED}"/>
                </a:ext>
              </a:extLst>
            </p:cNvPr>
            <p:cNvSpPr txBox="1"/>
            <p:nvPr/>
          </p:nvSpPr>
          <p:spPr>
            <a:xfrm>
              <a:off x="7160174" y="2417445"/>
              <a:ext cx="11336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(-374/-392)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99B099A-6584-4C71-9DBE-6DD7857C95D0}"/>
                </a:ext>
              </a:extLst>
            </p:cNvPr>
            <p:cNvSpPr txBox="1"/>
            <p:nvPr/>
          </p:nvSpPr>
          <p:spPr>
            <a:xfrm>
              <a:off x="8321318" y="2418193"/>
              <a:ext cx="11336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(-285/-303)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D6FAB09-64F5-42C5-AB68-8DE60606FC29}"/>
                </a:ext>
              </a:extLst>
            </p:cNvPr>
            <p:cNvSpPr txBox="1"/>
            <p:nvPr/>
          </p:nvSpPr>
          <p:spPr>
            <a:xfrm rot="18900000">
              <a:off x="7206712" y="1444653"/>
              <a:ext cx="1247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saKLK1-374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78416B1-9F79-4D95-9987-66E8B485F964}"/>
                </a:ext>
              </a:extLst>
            </p:cNvPr>
            <p:cNvSpPr txBox="1"/>
            <p:nvPr/>
          </p:nvSpPr>
          <p:spPr>
            <a:xfrm rot="18900000">
              <a:off x="5914014" y="1445114"/>
              <a:ext cx="1247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saKLK1-463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7D6D8AB-68AE-4775-83EB-6518F2C49B46}"/>
                </a:ext>
              </a:extLst>
            </p:cNvPr>
            <p:cNvSpPr txBox="1"/>
            <p:nvPr/>
          </p:nvSpPr>
          <p:spPr>
            <a:xfrm rot="18900000">
              <a:off x="5013216" y="1445114"/>
              <a:ext cx="1247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saKLK1-498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EEF2D3D-429F-446E-B0DE-9FA600A47BD0}"/>
                </a:ext>
              </a:extLst>
            </p:cNvPr>
            <p:cNvSpPr txBox="1"/>
            <p:nvPr/>
          </p:nvSpPr>
          <p:spPr>
            <a:xfrm rot="18900000">
              <a:off x="3565405" y="1445114"/>
              <a:ext cx="1247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saKLK1-728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7A77549-C12B-4B2D-B6E9-B6DBDD346B27}"/>
                </a:ext>
              </a:extLst>
            </p:cNvPr>
            <p:cNvSpPr txBox="1"/>
            <p:nvPr/>
          </p:nvSpPr>
          <p:spPr>
            <a:xfrm rot="18900000">
              <a:off x="2381934" y="1445114"/>
              <a:ext cx="1247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saKLK1-919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D47A6265-A626-4501-A961-70252DDDB592}"/>
                </a:ext>
              </a:extLst>
            </p:cNvPr>
            <p:cNvGrpSpPr/>
            <p:nvPr/>
          </p:nvGrpSpPr>
          <p:grpSpPr>
            <a:xfrm>
              <a:off x="2739721" y="2275527"/>
              <a:ext cx="6301459" cy="0"/>
              <a:chOff x="1778722" y="3600000"/>
              <a:chExt cx="6301459" cy="0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6AC14661-F714-4760-8B61-B6C16AC7B6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78722" y="3600000"/>
                <a:ext cx="24945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2D8C6BF5-3FE0-4ECF-A6DC-FD983A0B29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81788" y="3600000"/>
                <a:ext cx="24945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30B60E72-DA00-4B62-9477-C071B20BF7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92119" y="3600000"/>
                <a:ext cx="24945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C80587E8-DF7E-47B3-99E8-D9889E73DC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51393" y="3600000"/>
                <a:ext cx="24945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4CCFF8A0-779A-4F2C-BB7B-9E20F8B1E9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50060" y="3600000"/>
                <a:ext cx="24945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F8BE5240-1DCF-4CCB-B04D-B753A5DD2A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0724" y="3600000"/>
                <a:ext cx="24945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AF636709-D633-470E-B652-B99EA02A59F5}"/>
              </a:ext>
            </a:extLst>
          </p:cNvPr>
          <p:cNvSpPr txBox="1"/>
          <p:nvPr/>
        </p:nvSpPr>
        <p:spPr>
          <a:xfrm>
            <a:off x="9341535" y="6044509"/>
            <a:ext cx="2734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 (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Continues in next page)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13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36ED656-963D-4AE4-B228-DA10B884554A}"/>
              </a:ext>
            </a:extLst>
          </p:cNvPr>
          <p:cNvSpPr txBox="1"/>
          <p:nvPr/>
        </p:nvSpPr>
        <p:spPr>
          <a:xfrm>
            <a:off x="1552754" y="218536"/>
            <a:ext cx="9086491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 The schematic representation of the gene promoters and </a:t>
            </a:r>
            <a:r>
              <a:rPr lang="en-US" altLang="zh-CN" sz="1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saRNA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targets.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1AFA6056-B732-428D-8E1E-20F11FCE4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52" y="1616367"/>
            <a:ext cx="5538788" cy="3100388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DE441B3D-919F-4D1F-8C2E-71EBAE1C1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160" y="1616367"/>
            <a:ext cx="5538788" cy="3100388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3FEE1999-6495-435E-A013-7449A3D5FC7E}"/>
              </a:ext>
            </a:extLst>
          </p:cNvPr>
          <p:cNvSpPr txBox="1"/>
          <p:nvPr/>
        </p:nvSpPr>
        <p:spPr>
          <a:xfrm>
            <a:off x="8879457" y="6044509"/>
            <a:ext cx="3196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 (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Continued from previous page)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24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36ED656-963D-4AE4-B228-DA10B884554A}"/>
              </a:ext>
            </a:extLst>
          </p:cNvPr>
          <p:cNvSpPr txBox="1"/>
          <p:nvPr/>
        </p:nvSpPr>
        <p:spPr>
          <a:xfrm>
            <a:off x="1552754" y="218536"/>
            <a:ext cx="9086491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3. The oligonucleotide sequences of the saKLK1s.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8" name="对象 37">
            <a:extLst>
              <a:ext uri="{FF2B5EF4-FFF2-40B4-BE49-F238E27FC236}">
                <a16:creationId xmlns:a16="http://schemas.microsoft.com/office/drawing/2014/main" id="{5761BE53-3F36-4819-92FB-9F27AADC9E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9140232"/>
              </p:ext>
            </p:extLst>
          </p:nvPr>
        </p:nvGraphicFramePr>
        <p:xfrm>
          <a:off x="1614488" y="1704975"/>
          <a:ext cx="8963025" cy="281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63088" imgH="2814789" progId="Excel.Sheet.12">
                  <p:embed/>
                </p:oleObj>
              </mc:Choice>
              <mc:Fallback>
                <p:oleObj name="Worksheet" r:id="rId2" imgW="8963088" imgH="281478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14488" y="1704975"/>
                        <a:ext cx="8963025" cy="281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653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D8349A7-4770-411E-9EBD-4F557378484C}"/>
              </a:ext>
            </a:extLst>
          </p:cNvPr>
          <p:cNvSpPr txBox="1"/>
          <p:nvPr/>
        </p:nvSpPr>
        <p:spPr>
          <a:xfrm>
            <a:off x="1552754" y="218536"/>
            <a:ext cx="9086491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4. The oligonucleotide sequences of the saP21-322.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A093BED-F66E-44A1-86F1-00F6DCFCF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355" y="1733010"/>
            <a:ext cx="6491288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91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D8349A7-4770-411E-9EBD-4F557378484C}"/>
              </a:ext>
            </a:extLst>
          </p:cNvPr>
          <p:cNvSpPr txBox="1"/>
          <p:nvPr/>
        </p:nvSpPr>
        <p:spPr>
          <a:xfrm>
            <a:off x="1552754" y="218536"/>
            <a:ext cx="9086491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5. The oligonucleotide sequences of the </a:t>
            </a:r>
            <a:r>
              <a:rPr lang="en-US" altLang="zh-CN" sz="1800" b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dsControl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9F4DDA-56BF-4374-B8AC-A53E78ADC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355" y="1682757"/>
            <a:ext cx="6491288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31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36ED656-963D-4AE4-B228-DA10B884554A}"/>
              </a:ext>
            </a:extLst>
          </p:cNvPr>
          <p:cNvSpPr txBox="1"/>
          <p:nvPr/>
        </p:nvSpPr>
        <p:spPr>
          <a:xfrm>
            <a:off x="1552754" y="218536"/>
            <a:ext cx="9086491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6. The target sequences of the siKLK1s.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843F0E2-8AF2-455B-92FA-A7C20AA584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88311"/>
              </p:ext>
            </p:extLst>
          </p:nvPr>
        </p:nvGraphicFramePr>
        <p:xfrm>
          <a:off x="4021930" y="1561891"/>
          <a:ext cx="4148137" cy="170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147955" imgH="1700364" progId="Excel.Sheet.12">
                  <p:embed/>
                </p:oleObj>
              </mc:Choice>
              <mc:Fallback>
                <p:oleObj name="Worksheet" r:id="rId2" imgW="4147955" imgH="170036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21930" y="1561891"/>
                        <a:ext cx="4148137" cy="170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7169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255</Words>
  <Application>Microsoft Office PowerPoint</Application>
  <PresentationFormat>宽屏</PresentationFormat>
  <Paragraphs>40</Paragraphs>
  <Slides>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等线</vt:lpstr>
      <vt:lpstr>等线 Light</vt:lpstr>
      <vt:lpstr>Arial</vt:lpstr>
      <vt:lpstr>Times New Roman</vt:lpstr>
      <vt:lpstr>Office 主题​​</vt:lpstr>
      <vt:lpstr>Microsoft Excel 工作表</vt:lpstr>
      <vt:lpstr>Worksheet</vt:lpstr>
      <vt:lpstr>List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mengyang</dc:creator>
  <cp:lastModifiedBy>mengyang</cp:lastModifiedBy>
  <cp:revision>7</cp:revision>
  <dcterms:created xsi:type="dcterms:W3CDTF">2021-06-30T05:27:22Z</dcterms:created>
  <dcterms:modified xsi:type="dcterms:W3CDTF">2021-06-30T09:22:41Z</dcterms:modified>
</cp:coreProperties>
</file>