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4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r>
              <a:rPr lang="en-US"/>
              <a:t>Opioids Prescribed at Discharge Following Cesarean Delivery by Race </a:t>
            </a:r>
          </a:p>
        </c:rich>
      </c:tx>
      <c:layout>
        <c:manualLayout>
          <c:xMode val="edge"/>
          <c:yMode val="edge"/>
          <c:x val="0.16902711757861291"/>
          <c:y val="2.22623172092219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Helvetica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Sheet1!$D$4</c:f>
              <c:strCache>
                <c:ptCount val="1"/>
                <c:pt idx="0">
                  <c:v>Black (n=124)</c:v>
                </c:pt>
              </c:strCache>
            </c:strRef>
          </c:tx>
          <c:spPr>
            <a:pattFill prst="pct30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Sheet1!$C$5:$C$9</c:f>
              <c:strCache>
                <c:ptCount val="5"/>
                <c:pt idx="0">
                  <c:v>0</c:v>
                </c:pt>
                <c:pt idx="1">
                  <c:v>1-10</c:v>
                </c:pt>
                <c:pt idx="2">
                  <c:v>11-20</c:v>
                </c:pt>
                <c:pt idx="3">
                  <c:v>21-30</c:v>
                </c:pt>
                <c:pt idx="4">
                  <c:v>≥ 31</c:v>
                </c:pt>
              </c:strCache>
            </c:strRef>
          </c:cat>
          <c:val>
            <c:numRef>
              <c:f>Sheet1!$D$5:$D$9</c:f>
              <c:numCache>
                <c:formatCode>General</c:formatCode>
                <c:ptCount val="5"/>
                <c:pt idx="0">
                  <c:v>5.7</c:v>
                </c:pt>
                <c:pt idx="1">
                  <c:v>1.6</c:v>
                </c:pt>
                <c:pt idx="2">
                  <c:v>59.7</c:v>
                </c:pt>
                <c:pt idx="3">
                  <c:v>31.5</c:v>
                </c:pt>
                <c:pt idx="4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CD-48A0-9C85-75CE72A587B1}"/>
            </c:ext>
          </c:extLst>
        </c:ser>
        <c:ser>
          <c:idx val="1"/>
          <c:order val="1"/>
          <c:tx>
            <c:strRef>
              <c:f>Sheet1!$E$4</c:f>
              <c:strCache>
                <c:ptCount val="1"/>
                <c:pt idx="0">
                  <c:v>White (n=119)</c:v>
                </c:pt>
              </c:strCache>
            </c:strRef>
          </c:tx>
          <c:spPr>
            <a:pattFill prst="pct5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Sheet1!$C$5:$C$9</c:f>
              <c:strCache>
                <c:ptCount val="5"/>
                <c:pt idx="0">
                  <c:v>0</c:v>
                </c:pt>
                <c:pt idx="1">
                  <c:v>1-10</c:v>
                </c:pt>
                <c:pt idx="2">
                  <c:v>11-20</c:v>
                </c:pt>
                <c:pt idx="3">
                  <c:v>21-30</c:v>
                </c:pt>
                <c:pt idx="4">
                  <c:v>≥ 31</c:v>
                </c:pt>
              </c:strCache>
            </c:strRef>
          </c:cat>
          <c:val>
            <c:numRef>
              <c:f>Sheet1!$E$5:$E$9</c:f>
              <c:numCache>
                <c:formatCode>General</c:formatCode>
                <c:ptCount val="5"/>
                <c:pt idx="0">
                  <c:v>5</c:v>
                </c:pt>
                <c:pt idx="1">
                  <c:v>2.5</c:v>
                </c:pt>
                <c:pt idx="2">
                  <c:v>58.8</c:v>
                </c:pt>
                <c:pt idx="3">
                  <c:v>31.9</c:v>
                </c:pt>
                <c:pt idx="4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CD-48A0-9C85-75CE72A58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2638320"/>
        <c:axId val="956078016"/>
      </c:barChart>
      <c:catAx>
        <c:axId val="1022638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Amount of opioids prescribed at discharge (#)</a:t>
                </a:r>
              </a:p>
            </c:rich>
          </c:tx>
          <c:layout>
            <c:manualLayout>
              <c:xMode val="edge"/>
              <c:yMode val="edge"/>
              <c:x val="0.22178600837414203"/>
              <c:y val="0.869724036231746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Helvetica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56078016"/>
        <c:crosses val="autoZero"/>
        <c:auto val="1"/>
        <c:lblAlgn val="ctr"/>
        <c:lblOffset val="100"/>
        <c:noMultiLvlLbl val="0"/>
      </c:catAx>
      <c:valAx>
        <c:axId val="95607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Percentage of patients (%)</a:t>
                </a:r>
              </a:p>
            </c:rich>
          </c:tx>
          <c:layout>
            <c:manualLayout>
              <c:xMode val="edge"/>
              <c:yMode val="edge"/>
              <c:x val="1.2027430483186852E-2"/>
              <c:y val="0.260363439273723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Helvetica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2263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701103725567837E-2"/>
          <c:y val="0.91122937716022467"/>
          <c:w val="0.78679397819983776"/>
          <c:h val="6.46369203849518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Helvetica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Helvetica" pitchFamily="2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r>
              <a:rPr lang="en-US"/>
              <a:t>Opioids Prescribed at Discharge Following Vaginal Delivery by Race </a:t>
            </a:r>
          </a:p>
        </c:rich>
      </c:tx>
      <c:layout>
        <c:manualLayout>
          <c:xMode val="edge"/>
          <c:yMode val="edge"/>
          <c:x val="0.16675758373551469"/>
          <c:y val="1.95121901255514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Helvetica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09519571553461"/>
          <c:y val="0.19783444523583799"/>
          <c:w val="0.80591900523253068"/>
          <c:h val="0.5940343596873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Sheet1!$E$5</c:f>
              <c:strCache>
                <c:ptCount val="1"/>
                <c:pt idx="0">
                  <c:v>Black (n=105)</c:v>
                </c:pt>
              </c:strCache>
            </c:strRef>
          </c:tx>
          <c:spPr>
            <a:pattFill prst="pct30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Sheet1!$D$6:$D$10</c:f>
              <c:strCache>
                <c:ptCount val="5"/>
                <c:pt idx="0">
                  <c:v>0</c:v>
                </c:pt>
                <c:pt idx="1">
                  <c:v>1-9</c:v>
                </c:pt>
                <c:pt idx="2">
                  <c:v>10-19</c:v>
                </c:pt>
                <c:pt idx="3">
                  <c:v>20-29</c:v>
                </c:pt>
                <c:pt idx="4">
                  <c:v>&gt;30</c:v>
                </c:pt>
              </c:strCache>
            </c:strRef>
          </c:cat>
          <c:val>
            <c:numRef>
              <c:f>Sheet1!$E$6:$E$10</c:f>
              <c:numCache>
                <c:formatCode>0.00</c:formatCode>
                <c:ptCount val="5"/>
                <c:pt idx="0">
                  <c:v>0.70499999999999996</c:v>
                </c:pt>
                <c:pt idx="1">
                  <c:v>4.8000000000000001E-2</c:v>
                </c:pt>
                <c:pt idx="2">
                  <c:v>0.16200000000000001</c:v>
                </c:pt>
                <c:pt idx="3">
                  <c:v>6.7000000000000004E-2</c:v>
                </c:pt>
                <c:pt idx="4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2-441B-BB98-B8C569FBEF1C}"/>
            </c:ext>
          </c:extLst>
        </c:ser>
        <c:ser>
          <c:idx val="1"/>
          <c:order val="1"/>
          <c:tx>
            <c:strRef>
              <c:f>Sheet1!$F$5</c:f>
              <c:strCache>
                <c:ptCount val="1"/>
                <c:pt idx="0">
                  <c:v>White (n=43)</c:v>
                </c:pt>
              </c:strCache>
            </c:strRef>
          </c:tx>
          <c:spPr>
            <a:pattFill prst="pct5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Sheet1!$D$6:$D$10</c:f>
              <c:strCache>
                <c:ptCount val="5"/>
                <c:pt idx="0">
                  <c:v>0</c:v>
                </c:pt>
                <c:pt idx="1">
                  <c:v>1-9</c:v>
                </c:pt>
                <c:pt idx="2">
                  <c:v>10-19</c:v>
                </c:pt>
                <c:pt idx="3">
                  <c:v>20-29</c:v>
                </c:pt>
                <c:pt idx="4">
                  <c:v>&gt;30</c:v>
                </c:pt>
              </c:strCache>
            </c:strRef>
          </c:cat>
          <c:val>
            <c:numRef>
              <c:f>Sheet1!$F$6:$F$10</c:f>
              <c:numCache>
                <c:formatCode>0.00</c:formatCode>
                <c:ptCount val="5"/>
                <c:pt idx="0">
                  <c:v>0.628</c:v>
                </c:pt>
                <c:pt idx="1">
                  <c:v>0</c:v>
                </c:pt>
                <c:pt idx="2">
                  <c:v>0.186</c:v>
                </c:pt>
                <c:pt idx="3">
                  <c:v>0.16300000000000001</c:v>
                </c:pt>
                <c:pt idx="4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2-441B-BB98-B8C569FBE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4361832"/>
        <c:axId val="524355928"/>
      </c:barChart>
      <c:catAx>
        <c:axId val="524361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Amount of opioids prescribed at discharge (#)</a:t>
                </a:r>
              </a:p>
            </c:rich>
          </c:tx>
          <c:layout>
            <c:manualLayout>
              <c:xMode val="edge"/>
              <c:yMode val="edge"/>
              <c:x val="0.30321206129086264"/>
              <c:y val="0.862201174777242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Helvetica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24355928"/>
        <c:crosses val="autoZero"/>
        <c:auto val="1"/>
        <c:lblAlgn val="ctr"/>
        <c:lblOffset val="100"/>
        <c:noMultiLvlLbl val="0"/>
      </c:catAx>
      <c:valAx>
        <c:axId val="52435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Percentage of patients (%)</a:t>
                </a:r>
              </a:p>
            </c:rich>
          </c:tx>
          <c:layout>
            <c:manualLayout>
              <c:xMode val="edge"/>
              <c:yMode val="edge"/>
              <c:x val="5.4081109233549439E-2"/>
              <c:y val="0.276542532093327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Helvetica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2436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157782906494088"/>
          <c:y val="0.9118509924202054"/>
          <c:w val="0.41180156017267205"/>
          <c:h val="8.5847577605013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Helvetica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Helvetica" pitchFamily="2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5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9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8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8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9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1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2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6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3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AF87D-0551-4A48-BDDD-C593B72D5E85}" type="datetimeFigureOut">
              <a:rPr lang="en-US" smtClean="0"/>
              <a:t>8/29/20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51993-8D1D-4E5F-9B28-A06A9EA0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5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Graphs and Tables</a:t>
            </a:r>
          </a:p>
        </p:txBody>
      </p:sp>
    </p:spTree>
    <p:extLst>
      <p:ext uri="{BB962C8B-B14F-4D97-AF65-F5344CB8AC3E}">
        <p14:creationId xmlns:p14="http://schemas.microsoft.com/office/powerpoint/2010/main" val="44125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5F9795-6557-6C46-87E5-179E1F727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257822"/>
              </p:ext>
            </p:extLst>
          </p:nvPr>
        </p:nvGraphicFramePr>
        <p:xfrm>
          <a:off x="3356658" y="289268"/>
          <a:ext cx="5244535" cy="6208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8870">
                  <a:extLst>
                    <a:ext uri="{9D8B030D-6E8A-4147-A177-3AD203B41FA5}">
                      <a16:colId xmlns:a16="http://schemas.microsoft.com/office/drawing/2014/main" val="445909886"/>
                    </a:ext>
                  </a:extLst>
                </a:gridCol>
                <a:gridCol w="1479665">
                  <a:extLst>
                    <a:ext uri="{9D8B030D-6E8A-4147-A177-3AD203B41FA5}">
                      <a16:colId xmlns:a16="http://schemas.microsoft.com/office/drawing/2014/main" val="731270669"/>
                    </a:ext>
                  </a:extLst>
                </a:gridCol>
                <a:gridCol w="1338349">
                  <a:extLst>
                    <a:ext uri="{9D8B030D-6E8A-4147-A177-3AD203B41FA5}">
                      <a16:colId xmlns:a16="http://schemas.microsoft.com/office/drawing/2014/main" val="586256744"/>
                    </a:ext>
                  </a:extLst>
                </a:gridCol>
                <a:gridCol w="947651">
                  <a:extLst>
                    <a:ext uri="{9D8B030D-6E8A-4147-A177-3AD203B41FA5}">
                      <a16:colId xmlns:a16="http://schemas.microsoft.com/office/drawing/2014/main" val="1340646608"/>
                    </a:ext>
                  </a:extLst>
                </a:gridCol>
              </a:tblGrid>
              <a:tr h="400586">
                <a:tc grid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Table 1.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Demographic factors and inpatient opioid usage for all patients prescribed narcotics following cesarean delivery stratified by race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68574"/>
                  </a:ext>
                </a:extLst>
              </a:tr>
              <a:tr h="418362">
                <a:tc>
                  <a:txBody>
                    <a:bodyPr/>
                    <a:lstStyle/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(n=124)</a:t>
                      </a:r>
                    </a:p>
                  </a:txBody>
                  <a:tcPr marL="9525" marR="9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White</a:t>
                      </a:r>
                    </a:p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(n=119)</a:t>
                      </a:r>
                    </a:p>
                  </a:txBody>
                  <a:tcPr marL="9525" marR="9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 value</a:t>
                      </a:r>
                    </a:p>
                  </a:txBody>
                  <a:tcPr marL="9525" marR="95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82724"/>
                  </a:ext>
                </a:extLst>
              </a:tr>
              <a:tr h="418362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Age at delivery </a:t>
                      </a:r>
                    </a:p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(median (IQR)) 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(26-33)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(28-35)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0.0001*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267186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Insurance Type 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02758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Private Insurance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7450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Insurance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613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252339"/>
                  </a:ext>
                </a:extLst>
              </a:tr>
              <a:tr h="418362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Maternal BMI </a:t>
                      </a:r>
                    </a:p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(median (IQR))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34.5 (27.9-41.0)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31.6 (26.2-37.5)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273612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Day of discharge </a:t>
                      </a:r>
                    </a:p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 (%))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05298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PPD 3 or less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4278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PPD 4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18537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PPD 5 or more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1322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Number of inpatient tablets (n (%))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142200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518582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1-6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12260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7-12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8906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13+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58552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Discharge opioid prescribing provider (n (%))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84034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878736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Resident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922736"/>
                  </a:ext>
                </a:extLst>
              </a:tr>
              <a:tr h="209181">
                <a:tc>
                  <a:txBody>
                    <a:bodyPr/>
                    <a:lstStyle/>
                    <a:p>
                      <a:pPr marL="0" marR="0" algn="r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Attending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896"/>
                  </a:ext>
                </a:extLst>
              </a:tr>
              <a:tr h="209181">
                <a:tc gridSpan="4"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 Statistical significance (p&lt;0.05)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68916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FE4485A3-4875-E549-B992-8D659E2C4810}"/>
              </a:ext>
            </a:extLst>
          </p:cNvPr>
          <p:cNvSpPr/>
          <p:nvPr/>
        </p:nvSpPr>
        <p:spPr>
          <a:xfrm>
            <a:off x="16744250" y="6497296"/>
            <a:ext cx="7649733" cy="880120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79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589094"/>
              </p:ext>
            </p:extLst>
          </p:nvPr>
        </p:nvGraphicFramePr>
        <p:xfrm>
          <a:off x="3344546" y="2236123"/>
          <a:ext cx="5200938" cy="2254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5644">
                  <a:extLst>
                    <a:ext uri="{9D8B030D-6E8A-4147-A177-3AD203B41FA5}">
                      <a16:colId xmlns:a16="http://schemas.microsoft.com/office/drawing/2014/main" val="867452196"/>
                    </a:ext>
                  </a:extLst>
                </a:gridCol>
                <a:gridCol w="889461">
                  <a:extLst>
                    <a:ext uri="{9D8B030D-6E8A-4147-A177-3AD203B41FA5}">
                      <a16:colId xmlns:a16="http://schemas.microsoft.com/office/drawing/2014/main" val="508365621"/>
                    </a:ext>
                  </a:extLst>
                </a:gridCol>
                <a:gridCol w="906088">
                  <a:extLst>
                    <a:ext uri="{9D8B030D-6E8A-4147-A177-3AD203B41FA5}">
                      <a16:colId xmlns:a16="http://schemas.microsoft.com/office/drawing/2014/main" val="876546084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1621638844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3645029706"/>
                    </a:ext>
                  </a:extLst>
                </a:gridCol>
              </a:tblGrid>
              <a:tr h="24444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Table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2.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Sensitivity analysis for patients who consumed zero inpatient opioids following cesarean delivery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280912"/>
                  </a:ext>
                </a:extLst>
              </a:tr>
              <a:tr h="786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382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Oxycodone 5mg tablets prescribed at discharge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(%))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(n=14)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(n=24)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Unadjusted OR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89670"/>
                  </a:ext>
                </a:extLst>
              </a:tr>
              <a:tr h="148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(14.3)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(8.3)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 (0.19-13.24)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2263"/>
                  </a:ext>
                </a:extLst>
              </a:tr>
              <a:tr h="148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(7.1)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(4.2)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 (0.090-28.57)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49999"/>
                  </a:ext>
                </a:extLst>
              </a:tr>
              <a:tr h="148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11-20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(71.4)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(66.7)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068926"/>
                  </a:ext>
                </a:extLst>
              </a:tr>
              <a:tr h="148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21-30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(7.1)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(20.8)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 (0.32-3.15)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427160"/>
                  </a:ext>
                </a:extLst>
              </a:tr>
              <a:tr h="148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31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005352"/>
                  </a:ext>
                </a:extLst>
              </a:tr>
              <a:tr h="162609">
                <a:tc gridSpan="5">
                  <a:txBody>
                    <a:bodyPr/>
                    <a:lstStyle/>
                    <a:p>
                      <a:pPr marL="0" marR="0" algn="l" defTabSz="219467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 Statistical significance (p&lt;0.05)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16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254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A971E7-D1D9-C44C-8979-1D1B9157BFE7}"/>
              </a:ext>
            </a:extLst>
          </p:cNvPr>
          <p:cNvGrpSpPr/>
          <p:nvPr/>
        </p:nvGrpSpPr>
        <p:grpSpPr>
          <a:xfrm>
            <a:off x="3800281" y="616352"/>
            <a:ext cx="4503234" cy="5451269"/>
            <a:chOff x="3217241" y="522559"/>
            <a:chExt cx="5646911" cy="613950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DC26FD-C496-0645-8B2C-4204A79BE5E5}"/>
                </a:ext>
              </a:extLst>
            </p:cNvPr>
            <p:cNvGrpSpPr/>
            <p:nvPr/>
          </p:nvGrpSpPr>
          <p:grpSpPr>
            <a:xfrm>
              <a:off x="3217241" y="522559"/>
              <a:ext cx="5180179" cy="5703666"/>
              <a:chOff x="16802238" y="7384159"/>
              <a:chExt cx="7365928" cy="81210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125420B-C381-1D49-A7FD-7F0994B321C9}"/>
                  </a:ext>
                </a:extLst>
              </p:cNvPr>
              <p:cNvGrpSpPr/>
              <p:nvPr/>
            </p:nvGrpSpPr>
            <p:grpSpPr>
              <a:xfrm>
                <a:off x="16802238" y="7384159"/>
                <a:ext cx="7365928" cy="8121081"/>
                <a:chOff x="16802238" y="7384159"/>
                <a:chExt cx="7365928" cy="8121081"/>
              </a:xfrm>
            </p:grpSpPr>
            <p:graphicFrame>
              <p:nvGraphicFramePr>
                <p:cNvPr id="16" name="Chart 15">
                  <a:extLst>
                    <a:ext uri="{FF2B5EF4-FFF2-40B4-BE49-F238E27FC236}">
                      <a16:creationId xmlns:a16="http://schemas.microsoft.com/office/drawing/2014/main" id="{6DCBA3C3-6576-5248-BBBA-659E24467708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612806905"/>
                    </p:ext>
                  </p:extLst>
                </p:nvPr>
              </p:nvGraphicFramePr>
              <p:xfrm>
                <a:off x="16802238" y="7384159"/>
                <a:ext cx="7353615" cy="812108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78EF505-9048-7C44-A741-BDC157F7BA62}"/>
                    </a:ext>
                  </a:extLst>
                </p:cNvPr>
                <p:cNvSpPr txBox="1"/>
                <p:nvPr/>
              </p:nvSpPr>
              <p:spPr>
                <a:xfrm>
                  <a:off x="17341209" y="12505628"/>
                  <a:ext cx="2438399" cy="6909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OR 1.10 </a:t>
                  </a:r>
                </a:p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(0.35 – 3.44)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D282E94-FF57-BC43-B2B8-9FD425C81E90}"/>
                    </a:ext>
                  </a:extLst>
                </p:cNvPr>
                <p:cNvSpPr/>
                <p:nvPr/>
              </p:nvSpPr>
              <p:spPr>
                <a:xfrm>
                  <a:off x="18904692" y="13118697"/>
                  <a:ext cx="1749833" cy="69096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OR 0.63 </a:t>
                  </a:r>
                </a:p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(0.10 – 3.89)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FBDB4A1-933E-A64C-BF2C-17EE51DF5330}"/>
                    </a:ext>
                  </a:extLst>
                </p:cNvPr>
                <p:cNvSpPr/>
                <p:nvPr/>
              </p:nvSpPr>
              <p:spPr>
                <a:xfrm>
                  <a:off x="20212725" y="8688918"/>
                  <a:ext cx="1489731" cy="4195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Reference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4467EC2-536E-1C4C-B312-037C1DB3960B}"/>
                    </a:ext>
                  </a:extLst>
                </p:cNvPr>
                <p:cNvSpPr/>
                <p:nvPr/>
              </p:nvSpPr>
              <p:spPr>
                <a:xfrm>
                  <a:off x="21302235" y="10747790"/>
                  <a:ext cx="1749833" cy="69096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OR 0.97 </a:t>
                  </a:r>
                </a:p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(0.56 – 1.69)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49679E5-132B-0945-A9C6-B7EAE93DCB14}"/>
                    </a:ext>
                  </a:extLst>
                </p:cNvPr>
                <p:cNvSpPr/>
                <p:nvPr/>
              </p:nvSpPr>
              <p:spPr>
                <a:xfrm>
                  <a:off x="22418333" y="13168300"/>
                  <a:ext cx="1749833" cy="69096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OR 0.95 </a:t>
                  </a:r>
                </a:p>
                <a:p>
                  <a:pPr algn="ctr"/>
                  <a:r>
                    <a:rPr lang="en-US" sz="1100" dirty="0">
                      <a:latin typeface="Helvetica" pitchFamily="2" charset="0"/>
                      <a:cs typeface="Times New Roman" panose="02020603050405020304" pitchFamily="18" charset="0"/>
                    </a:rPr>
                    <a:t>(0.13 – 6.90)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B538280-527B-9D40-9C56-7C8867AEEDEE}"/>
                  </a:ext>
                </a:extLst>
              </p:cNvPr>
              <p:cNvSpPr/>
              <p:nvPr/>
            </p:nvSpPr>
            <p:spPr>
              <a:xfrm>
                <a:off x="23157612" y="14814500"/>
                <a:ext cx="992393" cy="4195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dirty="0">
                    <a:latin typeface="Helvetica" pitchFamily="2" charset="0"/>
                    <a:cs typeface="Times New Roman" panose="02020603050405020304" pitchFamily="18" charset="0"/>
                  </a:rPr>
                  <a:t>P=1.0</a:t>
                </a: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3414930" y="6157277"/>
              <a:ext cx="5449222" cy="504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07000"/>
                </a:lnSpc>
                <a:defRPr/>
              </a:pPr>
              <a:r>
                <a:rPr lang="en-US" sz="1100" b="1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Figure 1. </a:t>
              </a:r>
              <a:r>
                <a:rPr lang="en-US" sz="1100" dirty="0">
                  <a:latin typeface="Helvetica" pitchFamily="2" charset="0"/>
                  <a:ea typeface="Arial" panose="020B0604020202020204" pitchFamily="34" charset="0"/>
                  <a:cs typeface="Times New Roman" panose="02020603050405020304" pitchFamily="18" charset="0"/>
                </a:rPr>
                <a:t>Number of oxycodone 5mg tablets prescribed at discharge following cesarean delivery by race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475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123262"/>
              </p:ext>
            </p:extLst>
          </p:nvPr>
        </p:nvGraphicFramePr>
        <p:xfrm>
          <a:off x="3375890" y="39636"/>
          <a:ext cx="5411586" cy="6732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7183">
                  <a:extLst>
                    <a:ext uri="{9D8B030D-6E8A-4147-A177-3AD203B41FA5}">
                      <a16:colId xmlns:a16="http://schemas.microsoft.com/office/drawing/2014/main" val="2818529403"/>
                    </a:ext>
                  </a:extLst>
                </a:gridCol>
                <a:gridCol w="508610">
                  <a:extLst>
                    <a:ext uri="{9D8B030D-6E8A-4147-A177-3AD203B41FA5}">
                      <a16:colId xmlns:a16="http://schemas.microsoft.com/office/drawing/2014/main" val="1881236278"/>
                    </a:ext>
                  </a:extLst>
                </a:gridCol>
                <a:gridCol w="793866">
                  <a:extLst>
                    <a:ext uri="{9D8B030D-6E8A-4147-A177-3AD203B41FA5}">
                      <a16:colId xmlns:a16="http://schemas.microsoft.com/office/drawing/2014/main" val="1180554507"/>
                    </a:ext>
                  </a:extLst>
                </a:gridCol>
                <a:gridCol w="1246909">
                  <a:extLst>
                    <a:ext uri="{9D8B030D-6E8A-4147-A177-3AD203B41FA5}">
                      <a16:colId xmlns:a16="http://schemas.microsoft.com/office/drawing/2014/main" val="812932942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val="894787594"/>
                    </a:ext>
                  </a:extLst>
                </a:gridCol>
              </a:tblGrid>
              <a:tr h="33046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Table 3.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Demographic factors and inpatient opioid usage for all patients prescribed narcotics following vaginal delivery stratified by race</a:t>
                      </a:r>
                    </a:p>
                  </a:txBody>
                  <a:tcPr marL="40420" marR="4042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11231"/>
                  </a:ext>
                </a:extLst>
              </a:tr>
              <a:tr h="3304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Characteristic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(n=105)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(n=43)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870382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382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Maternal age at delivery (median (IQR)) years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(22-31)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(23-33)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0.008*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068020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Insurance Type (n (%))</a:t>
                      </a: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542253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Insurance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(13.3)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(65.1)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&lt;0.0001*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782153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Insurance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 (83.8)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(34.9)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49615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(2.9)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870228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Maternal BMI (median (IQR))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 (26.6-36.9)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29.3 (25.5-35.7)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70919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of delivery (n(%))</a:t>
                      </a: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417266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Spontaneous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 (91.4)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(93.0)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746323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Vacuum assisted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(4.8)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05376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Forceps assisted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(3.8)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(4.7)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48684"/>
                  </a:ext>
                </a:extLst>
              </a:tr>
              <a:tr h="150698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of laceration (n (%)) </a:t>
                      </a: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405627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Intact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(64.1)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(32.6)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0.005*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121019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degree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(11.6)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(11.6)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87012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degree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(10.7)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(32.6)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990518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degree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(1.0)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1941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degree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(1.0)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96829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(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-urethral,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sulcal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(11.6)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(20.9)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86523"/>
                  </a:ext>
                </a:extLst>
              </a:tr>
              <a:tr h="15069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Complications (n (%))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91795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 (83.8)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(81.4)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488882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(13.3)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(9.3)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266899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Cervical laceration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(2.3)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22049"/>
                  </a:ext>
                </a:extLst>
              </a:tr>
              <a:tr h="31318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(Episiotomy, IUFD, DVT, trauma)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(7.0)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5056"/>
                  </a:ext>
                </a:extLst>
              </a:tr>
              <a:tr h="18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inpatient tablets consumed (n (%))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733956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(23.8)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(30.2)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384638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(26.7)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(18.6)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1428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(12.4)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(11.6)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331922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or more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(37.1)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(39.5)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552550"/>
                  </a:ext>
                </a:extLst>
              </a:tr>
              <a:tr h="18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Discharge opioid subscribing provider (n (%))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770798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(37.1)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(41.9)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553411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Resident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(49.5)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(44.2)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14663"/>
                  </a:ext>
                </a:extLst>
              </a:tr>
              <a:tr h="1506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Attending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(13.3)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(13.9)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397590"/>
                  </a:ext>
                </a:extLst>
              </a:tr>
              <a:tr h="9557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 Statistical significance (p&lt;0.05)</a:t>
                      </a:r>
                    </a:p>
                  </a:txBody>
                  <a:tcPr marL="40420" marR="404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420" marR="4042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09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21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403"/>
              </p:ext>
            </p:extLst>
          </p:nvPr>
        </p:nvGraphicFramePr>
        <p:xfrm>
          <a:off x="2942613" y="2291240"/>
          <a:ext cx="6306773" cy="2275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645">
                  <a:extLst>
                    <a:ext uri="{9D8B030D-6E8A-4147-A177-3AD203B41FA5}">
                      <a16:colId xmlns:a16="http://schemas.microsoft.com/office/drawing/2014/main" val="911925149"/>
                    </a:ext>
                  </a:extLst>
                </a:gridCol>
                <a:gridCol w="1013692">
                  <a:extLst>
                    <a:ext uri="{9D8B030D-6E8A-4147-A177-3AD203B41FA5}">
                      <a16:colId xmlns:a16="http://schemas.microsoft.com/office/drawing/2014/main" val="3420392039"/>
                    </a:ext>
                  </a:extLst>
                </a:gridCol>
                <a:gridCol w="1099127">
                  <a:extLst>
                    <a:ext uri="{9D8B030D-6E8A-4147-A177-3AD203B41FA5}">
                      <a16:colId xmlns:a16="http://schemas.microsoft.com/office/drawing/2014/main" val="598325338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034524317"/>
                    </a:ext>
                  </a:extLst>
                </a:gridCol>
                <a:gridCol w="1348509">
                  <a:extLst>
                    <a:ext uri="{9D8B030D-6E8A-4147-A177-3AD203B41FA5}">
                      <a16:colId xmlns:a16="http://schemas.microsoft.com/office/drawing/2014/main" val="3707075712"/>
                    </a:ext>
                  </a:extLst>
                </a:gridCol>
              </a:tblGrid>
              <a:tr h="20254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4.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Sensitivity analysis excluding patients who underwent BTL following vaginal delivery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94628"/>
                  </a:ext>
                </a:extLst>
              </a:tr>
              <a:tr h="857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38200" algn="l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Oxycodone 5mg tablets prescribed at discharge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(%))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(n=91)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(n=39)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Unadjusted OR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Adjusted OR**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667601"/>
                  </a:ext>
                </a:extLst>
              </a:tr>
              <a:tr h="202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(78.0)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(66.7)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587261"/>
                  </a:ext>
                </a:extLst>
              </a:tr>
              <a:tr h="202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(4.4)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075372"/>
                  </a:ext>
                </a:extLst>
              </a:tr>
              <a:tr h="202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(9.9)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(18.0)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 (0.16-1.39)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 (0.10-1.50)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337519"/>
                  </a:ext>
                </a:extLst>
              </a:tr>
              <a:tr h="202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(5.5)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(15.4)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 (0.86-1.09)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(0.20-5.68)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588061"/>
                  </a:ext>
                </a:extLst>
              </a:tr>
              <a:tr h="202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30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(2.2)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(0.0)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075165"/>
                  </a:ext>
                </a:extLst>
              </a:tr>
              <a:tr h="202543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 Statistical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significance (p&lt;0.05)   **Adjusted by laceration, insurance type, age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27" marR="5082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23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99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D7FDFD-7313-A84A-BE0F-D51CCBDB3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074632"/>
              </p:ext>
            </p:extLst>
          </p:nvPr>
        </p:nvGraphicFramePr>
        <p:xfrm>
          <a:off x="2795905" y="2152409"/>
          <a:ext cx="6600190" cy="2553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82557271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31033261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553265759"/>
                    </a:ext>
                  </a:extLst>
                </a:gridCol>
                <a:gridCol w="1557020">
                  <a:extLst>
                    <a:ext uri="{9D8B030D-6E8A-4147-A177-3AD203B41FA5}">
                      <a16:colId xmlns:a16="http://schemas.microsoft.com/office/drawing/2014/main" val="4270806104"/>
                    </a:ext>
                  </a:extLst>
                </a:gridCol>
                <a:gridCol w="1557020">
                  <a:extLst>
                    <a:ext uri="{9D8B030D-6E8A-4147-A177-3AD203B41FA5}">
                      <a16:colId xmlns:a16="http://schemas.microsoft.com/office/drawing/2014/main" val="2827797167"/>
                    </a:ext>
                  </a:extLst>
                </a:gridCol>
              </a:tblGrid>
              <a:tr h="409451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5. 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Sensitivity analysis excluding patients who consumed zero inpatient opioids following vaginal delivery (with or without BTL)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826671"/>
                  </a:ext>
                </a:extLst>
              </a:tr>
              <a:tr h="834316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38200" algn="l"/>
                        </a:tabLs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 Oxycodone 5mg tablets prescribed at discharge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 (%))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(n=25)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White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(n=13)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 value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Unadjusted OR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739833"/>
                  </a:ext>
                </a:extLst>
              </a:tr>
              <a:tr h="221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 (64.0)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 (69.2)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Reference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42282"/>
                  </a:ext>
                </a:extLst>
              </a:tr>
              <a:tr h="221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1-9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(16.0)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 (0.0)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583130"/>
                  </a:ext>
                </a:extLst>
              </a:tr>
              <a:tr h="221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10-19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 (16.0)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 (15.4)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1.13 (0.17-7.40)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183771"/>
                  </a:ext>
                </a:extLst>
              </a:tr>
              <a:tr h="221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20-29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(4.0)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 (15.4)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0.28 (0.022-3.55)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533155"/>
                  </a:ext>
                </a:extLst>
              </a:tr>
              <a:tr h="221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≥ 30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 (0.0)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 (0.0)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96971"/>
                  </a:ext>
                </a:extLst>
              </a:tr>
              <a:tr h="201755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 Statistical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significance (p&lt;0.05)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706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3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0DBC0C-78A9-1A42-AA5F-E04003A3E9E1}"/>
              </a:ext>
            </a:extLst>
          </p:cNvPr>
          <p:cNvGrpSpPr/>
          <p:nvPr/>
        </p:nvGrpSpPr>
        <p:grpSpPr>
          <a:xfrm>
            <a:off x="3291176" y="1328598"/>
            <a:ext cx="5805757" cy="4377829"/>
            <a:chOff x="3291176" y="1328598"/>
            <a:chExt cx="5805757" cy="4377829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46102434"/>
                </p:ext>
              </p:extLst>
            </p:nvPr>
          </p:nvGraphicFramePr>
          <p:xfrm>
            <a:off x="3291176" y="1328598"/>
            <a:ext cx="5591176" cy="39052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Rectangle 4"/>
            <p:cNvSpPr/>
            <p:nvPr/>
          </p:nvSpPr>
          <p:spPr>
            <a:xfrm>
              <a:off x="3644303" y="5251815"/>
              <a:ext cx="5452630" cy="4546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07000"/>
                </a:lnSpc>
                <a:defRPr/>
              </a:pPr>
              <a:r>
                <a:rPr lang="en-US" sz="1100" b="1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Figure 2. </a:t>
              </a:r>
              <a:r>
                <a:rPr lang="en-US" sz="1100" dirty="0">
                  <a:latin typeface="Helvetica" pitchFamily="2" charset="0"/>
                  <a:ea typeface="Arial" panose="020B0604020202020204" pitchFamily="34" charset="0"/>
                  <a:cs typeface="Times New Roman" panose="02020603050405020304" pitchFamily="18" charset="0"/>
                </a:rPr>
                <a:t>Number of oxycodone 5mg tablets prescribed at discharge following vaginal delivery (with and without BTL) by race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5981705" y="3403193"/>
              <a:ext cx="9813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 0.78 </a:t>
              </a:r>
            </a:p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(0.30 – 2.00)</a:t>
              </a:r>
              <a:endParaRPr lang="en-US" sz="1100" dirty="0">
                <a:latin typeface="Helvetica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336677" y="2071321"/>
              <a:ext cx="83548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Helvetica" pitchFamily="2" charset="0"/>
                  <a:cs typeface="Arial" panose="020B0604020202020204" pitchFamily="34" charset="0"/>
                </a:rPr>
                <a:t>Reference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935355" y="3486394"/>
              <a:ext cx="9813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 0.36 </a:t>
              </a:r>
            </a:p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(0.12 – 1.14)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89166" y="3840845"/>
              <a:ext cx="105990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 0.73 </a:t>
              </a:r>
            </a:p>
            <a:p>
              <a:pPr algn="ctr"/>
              <a:r>
                <a:rPr lang="en-US" sz="1100" dirty="0">
                  <a:latin typeface="Helvetica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(0.064 – 8.38)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90109" y="1958115"/>
              <a:ext cx="138546" cy="26323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AF7F-4F4D-CE47-AA34-E85494E1C166}"/>
              </a:ext>
            </a:extLst>
          </p:cNvPr>
          <p:cNvSpPr/>
          <p:nvPr/>
        </p:nvSpPr>
        <p:spPr>
          <a:xfrm>
            <a:off x="8177362" y="4850417"/>
            <a:ext cx="55656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latin typeface="Helvetica" pitchFamily="2" charset="0"/>
                <a:cs typeface="Times New Roman" panose="02020603050405020304" pitchFamily="18" charset="0"/>
              </a:rPr>
              <a:t>P=1.0</a:t>
            </a:r>
          </a:p>
        </p:txBody>
      </p:sp>
    </p:spTree>
    <p:extLst>
      <p:ext uri="{BB962C8B-B14F-4D97-AF65-F5344CB8AC3E}">
        <p14:creationId xmlns:p14="http://schemas.microsoft.com/office/powerpoint/2010/main" val="392014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44770</TotalTime>
  <Words>1027</Words>
  <Application>Microsoft Macintosh PowerPoint</Application>
  <PresentationFormat>Widescreen</PresentationFormat>
  <Paragraphs>290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Office Theme</vt:lpstr>
      <vt:lpstr>Graphs and 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Washington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64Bit</dc:creator>
  <cp:lastModifiedBy>Tyler McKinnish</cp:lastModifiedBy>
  <cp:revision>32</cp:revision>
  <dcterms:created xsi:type="dcterms:W3CDTF">2020-02-29T22:04:34Z</dcterms:created>
  <dcterms:modified xsi:type="dcterms:W3CDTF">2020-09-07T06:38:49Z</dcterms:modified>
</cp:coreProperties>
</file>