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6"/>
  </p:notesMasterIdLst>
  <p:sldIdLst>
    <p:sldId id="256" r:id="rId2"/>
    <p:sldId id="461" r:id="rId3"/>
    <p:sldId id="464" r:id="rId4"/>
    <p:sldId id="465" r:id="rId5"/>
  </p:sldIdLst>
  <p:sldSz cx="9144000" cy="6858000" type="screen4x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712" autoAdjust="0"/>
    <p:restoredTop sz="84707" autoAdjust="0"/>
  </p:normalViewPr>
  <p:slideViewPr>
    <p:cSldViewPr snapToGrid="0">
      <p:cViewPr varScale="1">
        <p:scale>
          <a:sx n="72" d="100"/>
          <a:sy n="72" d="100"/>
        </p:scale>
        <p:origin x="166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71886-7602-454E-8B03-A786959C8DB0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F39D3-0C0D-4DB2-9292-356B36BE4C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77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ja-JP" altLang="ja-JP" sz="1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F39D3-0C0D-4DB2-9292-356B36BE4C3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1637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0D36B-4C94-47A4-E4D7-81316608C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9C1601A-702B-537F-754C-81957A214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8651535-E9B3-FAD6-8FE1-567CAD7A1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Table 1a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996D31-EECA-3D8D-C787-5FA7CD3F58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F7F16-D974-4F99-8931-E586FE5C8D1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066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DF5D0-E997-CB04-0279-649CA8352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26755EC-EAC5-C91A-E5A3-70E95131C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FE54F65-FB74-0439-9AF1-296948AC1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Table 1b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F755DB-A49F-73AE-B359-ADA3AE9354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F7F16-D974-4F99-8931-E586FE5C8D1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8992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29B54-750B-4E5E-8C3B-4AAAE7A0F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3492A50-2510-7650-9359-FAA396C23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809846E-A92B-432C-4351-209187DED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/>
              <a:t>Table2</a:t>
            </a:r>
            <a:r>
              <a:rPr kumimoji="1" lang="ja-JP" altLang="en-US" sz="1200" dirty="0"/>
              <a:t>　</a:t>
            </a:r>
            <a:r>
              <a:rPr lang="en-US" altLang="ja-JP" dirty="0"/>
              <a:t>Area Ratios of Tumor Cells, Mammary Gland Tissue, and Adipose Tissue, and Presence of Tumor Cell Low-Density Areas in Pathological Biopsy Specimens According to Internal Echo Levels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48836C-FD67-E180-6F2D-623ABCEF1E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F39D3-0C0D-4DB2-9292-356B36BE4C3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706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0408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23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421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091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958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4651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957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66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036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7396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705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000" y="1053002"/>
            <a:ext cx="7886700" cy="5123963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162B-C1D3-4428-BF95-CF935489D9CA}" type="datetime1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F3B6370-DF5D-4303-BFD4-C6BCA628775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5218732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000" y="1053002"/>
            <a:ext cx="7886700" cy="5123963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162B-C1D3-4428-BF95-CF935489D9CA}" type="datetime1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F3B6370-DF5D-4303-BFD4-C6BCA628775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3767569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000" y="1053002"/>
            <a:ext cx="7886700" cy="5123963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162B-C1D3-4428-BF95-CF935489D9CA}" type="datetime1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F3B6370-DF5D-4303-BFD4-C6BCA628775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6945383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000" y="1053002"/>
            <a:ext cx="7886700" cy="5123963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162B-C1D3-4428-BF95-CF935489D9CA}" type="datetime1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F3B6370-DF5D-4303-BFD4-C6BCA628775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0698889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26C8D-BB2F-4828-AF52-DE7205FEF069}" type="datetimeFigureOut">
              <a:rPr kumimoji="1" lang="ja-JP" altLang="en-US" smtClean="0"/>
              <a:t>2025/8/3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8405D-FF07-48C7-BB31-CB31F48AA8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370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60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FBA791-05A3-B012-3B9E-01F8B4ABD4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Tables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148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40BA3-E2A4-8DAC-19A1-31607C1D1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634A996-21AC-1C53-0EE1-B4019AED8DA6}"/>
              </a:ext>
            </a:extLst>
          </p:cNvPr>
          <p:cNvSpPr txBox="1"/>
          <p:nvPr/>
        </p:nvSpPr>
        <p:spPr>
          <a:xfrm>
            <a:off x="457811" y="142821"/>
            <a:ext cx="1366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Table</a:t>
            </a:r>
            <a:r>
              <a:rPr lang="ja-JP" altLang="en-US" sz="2400" dirty="0"/>
              <a:t> </a:t>
            </a:r>
            <a:r>
              <a:rPr lang="en-US" altLang="ja-JP" sz="2400" dirty="0"/>
              <a:t>1a</a:t>
            </a:r>
          </a:p>
        </p:txBody>
      </p:sp>
      <p:graphicFrame>
        <p:nvGraphicFramePr>
          <p:cNvPr id="36" name="表 36">
            <a:extLst>
              <a:ext uri="{FF2B5EF4-FFF2-40B4-BE49-F238E27FC236}">
                <a16:creationId xmlns:a16="http://schemas.microsoft.com/office/drawing/2014/main" id="{82CF6B0A-EA80-0F4A-8FBB-9D9AEC6E75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3512183"/>
              </p:ext>
            </p:extLst>
          </p:nvPr>
        </p:nvGraphicFramePr>
        <p:xfrm>
          <a:off x="1154260" y="1645333"/>
          <a:ext cx="6961939" cy="84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2555">
                  <a:extLst>
                    <a:ext uri="{9D8B030D-6E8A-4147-A177-3AD203B41FA5}">
                      <a16:colId xmlns:a16="http://schemas.microsoft.com/office/drawing/2014/main" val="3429404321"/>
                    </a:ext>
                  </a:extLst>
                </a:gridCol>
                <a:gridCol w="747469">
                  <a:extLst>
                    <a:ext uri="{9D8B030D-6E8A-4147-A177-3AD203B41FA5}">
                      <a16:colId xmlns:a16="http://schemas.microsoft.com/office/drawing/2014/main" val="3215871908"/>
                    </a:ext>
                  </a:extLst>
                </a:gridCol>
                <a:gridCol w="451242">
                  <a:extLst>
                    <a:ext uri="{9D8B030D-6E8A-4147-A177-3AD203B41FA5}">
                      <a16:colId xmlns:a16="http://schemas.microsoft.com/office/drawing/2014/main" val="1880065392"/>
                    </a:ext>
                  </a:extLst>
                </a:gridCol>
                <a:gridCol w="758758">
                  <a:extLst>
                    <a:ext uri="{9D8B030D-6E8A-4147-A177-3AD203B41FA5}">
                      <a16:colId xmlns:a16="http://schemas.microsoft.com/office/drawing/2014/main" val="1637696703"/>
                    </a:ext>
                  </a:extLst>
                </a:gridCol>
                <a:gridCol w="739302">
                  <a:extLst>
                    <a:ext uri="{9D8B030D-6E8A-4147-A177-3AD203B41FA5}">
                      <a16:colId xmlns:a16="http://schemas.microsoft.com/office/drawing/2014/main" val="3856015737"/>
                    </a:ext>
                  </a:extLst>
                </a:gridCol>
                <a:gridCol w="797668">
                  <a:extLst>
                    <a:ext uri="{9D8B030D-6E8A-4147-A177-3AD203B41FA5}">
                      <a16:colId xmlns:a16="http://schemas.microsoft.com/office/drawing/2014/main" val="690606632"/>
                    </a:ext>
                  </a:extLst>
                </a:gridCol>
                <a:gridCol w="894945">
                  <a:extLst>
                    <a:ext uri="{9D8B030D-6E8A-4147-A177-3AD203B41FA5}">
                      <a16:colId xmlns:a16="http://schemas.microsoft.com/office/drawing/2014/main" val="38946528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 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Total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DLBCL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MALT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follicular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err="1"/>
                        <a:t>Tcell</a:t>
                      </a:r>
                      <a:endParaRPr kumimoji="1" lang="en-US" altLang="ja-JP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8214182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Mass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34 (92)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29 (97)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2 (50)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2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6509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Non-mass abnormality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 ( 8)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1 ( 3 )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2 (50)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 0 ( 0 )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 ( 0 )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54534578"/>
                  </a:ext>
                </a:extLst>
              </a:tr>
            </a:tbl>
          </a:graphicData>
        </a:graphic>
      </p:graphicFrame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B40933B-0CF4-D08A-BE1D-E4CC6C850250}"/>
              </a:ext>
            </a:extLst>
          </p:cNvPr>
          <p:cNvSpPr txBox="1"/>
          <p:nvPr/>
        </p:nvSpPr>
        <p:spPr>
          <a:xfrm>
            <a:off x="343779" y="768474"/>
            <a:ext cx="845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Breakdown of the masses vs. non-mass abnormalities in 37 lesions of breast lymphoma</a:t>
            </a:r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D7CE919-3FE7-41C8-A1D7-4140FBD429B4}"/>
              </a:ext>
            </a:extLst>
          </p:cNvPr>
          <p:cNvCxnSpPr>
            <a:cxnSpLocks/>
          </p:cNvCxnSpPr>
          <p:nvPr/>
        </p:nvCxnSpPr>
        <p:spPr>
          <a:xfrm>
            <a:off x="1141201" y="1930882"/>
            <a:ext cx="708839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F721DD1-59AE-B7A3-6B19-57CEA330AF29}"/>
              </a:ext>
            </a:extLst>
          </p:cNvPr>
          <p:cNvSpPr txBox="1"/>
          <p:nvPr/>
        </p:nvSpPr>
        <p:spPr>
          <a:xfrm>
            <a:off x="7516149" y="1380456"/>
            <a:ext cx="700391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i="1" dirty="0"/>
              <a:t>n</a:t>
            </a:r>
            <a:r>
              <a:rPr kumimoji="1" lang="ja-JP" altLang="en-US" sz="1400" dirty="0"/>
              <a:t>  </a:t>
            </a:r>
            <a:r>
              <a:rPr kumimoji="1" lang="en-US" altLang="ja-JP" sz="1400" dirty="0"/>
              <a:t>(%)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05212C9-3841-22E5-B4D3-55EAC45AF597}"/>
              </a:ext>
            </a:extLst>
          </p:cNvPr>
          <p:cNvCxnSpPr>
            <a:cxnSpLocks/>
          </p:cNvCxnSpPr>
          <p:nvPr/>
        </p:nvCxnSpPr>
        <p:spPr>
          <a:xfrm>
            <a:off x="1141201" y="1635535"/>
            <a:ext cx="70883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3E6D604B-FCB7-97D4-B9BC-503C20A59010}"/>
              </a:ext>
            </a:extLst>
          </p:cNvPr>
          <p:cNvCxnSpPr>
            <a:cxnSpLocks/>
          </p:cNvCxnSpPr>
          <p:nvPr/>
        </p:nvCxnSpPr>
        <p:spPr>
          <a:xfrm>
            <a:off x="1141201" y="2479503"/>
            <a:ext cx="70883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311432-3BB3-9AA5-8DAD-314C544523A5}"/>
              </a:ext>
            </a:extLst>
          </p:cNvPr>
          <p:cNvSpPr txBox="1"/>
          <p:nvPr/>
        </p:nvSpPr>
        <p:spPr>
          <a:xfrm>
            <a:off x="1141201" y="2733803"/>
            <a:ext cx="3020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i="1" dirty="0"/>
              <a:t>DLBCL</a:t>
            </a:r>
            <a:r>
              <a:rPr kumimoji="1" lang="en-US" altLang="ja-JP" sz="1200" dirty="0"/>
              <a:t> </a:t>
            </a:r>
            <a:r>
              <a:rPr kumimoji="1" lang="ja-JP" altLang="en-US" sz="1200" dirty="0"/>
              <a:t> </a:t>
            </a:r>
            <a:r>
              <a:rPr kumimoji="1" lang="en-US" altLang="ja-JP" sz="1200" dirty="0"/>
              <a:t>d</a:t>
            </a:r>
            <a:r>
              <a:rPr lang="en-US" altLang="ja-JP" sz="1200" dirty="0"/>
              <a:t>iffuse large B-cell lymphoma </a:t>
            </a:r>
            <a:endParaRPr kumimoji="1" lang="en-US" altLang="ja-JP" sz="1200" dirty="0"/>
          </a:p>
          <a:p>
            <a:r>
              <a:rPr kumimoji="1" lang="en-US" altLang="ja-JP" sz="1200" i="1" dirty="0"/>
              <a:t>MALT</a:t>
            </a:r>
            <a:r>
              <a:rPr kumimoji="1" lang="en-US" altLang="ja-JP" sz="1200" dirty="0"/>
              <a:t>  m</a:t>
            </a:r>
            <a:r>
              <a:rPr lang="en-US" altLang="ja-JP" sz="1200" dirty="0"/>
              <a:t>ucosa-associated lymphoid tissue</a:t>
            </a:r>
            <a:endParaRPr kumimoji="1" lang="en-US" altLang="ja-JP" sz="1200" dirty="0"/>
          </a:p>
        </p:txBody>
      </p:sp>
    </p:spTree>
    <p:extLst>
      <p:ext uri="{BB962C8B-B14F-4D97-AF65-F5344CB8AC3E}">
        <p14:creationId xmlns:p14="http://schemas.microsoft.com/office/powerpoint/2010/main" val="2719950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88636-F469-DD53-6D2F-57404FF9C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表 36">
            <a:extLst>
              <a:ext uri="{FF2B5EF4-FFF2-40B4-BE49-F238E27FC236}">
                <a16:creationId xmlns:a16="http://schemas.microsoft.com/office/drawing/2014/main" id="{79EB0188-B1B7-3FD4-B28E-42475CBCEC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7614134"/>
              </p:ext>
            </p:extLst>
          </p:nvPr>
        </p:nvGraphicFramePr>
        <p:xfrm>
          <a:off x="1306468" y="486831"/>
          <a:ext cx="6961939" cy="563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2555">
                  <a:extLst>
                    <a:ext uri="{9D8B030D-6E8A-4147-A177-3AD203B41FA5}">
                      <a16:colId xmlns:a16="http://schemas.microsoft.com/office/drawing/2014/main" val="3429404321"/>
                    </a:ext>
                  </a:extLst>
                </a:gridCol>
                <a:gridCol w="747469">
                  <a:extLst>
                    <a:ext uri="{9D8B030D-6E8A-4147-A177-3AD203B41FA5}">
                      <a16:colId xmlns:a16="http://schemas.microsoft.com/office/drawing/2014/main" val="3215871908"/>
                    </a:ext>
                  </a:extLst>
                </a:gridCol>
                <a:gridCol w="451242">
                  <a:extLst>
                    <a:ext uri="{9D8B030D-6E8A-4147-A177-3AD203B41FA5}">
                      <a16:colId xmlns:a16="http://schemas.microsoft.com/office/drawing/2014/main" val="1880065392"/>
                    </a:ext>
                  </a:extLst>
                </a:gridCol>
                <a:gridCol w="758758">
                  <a:extLst>
                    <a:ext uri="{9D8B030D-6E8A-4147-A177-3AD203B41FA5}">
                      <a16:colId xmlns:a16="http://schemas.microsoft.com/office/drawing/2014/main" val="1637696703"/>
                    </a:ext>
                  </a:extLst>
                </a:gridCol>
                <a:gridCol w="739302">
                  <a:extLst>
                    <a:ext uri="{9D8B030D-6E8A-4147-A177-3AD203B41FA5}">
                      <a16:colId xmlns:a16="http://schemas.microsoft.com/office/drawing/2014/main" val="3856015737"/>
                    </a:ext>
                  </a:extLst>
                </a:gridCol>
                <a:gridCol w="797668">
                  <a:extLst>
                    <a:ext uri="{9D8B030D-6E8A-4147-A177-3AD203B41FA5}">
                      <a16:colId xmlns:a16="http://schemas.microsoft.com/office/drawing/2014/main" val="690606632"/>
                    </a:ext>
                  </a:extLst>
                </a:gridCol>
                <a:gridCol w="894945">
                  <a:extLst>
                    <a:ext uri="{9D8B030D-6E8A-4147-A177-3AD203B41FA5}">
                      <a16:colId xmlns:a16="http://schemas.microsoft.com/office/drawing/2014/main" val="38946528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8667137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Total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DLBCL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MALT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follicular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err="1"/>
                        <a:t>Tcell</a:t>
                      </a:r>
                      <a:endParaRPr kumimoji="1" lang="en-US" altLang="ja-JP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018039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34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29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2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2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2230239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    Shape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9418867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/>
                        <a:t>round/oval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16 (47)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15 (52)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984206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</a:rPr>
                        <a:t>lobulated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13 (38)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10 (34)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2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(50)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03683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/>
                        <a:t>irregular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5 (15)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4 (14)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(50)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992162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    Margin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123019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/>
                        <a:t>circumscribed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7 (20)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6 (21)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(50)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2864322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 err="1"/>
                        <a:t>microlobulated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23 (68)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19 (65)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(50)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2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9827945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/>
                        <a:t>indistinct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4 (12)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4 (14)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521755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    Echo pattern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7879512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/>
                        <a:t>hypoechoic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11 (32)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7 (24)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2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2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7024692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/>
                        <a:t>mixed hyper-to-hypoechoic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23 (68)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22 (76)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7991517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　　</a:t>
                      </a:r>
                      <a:r>
                        <a:rPr kumimoji="1" lang="en-US" altLang="ja-JP" sz="1400" dirty="0"/>
                        <a:t>iso-to-hypoechoic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14 (41)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13 (45)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1555498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　　</a:t>
                      </a:r>
                      <a:r>
                        <a:rPr kumimoji="1" lang="en-US" altLang="ja-JP" sz="1400" dirty="0"/>
                        <a:t>hyper-to-hypoechoic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9 (27)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9 (31)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243581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    Posterior features</a:t>
                      </a:r>
                      <a:endParaRPr kumimoji="1" lang="en-US" altLang="ja-JP" sz="1400" dirty="0">
                        <a:solidFill>
                          <a:srgbClr val="00B05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388202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/>
                        <a:t>enhancement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27 (79)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25 (86)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1 (50)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115734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/>
                        <a:t>none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7 (21)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4 (14)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1 (50)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2 (100)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349049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   </a:t>
                      </a:r>
                      <a:r>
                        <a:rPr kumimoji="1" lang="en-US" altLang="ja-JP" sz="1400" dirty="0"/>
                        <a:t>shadowing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/>
                        <a:t>  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/>
                        <a:t>  </a:t>
                      </a:r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/>
                        <a:t>0 ( 0 )</a:t>
                      </a:r>
                      <a:endParaRPr kumimoji="1" lang="ja-JP" alt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17298936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EE6E45-2EF3-EE0C-FD8D-A621AF000FB9}"/>
              </a:ext>
            </a:extLst>
          </p:cNvPr>
          <p:cNvSpPr txBox="1"/>
          <p:nvPr/>
        </p:nvSpPr>
        <p:spPr>
          <a:xfrm>
            <a:off x="875593" y="124774"/>
            <a:ext cx="1366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Table</a:t>
            </a:r>
            <a:r>
              <a:rPr lang="ja-JP" altLang="en-US" sz="2400" dirty="0"/>
              <a:t> </a:t>
            </a:r>
            <a:r>
              <a:rPr lang="en-US" altLang="ja-JP" sz="2400" dirty="0"/>
              <a:t>1b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C21567-4B0F-4F1C-494A-C305195897F1}"/>
              </a:ext>
            </a:extLst>
          </p:cNvPr>
          <p:cNvSpPr txBox="1"/>
          <p:nvPr/>
        </p:nvSpPr>
        <p:spPr>
          <a:xfrm>
            <a:off x="2577035" y="124774"/>
            <a:ext cx="5257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US findings of 34 masses in breast lymphoma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1ED89D6-764E-2CBF-97C6-535604D144CC}"/>
              </a:ext>
            </a:extLst>
          </p:cNvPr>
          <p:cNvSpPr txBox="1"/>
          <p:nvPr/>
        </p:nvSpPr>
        <p:spPr>
          <a:xfrm>
            <a:off x="7535033" y="480821"/>
            <a:ext cx="700391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i="1" dirty="0"/>
              <a:t>n</a:t>
            </a:r>
            <a:r>
              <a:rPr kumimoji="1" lang="ja-JP" altLang="en-US" sz="1400" dirty="0"/>
              <a:t>  </a:t>
            </a:r>
            <a:r>
              <a:rPr kumimoji="1" lang="en-US" altLang="ja-JP" sz="1400" dirty="0"/>
              <a:t>(%)</a:t>
            </a: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47AC1A53-ABB1-E9D6-7E9A-B770BCF8B10C}"/>
              </a:ext>
            </a:extLst>
          </p:cNvPr>
          <p:cNvCxnSpPr>
            <a:cxnSpLocks/>
          </p:cNvCxnSpPr>
          <p:nvPr/>
        </p:nvCxnSpPr>
        <p:spPr>
          <a:xfrm>
            <a:off x="1243238" y="772414"/>
            <a:ext cx="70883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9EC179C-2AF7-1BBB-4BF1-BDE78955DF15}"/>
              </a:ext>
            </a:extLst>
          </p:cNvPr>
          <p:cNvCxnSpPr>
            <a:cxnSpLocks/>
          </p:cNvCxnSpPr>
          <p:nvPr/>
        </p:nvCxnSpPr>
        <p:spPr>
          <a:xfrm>
            <a:off x="1258880" y="6100092"/>
            <a:ext cx="708839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43C69E80-745A-6896-6F04-E45C80A00A94}"/>
              </a:ext>
            </a:extLst>
          </p:cNvPr>
          <p:cNvCxnSpPr>
            <a:cxnSpLocks/>
          </p:cNvCxnSpPr>
          <p:nvPr/>
        </p:nvCxnSpPr>
        <p:spPr>
          <a:xfrm>
            <a:off x="1258880" y="1329032"/>
            <a:ext cx="708839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DC62F3F-7BD8-7D2A-1883-727DA396F77E}"/>
              </a:ext>
            </a:extLst>
          </p:cNvPr>
          <p:cNvSpPr txBox="1"/>
          <p:nvPr/>
        </p:nvSpPr>
        <p:spPr>
          <a:xfrm>
            <a:off x="1243239" y="6226078"/>
            <a:ext cx="3020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i="1" dirty="0"/>
              <a:t>DLBCL</a:t>
            </a:r>
            <a:r>
              <a:rPr kumimoji="1" lang="en-US" altLang="ja-JP" sz="1200" dirty="0"/>
              <a:t> </a:t>
            </a:r>
            <a:r>
              <a:rPr kumimoji="1" lang="ja-JP" altLang="en-US" sz="1200" dirty="0"/>
              <a:t> </a:t>
            </a:r>
            <a:r>
              <a:rPr kumimoji="1" lang="en-US" altLang="ja-JP" sz="1200" dirty="0"/>
              <a:t>d</a:t>
            </a:r>
            <a:r>
              <a:rPr lang="en-US" altLang="ja-JP" sz="1200" dirty="0"/>
              <a:t>iffuse large B-cell lymphoma </a:t>
            </a:r>
            <a:endParaRPr kumimoji="1" lang="en-US" altLang="ja-JP" sz="1200" dirty="0"/>
          </a:p>
          <a:p>
            <a:r>
              <a:rPr kumimoji="1" lang="en-US" altLang="ja-JP" sz="1200" i="1" dirty="0"/>
              <a:t>MALT</a:t>
            </a:r>
            <a:r>
              <a:rPr kumimoji="1" lang="en-US" altLang="ja-JP" sz="1200" dirty="0"/>
              <a:t>  m</a:t>
            </a:r>
            <a:r>
              <a:rPr lang="en-US" altLang="ja-JP" sz="1200" dirty="0"/>
              <a:t>ucosa-associated lymphoid tissue</a:t>
            </a:r>
            <a:endParaRPr kumimoji="1" lang="en-US" altLang="ja-JP" sz="1200" dirty="0"/>
          </a:p>
        </p:txBody>
      </p:sp>
    </p:spTree>
    <p:extLst>
      <p:ext uri="{BB962C8B-B14F-4D97-AF65-F5344CB8AC3E}">
        <p14:creationId xmlns:p14="http://schemas.microsoft.com/office/powerpoint/2010/main" val="1151504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4FEE6-A042-60A5-418B-0D6F79C11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0B164667-78BF-AC2D-AAF5-9D09A61F1B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977257"/>
              </p:ext>
            </p:extLst>
          </p:nvPr>
        </p:nvGraphicFramePr>
        <p:xfrm>
          <a:off x="3119275" y="1396710"/>
          <a:ext cx="2804965" cy="424924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60993">
                  <a:extLst>
                    <a:ext uri="{9D8B030D-6E8A-4147-A177-3AD203B41FA5}">
                      <a16:colId xmlns:a16="http://schemas.microsoft.com/office/drawing/2014/main" val="3311419096"/>
                    </a:ext>
                  </a:extLst>
                </a:gridCol>
                <a:gridCol w="544491">
                  <a:extLst>
                    <a:ext uri="{9D8B030D-6E8A-4147-A177-3AD203B41FA5}">
                      <a16:colId xmlns:a16="http://schemas.microsoft.com/office/drawing/2014/main" val="1374237709"/>
                    </a:ext>
                  </a:extLst>
                </a:gridCol>
                <a:gridCol w="577495">
                  <a:extLst>
                    <a:ext uri="{9D8B030D-6E8A-4147-A177-3AD203B41FA5}">
                      <a16:colId xmlns:a16="http://schemas.microsoft.com/office/drawing/2014/main" val="3569210322"/>
                    </a:ext>
                  </a:extLst>
                </a:gridCol>
                <a:gridCol w="560993">
                  <a:extLst>
                    <a:ext uri="{9D8B030D-6E8A-4147-A177-3AD203B41FA5}">
                      <a16:colId xmlns:a16="http://schemas.microsoft.com/office/drawing/2014/main" val="622122066"/>
                    </a:ext>
                  </a:extLst>
                </a:gridCol>
                <a:gridCol w="560993">
                  <a:extLst>
                    <a:ext uri="{9D8B030D-6E8A-4147-A177-3AD203B41FA5}">
                      <a16:colId xmlns:a16="http://schemas.microsoft.com/office/drawing/2014/main" val="4227250410"/>
                    </a:ext>
                  </a:extLst>
                </a:gridCol>
              </a:tblGrid>
              <a:tr h="318840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tumor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cell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lt"/>
                        </a:rPr>
                        <a:t>mammary gland </a:t>
                      </a:r>
                      <a:r>
                        <a:rPr lang="en-US" sz="900" u="none" strike="noStrike" dirty="0">
                          <a:effectLst/>
                          <a:latin typeface="+mn-lt"/>
                        </a:rPr>
                        <a:t>tissue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n-lt"/>
                        </a:rPr>
                        <a:t>adipose</a:t>
                      </a:r>
                      <a:endParaRPr lang="en-US" sz="900" u="none" strike="noStrike" dirty="0"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tissue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 dirty="0">
                        <a:solidFill>
                          <a:srgbClr val="00B0F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251159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90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09897406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85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38361993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85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0236862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80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25930936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80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50908044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75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98893635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70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86782762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65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91845517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65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5569277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65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30834666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20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30781912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55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75881590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avg.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 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94200823"/>
                  </a:ext>
                </a:extLst>
              </a:tr>
              <a:tr h="280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total(%)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10 (83)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42602784"/>
                  </a:ext>
                </a:extLst>
              </a:tr>
            </a:tbl>
          </a:graphicData>
        </a:graphic>
      </p:graphicFrame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6D04258-8B97-FCBE-8001-0FE19BBF157E}"/>
              </a:ext>
            </a:extLst>
          </p:cNvPr>
          <p:cNvCxnSpPr>
            <a:cxnSpLocks/>
          </p:cNvCxnSpPr>
          <p:nvPr/>
        </p:nvCxnSpPr>
        <p:spPr>
          <a:xfrm flipV="1">
            <a:off x="6027989" y="1719078"/>
            <a:ext cx="2706526" cy="100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C2F7CF33-D31E-5AE9-0519-EAC54D8ADCFC}"/>
              </a:ext>
            </a:extLst>
          </p:cNvPr>
          <p:cNvCxnSpPr>
            <a:cxnSpLocks/>
          </p:cNvCxnSpPr>
          <p:nvPr/>
        </p:nvCxnSpPr>
        <p:spPr>
          <a:xfrm flipV="1">
            <a:off x="3168494" y="1709024"/>
            <a:ext cx="2706526" cy="100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64D90A69-8E45-598E-E5A1-3815D4A5D12D}"/>
              </a:ext>
            </a:extLst>
          </p:cNvPr>
          <p:cNvCxnSpPr>
            <a:cxnSpLocks/>
          </p:cNvCxnSpPr>
          <p:nvPr/>
        </p:nvCxnSpPr>
        <p:spPr>
          <a:xfrm flipV="1">
            <a:off x="3168494" y="1169997"/>
            <a:ext cx="2706526" cy="100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D7CD389E-7867-7D9E-5F8B-380752406515}"/>
              </a:ext>
            </a:extLst>
          </p:cNvPr>
          <p:cNvCxnSpPr>
            <a:cxnSpLocks/>
          </p:cNvCxnSpPr>
          <p:nvPr/>
        </p:nvCxnSpPr>
        <p:spPr>
          <a:xfrm flipV="1">
            <a:off x="6027989" y="1156198"/>
            <a:ext cx="2706526" cy="100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24862688-2E31-4217-6558-2F9A5BC54374}"/>
              </a:ext>
            </a:extLst>
          </p:cNvPr>
          <p:cNvCxnSpPr>
            <a:cxnSpLocks/>
          </p:cNvCxnSpPr>
          <p:nvPr/>
        </p:nvCxnSpPr>
        <p:spPr>
          <a:xfrm>
            <a:off x="352908" y="773132"/>
            <a:ext cx="84255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B01EDC3-4810-F897-B6EF-5C77250089D4}"/>
              </a:ext>
            </a:extLst>
          </p:cNvPr>
          <p:cNvSpPr txBox="1"/>
          <p:nvPr/>
        </p:nvSpPr>
        <p:spPr>
          <a:xfrm>
            <a:off x="6156483" y="784410"/>
            <a:ext cx="2242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hyper-to-hypoechoic mass</a:t>
            </a:r>
            <a:endParaRPr kumimoji="1" lang="ja-JP" altLang="en-US" sz="14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18C79E0-30A3-5540-DE53-6BFF4C152548}"/>
              </a:ext>
            </a:extLst>
          </p:cNvPr>
          <p:cNvSpPr txBox="1"/>
          <p:nvPr/>
        </p:nvSpPr>
        <p:spPr>
          <a:xfrm>
            <a:off x="3289022" y="784411"/>
            <a:ext cx="2242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iso-to-hypoechoic mass</a:t>
            </a:r>
            <a:endParaRPr kumimoji="1" lang="ja-JP" altLang="en-US" sz="1400" dirty="0"/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0CE44F03-8939-D103-D335-F35F8902F0F7}"/>
              </a:ext>
            </a:extLst>
          </p:cNvPr>
          <p:cNvCxnSpPr>
            <a:cxnSpLocks/>
          </p:cNvCxnSpPr>
          <p:nvPr/>
        </p:nvCxnSpPr>
        <p:spPr>
          <a:xfrm flipV="1">
            <a:off x="388218" y="5102767"/>
            <a:ext cx="2706526" cy="100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701951E-71EE-2FB2-523A-40871A646B63}"/>
              </a:ext>
            </a:extLst>
          </p:cNvPr>
          <p:cNvCxnSpPr>
            <a:cxnSpLocks/>
          </p:cNvCxnSpPr>
          <p:nvPr/>
        </p:nvCxnSpPr>
        <p:spPr>
          <a:xfrm flipV="1">
            <a:off x="3195376" y="5083653"/>
            <a:ext cx="2706526" cy="100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98359458-33C9-5076-0121-8D9AF95F9568}"/>
              </a:ext>
            </a:extLst>
          </p:cNvPr>
          <p:cNvCxnSpPr>
            <a:cxnSpLocks/>
          </p:cNvCxnSpPr>
          <p:nvPr/>
        </p:nvCxnSpPr>
        <p:spPr>
          <a:xfrm flipV="1">
            <a:off x="6044250" y="5083653"/>
            <a:ext cx="2706526" cy="100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表 30">
            <a:extLst>
              <a:ext uri="{FF2B5EF4-FFF2-40B4-BE49-F238E27FC236}">
                <a16:creationId xmlns:a16="http://schemas.microsoft.com/office/drawing/2014/main" id="{50AA19D1-3B28-12E1-367D-C0D049775D9A}"/>
              </a:ext>
            </a:extLst>
          </p:cNvPr>
          <p:cNvGraphicFramePr>
            <a:graphicFrameLocks noGrp="1"/>
          </p:cNvGraphicFramePr>
          <p:nvPr/>
        </p:nvGraphicFramePr>
        <p:xfrm>
          <a:off x="270401" y="1417224"/>
          <a:ext cx="2804965" cy="423491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60993">
                  <a:extLst>
                    <a:ext uri="{9D8B030D-6E8A-4147-A177-3AD203B41FA5}">
                      <a16:colId xmlns:a16="http://schemas.microsoft.com/office/drawing/2014/main" val="315772803"/>
                    </a:ext>
                  </a:extLst>
                </a:gridCol>
                <a:gridCol w="534419">
                  <a:extLst>
                    <a:ext uri="{9D8B030D-6E8A-4147-A177-3AD203B41FA5}">
                      <a16:colId xmlns:a16="http://schemas.microsoft.com/office/drawing/2014/main" val="242769676"/>
                    </a:ext>
                  </a:extLst>
                </a:gridCol>
                <a:gridCol w="587567">
                  <a:extLst>
                    <a:ext uri="{9D8B030D-6E8A-4147-A177-3AD203B41FA5}">
                      <a16:colId xmlns:a16="http://schemas.microsoft.com/office/drawing/2014/main" val="843753891"/>
                    </a:ext>
                  </a:extLst>
                </a:gridCol>
                <a:gridCol w="560993">
                  <a:extLst>
                    <a:ext uri="{9D8B030D-6E8A-4147-A177-3AD203B41FA5}">
                      <a16:colId xmlns:a16="http://schemas.microsoft.com/office/drawing/2014/main" val="2592460293"/>
                    </a:ext>
                  </a:extLst>
                </a:gridCol>
                <a:gridCol w="560993">
                  <a:extLst>
                    <a:ext uri="{9D8B030D-6E8A-4147-A177-3AD203B41FA5}">
                      <a16:colId xmlns:a16="http://schemas.microsoft.com/office/drawing/2014/main" val="711303920"/>
                    </a:ext>
                  </a:extLst>
                </a:gridCol>
              </a:tblGrid>
              <a:tr h="342870">
                <a:tc>
                  <a:txBody>
                    <a:bodyPr/>
                    <a:lstStyle/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tumor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cell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mammary gland tissue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adipose</a:t>
                      </a:r>
                    </a:p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tissue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 dirty="0">
                        <a:solidFill>
                          <a:srgbClr val="00B0F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21776856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97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24863659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97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35736809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97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62098754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95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86563556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95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26048519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90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64413942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90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27691339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85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76291756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80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52820588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80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20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0028279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50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16685645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93222975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avg.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36627385"/>
                  </a:ext>
                </a:extLst>
              </a:tr>
              <a:tr h="2780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total(%)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2 (18)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91772482"/>
                  </a:ext>
                </a:extLst>
              </a:tr>
            </a:tbl>
          </a:graphicData>
        </a:graphic>
      </p:graphicFrame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2CA95693-2551-A831-8E7F-C5BAA4E3637A}"/>
              </a:ext>
            </a:extLst>
          </p:cNvPr>
          <p:cNvCxnSpPr>
            <a:cxnSpLocks/>
          </p:cNvCxnSpPr>
          <p:nvPr/>
        </p:nvCxnSpPr>
        <p:spPr>
          <a:xfrm flipV="1">
            <a:off x="360873" y="1728939"/>
            <a:ext cx="2706526" cy="100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BB490FD5-AFAB-B289-870C-EB4785310D12}"/>
              </a:ext>
            </a:extLst>
          </p:cNvPr>
          <p:cNvCxnSpPr>
            <a:cxnSpLocks/>
          </p:cNvCxnSpPr>
          <p:nvPr/>
        </p:nvCxnSpPr>
        <p:spPr>
          <a:xfrm flipV="1">
            <a:off x="352908" y="1197901"/>
            <a:ext cx="2706526" cy="100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E1BD5CA-608A-486E-296F-0784ABB753C8}"/>
              </a:ext>
            </a:extLst>
          </p:cNvPr>
          <p:cNvSpPr txBox="1"/>
          <p:nvPr/>
        </p:nvSpPr>
        <p:spPr>
          <a:xfrm>
            <a:off x="719350" y="781599"/>
            <a:ext cx="1944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hypoechoic mass</a:t>
            </a:r>
            <a:endParaRPr kumimoji="1" lang="ja-JP" altLang="en-US" sz="1400" dirty="0"/>
          </a:p>
        </p:txBody>
      </p:sp>
      <p:graphicFrame>
        <p:nvGraphicFramePr>
          <p:cNvPr id="36" name="表 35">
            <a:extLst>
              <a:ext uri="{FF2B5EF4-FFF2-40B4-BE49-F238E27FC236}">
                <a16:creationId xmlns:a16="http://schemas.microsoft.com/office/drawing/2014/main" id="{5F1BBA1E-B8AF-AEE9-600E-3DF2C6B26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419926"/>
              </p:ext>
            </p:extLst>
          </p:nvPr>
        </p:nvGraphicFramePr>
        <p:xfrm>
          <a:off x="5978769" y="1396710"/>
          <a:ext cx="2804965" cy="426425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60993">
                  <a:extLst>
                    <a:ext uri="{9D8B030D-6E8A-4147-A177-3AD203B41FA5}">
                      <a16:colId xmlns:a16="http://schemas.microsoft.com/office/drawing/2014/main" val="1418564532"/>
                    </a:ext>
                  </a:extLst>
                </a:gridCol>
                <a:gridCol w="543944">
                  <a:extLst>
                    <a:ext uri="{9D8B030D-6E8A-4147-A177-3AD203B41FA5}">
                      <a16:colId xmlns:a16="http://schemas.microsoft.com/office/drawing/2014/main" val="4188710515"/>
                    </a:ext>
                  </a:extLst>
                </a:gridCol>
                <a:gridCol w="596097">
                  <a:extLst>
                    <a:ext uri="{9D8B030D-6E8A-4147-A177-3AD203B41FA5}">
                      <a16:colId xmlns:a16="http://schemas.microsoft.com/office/drawing/2014/main" val="43416833"/>
                    </a:ext>
                  </a:extLst>
                </a:gridCol>
                <a:gridCol w="542938">
                  <a:extLst>
                    <a:ext uri="{9D8B030D-6E8A-4147-A177-3AD203B41FA5}">
                      <a16:colId xmlns:a16="http://schemas.microsoft.com/office/drawing/2014/main" val="2656946506"/>
                    </a:ext>
                  </a:extLst>
                </a:gridCol>
                <a:gridCol w="560993">
                  <a:extLst>
                    <a:ext uri="{9D8B030D-6E8A-4147-A177-3AD203B41FA5}">
                      <a16:colId xmlns:a16="http://schemas.microsoft.com/office/drawing/2014/main" val="3666961481"/>
                    </a:ext>
                  </a:extLst>
                </a:gridCol>
              </a:tblGrid>
              <a:tr h="2931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tumor </a:t>
                      </a:r>
                    </a:p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cell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u="none" strike="noStrike" dirty="0">
                          <a:effectLst/>
                          <a:latin typeface="+mn-lt"/>
                        </a:rPr>
                        <a:t>mammary gland </a:t>
                      </a:r>
                      <a:r>
                        <a:rPr lang="en-US" sz="900" u="none" strike="noStrike" dirty="0">
                          <a:effectLst/>
                          <a:latin typeface="+mn-lt"/>
                        </a:rPr>
                        <a:t> tissue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adipose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tissue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 dirty="0">
                        <a:solidFill>
                          <a:srgbClr val="00B0F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07154386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98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11053686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95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39037837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85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0986230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85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02762576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85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10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lt"/>
                        </a:rPr>
                        <a:t>-</a:t>
                      </a:r>
                      <a:r>
                        <a:rPr lang="ja-JP" altLang="en-US" sz="1100" u="none" strike="noStrike" dirty="0">
                          <a:effectLst/>
                          <a:latin typeface="+mn-lt"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1637885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85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72307491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65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35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22267777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40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</a:rPr>
                        <a:t>10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</a:rPr>
                        <a:t>50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+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48080967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98675216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01386685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35612392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49307068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avg.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32477970"/>
                  </a:ext>
                </a:extLst>
              </a:tr>
              <a:tr h="2836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total(%)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4 (50)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04686687"/>
                  </a:ext>
                </a:extLst>
              </a:tr>
            </a:tbl>
          </a:graphicData>
        </a:graphic>
      </p:graphicFrame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37D6E42-9482-B575-C16C-A8211D03FA5A}"/>
              </a:ext>
            </a:extLst>
          </p:cNvPr>
          <p:cNvSpPr txBox="1"/>
          <p:nvPr/>
        </p:nvSpPr>
        <p:spPr>
          <a:xfrm>
            <a:off x="2463267" y="920995"/>
            <a:ext cx="680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i="1" dirty="0"/>
              <a:t>n </a:t>
            </a:r>
            <a:r>
              <a:rPr kumimoji="1" lang="en-US" altLang="ja-JP" sz="1400" dirty="0"/>
              <a:t>=11</a:t>
            </a:r>
            <a:endParaRPr kumimoji="1" lang="ja-JP" altLang="en-US" sz="1400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030ACC7-6B53-A500-8381-9B4252EE0F8A}"/>
              </a:ext>
            </a:extLst>
          </p:cNvPr>
          <p:cNvSpPr txBox="1"/>
          <p:nvPr/>
        </p:nvSpPr>
        <p:spPr>
          <a:xfrm>
            <a:off x="5283384" y="878176"/>
            <a:ext cx="680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i="1" dirty="0"/>
              <a:t>n </a:t>
            </a:r>
            <a:r>
              <a:rPr kumimoji="1" lang="en-US" altLang="ja-JP" sz="1400" dirty="0"/>
              <a:t>=12</a:t>
            </a:r>
            <a:endParaRPr kumimoji="1" lang="ja-JP" altLang="en-US" sz="1400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E0AD12A-EFB1-593B-4E2D-4D61326E12E9}"/>
              </a:ext>
            </a:extLst>
          </p:cNvPr>
          <p:cNvSpPr txBox="1"/>
          <p:nvPr/>
        </p:nvSpPr>
        <p:spPr>
          <a:xfrm>
            <a:off x="8294295" y="878869"/>
            <a:ext cx="680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i="1" dirty="0"/>
              <a:t>n </a:t>
            </a:r>
            <a:r>
              <a:rPr kumimoji="1" lang="en-US" altLang="ja-JP" sz="1400" dirty="0"/>
              <a:t>=8</a:t>
            </a:r>
            <a:endParaRPr kumimoji="1" lang="ja-JP" altLang="en-US" sz="14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0705F2F-D2AE-DDB9-0EDC-1FD8A5051CA1}"/>
              </a:ext>
            </a:extLst>
          </p:cNvPr>
          <p:cNvSpPr txBox="1"/>
          <p:nvPr/>
        </p:nvSpPr>
        <p:spPr>
          <a:xfrm>
            <a:off x="1151587" y="1166252"/>
            <a:ext cx="1179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Area ratio (%)</a:t>
            </a:r>
            <a:endParaRPr kumimoji="1" lang="ja-JP" altLang="en-US" sz="1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60ADD8-A5F7-6DBC-4FF6-F8F5AE592B62}"/>
              </a:ext>
            </a:extLst>
          </p:cNvPr>
          <p:cNvSpPr txBox="1"/>
          <p:nvPr/>
        </p:nvSpPr>
        <p:spPr>
          <a:xfrm>
            <a:off x="3907332" y="1160095"/>
            <a:ext cx="1179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Area ratio (%)</a:t>
            </a:r>
            <a:endParaRPr kumimoji="1" lang="ja-JP" altLang="en-US" sz="1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2C51A8-9193-F242-DE3B-F6BD06A55375}"/>
              </a:ext>
            </a:extLst>
          </p:cNvPr>
          <p:cNvSpPr txBox="1"/>
          <p:nvPr/>
        </p:nvSpPr>
        <p:spPr>
          <a:xfrm>
            <a:off x="6791357" y="1160095"/>
            <a:ext cx="1179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Area ratio (%)</a:t>
            </a:r>
            <a:endParaRPr kumimoji="1" lang="ja-JP" altLang="en-US" sz="1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F061AD3-A51F-B814-BC4A-6B2231643693}"/>
              </a:ext>
            </a:extLst>
          </p:cNvPr>
          <p:cNvSpPr txBox="1"/>
          <p:nvPr/>
        </p:nvSpPr>
        <p:spPr>
          <a:xfrm>
            <a:off x="298379" y="1205863"/>
            <a:ext cx="556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/>
              <a:t>Case</a:t>
            </a:r>
          </a:p>
          <a:p>
            <a:pPr algn="ctr"/>
            <a:r>
              <a:rPr kumimoji="1" lang="en-US" altLang="ja-JP" sz="1200" dirty="0"/>
              <a:t>No.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36481CD-677A-074F-54E5-0A1B20C4E2E8}"/>
              </a:ext>
            </a:extLst>
          </p:cNvPr>
          <p:cNvSpPr txBox="1"/>
          <p:nvPr/>
        </p:nvSpPr>
        <p:spPr>
          <a:xfrm>
            <a:off x="3135790" y="1185196"/>
            <a:ext cx="556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/>
              <a:t>Case</a:t>
            </a:r>
          </a:p>
          <a:p>
            <a:pPr algn="ctr"/>
            <a:r>
              <a:rPr kumimoji="1" lang="en-US" altLang="ja-JP" sz="1200" dirty="0"/>
              <a:t>No. 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909CC86-233C-DBFC-7A2F-1D77123EA0D5}"/>
              </a:ext>
            </a:extLst>
          </p:cNvPr>
          <p:cNvSpPr txBox="1"/>
          <p:nvPr/>
        </p:nvSpPr>
        <p:spPr>
          <a:xfrm>
            <a:off x="5994701" y="1189445"/>
            <a:ext cx="556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/>
              <a:t>Case</a:t>
            </a:r>
          </a:p>
          <a:p>
            <a:pPr algn="ctr"/>
            <a:r>
              <a:rPr kumimoji="1" lang="en-US" altLang="ja-JP" sz="1200" dirty="0"/>
              <a:t>No. 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6602183-1829-2933-0BE6-6D8F8049F185}"/>
              </a:ext>
            </a:extLst>
          </p:cNvPr>
          <p:cNvSpPr txBox="1"/>
          <p:nvPr/>
        </p:nvSpPr>
        <p:spPr>
          <a:xfrm>
            <a:off x="8242789" y="491857"/>
            <a:ext cx="680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i="1" dirty="0"/>
              <a:t>n </a:t>
            </a:r>
            <a:r>
              <a:rPr kumimoji="1" lang="en-US" altLang="ja-JP" sz="1400" dirty="0"/>
              <a:t>=31</a:t>
            </a:r>
            <a:endParaRPr kumimoji="1" lang="ja-JP" altLang="en-US" sz="1400" dirty="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4F70371-36E9-3BB0-CFA7-918EA04FFDA3}"/>
              </a:ext>
            </a:extLst>
          </p:cNvPr>
          <p:cNvCxnSpPr>
            <a:cxnSpLocks/>
          </p:cNvCxnSpPr>
          <p:nvPr/>
        </p:nvCxnSpPr>
        <p:spPr>
          <a:xfrm>
            <a:off x="352908" y="5652136"/>
            <a:ext cx="84255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C7455BF-D0DD-5192-86D7-FEB1A8B423D8}"/>
              </a:ext>
            </a:extLst>
          </p:cNvPr>
          <p:cNvSpPr txBox="1"/>
          <p:nvPr/>
        </p:nvSpPr>
        <p:spPr>
          <a:xfrm>
            <a:off x="2442499" y="1166252"/>
            <a:ext cx="7105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/>
              <a:t>LDA</a:t>
            </a:r>
          </a:p>
          <a:p>
            <a:pPr algn="ctr"/>
            <a:r>
              <a:rPr kumimoji="1" lang="en-US" altLang="ja-JP" sz="1000" dirty="0"/>
              <a:t>of tumor cells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9877D9A-2290-BD26-AFE1-CF39C5774EE0}"/>
              </a:ext>
            </a:extLst>
          </p:cNvPr>
          <p:cNvSpPr txBox="1"/>
          <p:nvPr/>
        </p:nvSpPr>
        <p:spPr>
          <a:xfrm>
            <a:off x="5252881" y="1128829"/>
            <a:ext cx="6766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/>
              <a:t>LDA</a:t>
            </a:r>
          </a:p>
          <a:p>
            <a:pPr algn="ctr"/>
            <a:r>
              <a:rPr kumimoji="1" lang="en-US" altLang="ja-JP" sz="1000" dirty="0"/>
              <a:t>of tumor cells </a:t>
            </a:r>
            <a:endParaRPr kumimoji="1" lang="ja-JP" altLang="en-US" sz="10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75D93FB-87D7-E152-F505-240CAB731C82}"/>
              </a:ext>
            </a:extLst>
          </p:cNvPr>
          <p:cNvSpPr txBox="1"/>
          <p:nvPr/>
        </p:nvSpPr>
        <p:spPr>
          <a:xfrm>
            <a:off x="352908" y="5797444"/>
            <a:ext cx="589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i="1" dirty="0"/>
              <a:t>LDA</a:t>
            </a:r>
            <a:r>
              <a:rPr kumimoji="1" lang="ja-JP" altLang="en-US" sz="1400" i="1" dirty="0"/>
              <a:t> </a:t>
            </a:r>
            <a:r>
              <a:rPr kumimoji="1" lang="en-US" altLang="ja-JP" sz="1400" i="1" dirty="0"/>
              <a:t>of</a:t>
            </a:r>
            <a:r>
              <a:rPr kumimoji="1" lang="ja-JP" altLang="en-US" sz="1400" i="1" dirty="0"/>
              <a:t> </a:t>
            </a:r>
            <a:r>
              <a:rPr kumimoji="1" lang="en-US" altLang="ja-JP" sz="1400" i="1" dirty="0"/>
              <a:t>tumor</a:t>
            </a:r>
            <a:r>
              <a:rPr kumimoji="1" lang="ja-JP" altLang="en-US" sz="1400" i="1" dirty="0"/>
              <a:t> </a:t>
            </a:r>
            <a:r>
              <a:rPr kumimoji="1" lang="en-US" altLang="ja-JP" sz="1400" i="1" dirty="0"/>
              <a:t>cells</a:t>
            </a:r>
            <a:r>
              <a:rPr kumimoji="1" lang="ja-JP" altLang="en-US" sz="1400" i="1" dirty="0"/>
              <a:t> </a:t>
            </a:r>
            <a:r>
              <a:rPr kumimoji="1" lang="ja-JP" altLang="en-US" sz="1400" dirty="0"/>
              <a:t>  </a:t>
            </a:r>
            <a:r>
              <a:rPr kumimoji="1" lang="en-US" altLang="ja-JP" sz="1400" dirty="0"/>
              <a:t>low-density area of tumor cells  </a:t>
            </a:r>
          </a:p>
          <a:p>
            <a:r>
              <a:rPr kumimoji="1" lang="en-US" altLang="ja-JP" sz="1400" i="1" dirty="0"/>
              <a:t>avg</a:t>
            </a:r>
            <a:r>
              <a:rPr kumimoji="1" lang="en-US" altLang="ja-JP" sz="1400" dirty="0"/>
              <a:t>.  average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F201139-EC93-C760-E9A3-CEAD75F6A0E7}"/>
              </a:ext>
            </a:extLst>
          </p:cNvPr>
          <p:cNvSpPr txBox="1"/>
          <p:nvPr/>
        </p:nvSpPr>
        <p:spPr>
          <a:xfrm>
            <a:off x="622138" y="145435"/>
            <a:ext cx="1116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Table</a:t>
            </a:r>
            <a:r>
              <a:rPr lang="ja-JP" altLang="en-US" sz="2400" dirty="0"/>
              <a:t> </a:t>
            </a:r>
            <a:r>
              <a:rPr lang="en-US" altLang="ja-JP" sz="2400" dirty="0"/>
              <a:t>2</a:t>
            </a:r>
            <a:endParaRPr lang="en-US" altLang="ja-JP" sz="1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0C14D43-109C-201C-0930-4B7CD03D35F4}"/>
              </a:ext>
            </a:extLst>
          </p:cNvPr>
          <p:cNvSpPr txBox="1"/>
          <p:nvPr/>
        </p:nvSpPr>
        <p:spPr>
          <a:xfrm>
            <a:off x="1780895" y="27551"/>
            <a:ext cx="61062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Area Ratios of Tumor Cells, Mammary Gland Tissue, and Adipose Tissue, and Presence of Tumor Cell Low-Density Areas in Pathological Biopsy Specimens According to Internal Echo Levels</a:t>
            </a:r>
            <a:endParaRPr kumimoji="1" lang="en-US" altLang="ja-JP" sz="14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A6EA299-F41A-039B-90C2-CB56B767C87A}"/>
              </a:ext>
            </a:extLst>
          </p:cNvPr>
          <p:cNvSpPr txBox="1"/>
          <p:nvPr/>
        </p:nvSpPr>
        <p:spPr>
          <a:xfrm>
            <a:off x="8158676" y="1118413"/>
            <a:ext cx="6766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/>
              <a:t>LDA</a:t>
            </a:r>
          </a:p>
          <a:p>
            <a:pPr algn="ctr"/>
            <a:r>
              <a:rPr kumimoji="1" lang="en-US" altLang="ja-JP" sz="1000" dirty="0"/>
              <a:t>of tumor cells 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48654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7463</TotalTime>
  <Words>757</Words>
  <Application>Microsoft Office PowerPoint</Application>
  <PresentationFormat>画面に合わせる (4:3)</PresentationFormat>
  <Paragraphs>339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游ゴシック</vt:lpstr>
      <vt:lpstr>游明朝</vt:lpstr>
      <vt:lpstr>Arial</vt:lpstr>
      <vt:lpstr>Calibri</vt:lpstr>
      <vt:lpstr>Calibri Light</vt:lpstr>
      <vt:lpstr>Office テーマ</vt:lpstr>
      <vt:lpstr>Tables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論文用Fig, Table</dc:title>
  <dc:creator>Kokubu Yumi</dc:creator>
  <cp:lastModifiedBy>Yumi Kokubu</cp:lastModifiedBy>
  <cp:revision>167</cp:revision>
  <cp:lastPrinted>2024-11-14T11:50:38Z</cp:lastPrinted>
  <dcterms:created xsi:type="dcterms:W3CDTF">2022-07-30T04:06:55Z</dcterms:created>
  <dcterms:modified xsi:type="dcterms:W3CDTF">2025-08-03T09:22:30Z</dcterms:modified>
</cp:coreProperties>
</file>