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0" r:id="rId3"/>
    <p:sldId id="261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94"/>
    <p:restoredTop sz="94643"/>
  </p:normalViewPr>
  <p:slideViewPr>
    <p:cSldViewPr snapToGrid="0">
      <p:cViewPr varScale="1">
        <p:scale>
          <a:sx n="70" d="100"/>
          <a:sy n="70" d="100"/>
        </p:scale>
        <p:origin x="28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CE935-8A2C-6849-8838-57C157C79641}" type="datetimeFigureOut">
              <a:rPr kumimoji="1" lang="zh-CN" altLang="en-US" smtClean="0"/>
              <a:t>2025/7/7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467ED-F3FB-2D4B-A8E0-6A8CDB07449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9063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0467ED-F3FB-2D4B-A8E0-6A8CDB07449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3609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7F1F74-80B0-3668-BD2D-FBDF02929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FED02A3-F12E-8F9F-70D6-28144130C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EB5342-3382-3AC3-B708-7845B9367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28BE98-9F8E-D44D-BB29-BABC83FDA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29F83-2945-C258-8D72-CB965FFD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505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E7A0F0-DDEE-B037-A7BC-2F114B6E2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C7B1274-FEC9-1BDC-6043-AD9E08201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FFD026-2FA3-22DF-001E-219B2557B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BAB4643-C6B4-4D8F-7692-602DDCBA4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C9564E-7594-E035-1AF2-7A87803B7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6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4AFF327-9F13-050E-F3E6-E71FA2E41C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732CA7E-485E-B606-B405-5240FD000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7BF86F-45F5-A996-8075-632F905D2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4B5E64-F699-D47C-CC8B-7D2CB1C1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B80FA6-435E-EA7F-84F6-D13E61A36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750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07334B-310C-2DAE-5D81-BAC686CC9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A7615E-CF62-9CF6-05C3-4305BA8FF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58A9C7-6DDA-27A3-5EC3-26BEEDF46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2EA5FD-B730-E8EC-CE98-3646313F0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A064E9-F89C-56B4-FC37-EC9000AA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631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E723-75C0-ECDA-9418-AE5A0E0B1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DA270F0-D450-E016-AFF1-41D27EC39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8E1F329-D9AF-0ED1-BD0E-4AFF0722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0AC2248-2CCB-8F61-1BB6-D2DEF01A1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1FA7BAE-7F76-3F49-9137-530272E0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1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141A22-324D-413B-DB58-F6B066542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249144-67F9-8509-E883-71AE7FD6A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A8661C3-AC8B-6D43-9404-7930A22CB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B689078-A232-605E-C89D-F1078CEF2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7F47612-08DB-47B1-D408-CDA82F7B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0B7730-1399-36F9-83FF-6728510F1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85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39B0F4-20CA-2A27-2F16-6A18DAB0D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A6C9861-C17B-1D4B-E55E-C4D393022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06BDAC4-7BA7-97F3-F4FF-D2B5412A6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2A3EEF8-F54D-7993-55C3-2FBCA52347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3FC9ECE-C7D1-8F7B-6E1D-6765FD83A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4F532A4-ED9D-B389-1DF6-7B694D64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3A72DA-2FFD-E1EF-8642-338962512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4933C78-F2D0-A8AF-D238-8682294F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69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317790-F6B0-744A-18C7-C0AF57626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F5D846C-1330-11C0-A4BE-D9F484ED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EC153BD-B439-4746-117F-10FE76BC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1611840-E8E8-3CBC-ED92-C892B794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270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C837283-B497-94B7-6671-836A008B2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B95E450-D58B-9881-6652-C4770464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8CBA99F-C1A0-B9F1-64F2-1853A4FA5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05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AEFE3C-127C-BBB6-3D5A-57D2222E1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554525-2400-739A-1905-8F88EB25C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F302BD4-F9C1-A01E-FEA9-A450143A1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2560E6D-5839-7C74-EB7F-4BBF2E777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02D9064-7ADE-5DCC-B889-6F1C49605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8FA39A-667F-AD42-D3FA-64B2123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849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9FF04F-1E4D-E891-085D-DB0F082BC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33C9A43-C991-C688-F621-8DA06368AA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4C613CC-8D51-DFE5-FEBC-7D454C828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D4D32B1-D511-FB3D-B6AF-D3BF235C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D59AE86-C5B5-4861-4584-74F230F53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1BDC902-EC5F-FEC5-31AF-A5DBBFEF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450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82487B3-5A20-B568-72B7-541DF24E0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5F4E06A-A7A2-EE75-0837-164654D43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5BE559-7520-4C7C-2E65-12ACE751D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9E078-BAE3-451E-93DD-16239F3D7C35}" type="datetimeFigureOut">
              <a:rPr lang="zh-CN" altLang="en-US" smtClean="0"/>
              <a:t>2025/7/7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661EBD-8B9B-B8D5-2533-B88DA7DD5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DA9982-8566-E15B-03B5-7D6663A51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A25E-D56A-485A-9ECB-E38F01E159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994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EE6F7C15-3BBF-1D82-9AD6-18DFEF6A7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775614"/>
              </p:ext>
            </p:extLst>
          </p:nvPr>
        </p:nvGraphicFramePr>
        <p:xfrm>
          <a:off x="3904488" y="231727"/>
          <a:ext cx="6806666" cy="16595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8532">
                  <a:extLst>
                    <a:ext uri="{9D8B030D-6E8A-4147-A177-3AD203B41FA5}">
                      <a16:colId xmlns:a16="http://schemas.microsoft.com/office/drawing/2014/main" val="1272174852"/>
                    </a:ext>
                  </a:extLst>
                </a:gridCol>
                <a:gridCol w="1709168">
                  <a:extLst>
                    <a:ext uri="{9D8B030D-6E8A-4147-A177-3AD203B41FA5}">
                      <a16:colId xmlns:a16="http://schemas.microsoft.com/office/drawing/2014/main" val="213259246"/>
                    </a:ext>
                  </a:extLst>
                </a:gridCol>
                <a:gridCol w="1500188">
                  <a:extLst>
                    <a:ext uri="{9D8B030D-6E8A-4147-A177-3AD203B41FA5}">
                      <a16:colId xmlns:a16="http://schemas.microsoft.com/office/drawing/2014/main" val="3120827051"/>
                    </a:ext>
                  </a:extLst>
                </a:gridCol>
                <a:gridCol w="848778">
                  <a:extLst>
                    <a:ext uri="{9D8B030D-6E8A-4147-A177-3AD203B41FA5}">
                      <a16:colId xmlns:a16="http://schemas.microsoft.com/office/drawing/2014/main" val="280649778"/>
                    </a:ext>
                  </a:extLst>
                </a:gridCol>
              </a:tblGrid>
              <a:tr h="2814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EORTC-matched cohort</a:t>
                      </a:r>
                      <a:r>
                        <a:rPr lang="zh-CN" alt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(N=1302)</a:t>
                      </a:r>
                      <a:endParaRPr lang="zh-CN" altLang="en-US" sz="11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Entire cohort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(N=2567)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zh-CN" sz="12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248284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Age-</a:t>
                      </a:r>
                      <a:r>
                        <a:rPr lang="en-US" sz="1100" b="1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yr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356770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Median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331211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Range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20.0-75.0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20.0-75.0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8297349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Menopausal status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.464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40914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Pre / peri-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633 (48.6)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1280 (49.9)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393542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Post-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669 (51.4)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1287 (50.1)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376124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Laterality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.889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88491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Left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672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(51.6)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1331 (51.9)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335133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Right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630 (48.4)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1236 (48.1)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623009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Tumor location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&lt;.001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794913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Central / medial</a:t>
                      </a:r>
                      <a:endParaRPr lang="zh-CN" altLang="en-US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1302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(100.0)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1302 (50.7)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8353361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Outer</a:t>
                      </a:r>
                      <a:r>
                        <a:rPr lang="zh-CN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zh-CN" altLang="en-US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0 (0.0)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1265 (49.3)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041672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surgery 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 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380823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Mastectomy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(91.6)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2187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(85.2)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&lt;.001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9773319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BCS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58105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Axillary surgery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292046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SLNB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(34.1)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651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&lt;.001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511522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ALND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(65.9)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(74.6)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867578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Pathological tumor stage 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598581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pT1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838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(64.4)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(63.5)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.075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30455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pT2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(33.8)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(33.5)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99892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pT3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85137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1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pTx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7228033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Histological type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.669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89844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IDC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(93.9)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2413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(94.0)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00393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ILC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74537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Specific subtypes</a:t>
                      </a:r>
                      <a:endParaRPr lang="zh-CN" alt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(4.3)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241748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Histological grade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.362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46676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Grade 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337261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Grade 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(51.8)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1329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(51.8)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750760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Grade 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377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(29.0)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(27.9)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37981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5000"/>
                        </a:lnSpc>
                      </a:pP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Unknown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8732236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 status 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.955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1134908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HR+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957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(73.5)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1889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(73.6)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531586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HR-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(26.5)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(26.4)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489272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HER2 status </a:t>
                      </a:r>
                      <a:r>
                        <a:rPr lang="zh-CN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.020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59387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HER2+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(21.0)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5448686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HER2-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(69.1)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(72.1)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85100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Unknown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67058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ki67 value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&lt;.001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3838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Ki67 30%(=&lt;30%)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649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(49.8)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1041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(40.6)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266421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Ki67 30%(&gt;30%)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(12.3)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0687339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Unknown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(31.2)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1211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(47.1)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96158"/>
                  </a:ext>
                </a:extLst>
              </a:tr>
              <a:tr h="2814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Lymphovascular invasion(LVI)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.488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995075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Negative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(90.1)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2337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(91.0)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872620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Positive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(8.7)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70870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Unknown</a:t>
                      </a:r>
                      <a:endParaRPr lang="zh-CN" alt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 (0.2)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7 (0.3)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451309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&lt;.001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229989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No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(90.0)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2143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(83.5)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770722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Yes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424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(16.5)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259630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Chemotherapy </a:t>
                      </a:r>
                      <a:r>
                        <a:rPr 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en-US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no. (%)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.224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038163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No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354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(27.2)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648 (25.2)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675236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Yes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943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(72.4)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(74.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826424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Unknown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5 (0.4)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5 (0.2)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802174"/>
                  </a:ext>
                </a:extLst>
              </a:tr>
              <a:tr h="1564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Chemotherapy</a:t>
                      </a: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regimens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8393733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Anthracycline and taxanes-based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356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(27.3)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574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0928042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Anthracycline-based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405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(31.1)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1077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796303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Taxanes-based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(13.0)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2632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Capecitabine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5548688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Unknown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3 (0.2)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3 (0.1)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767892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Hormonal therapy</a:t>
                      </a:r>
                      <a:endParaRPr lang="zh-CN" altLang="en-US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.851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002676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No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366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(28.1)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729 (28.4)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665721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Yes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936 (71.9)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1838 (71.6)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517565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Hormonal </a:t>
                      </a: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regimens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99328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TAM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512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(39.3)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1047 (40.8)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810619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AI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402 (30.9)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769 (30.0)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876467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OFS+AI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22 (1.7)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22 (0.8)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163569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Targeted therapy</a:t>
                      </a:r>
                      <a:endParaRPr lang="zh-CN" altLang="en-US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.017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857794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No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1167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(89.6)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2360 (91.9)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773866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  Yes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135 (10.4)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207 (8.1)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079886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en-US" altLang="zh-CN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Targeted therapy regimens</a:t>
                      </a:r>
                      <a:endParaRPr lang="zh-CN" altLang="en-US" sz="11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533128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Herceptin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(7.9)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983988"/>
                  </a:ext>
                </a:extLst>
              </a:tr>
              <a:tr h="14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Lapatini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alt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(0.2)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073377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8CE37E4D-02A0-EC23-9773-7910A46FE5F5}"/>
              </a:ext>
            </a:extLst>
          </p:cNvPr>
          <p:cNvSpPr txBox="1"/>
          <p:nvPr/>
        </p:nvSpPr>
        <p:spPr>
          <a:xfrm>
            <a:off x="228601" y="231727"/>
            <a:ext cx="38667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Table.1 Clinicopathologic and treatment characteristics of patients.</a:t>
            </a:r>
            <a:endParaRPr lang="zh-CN" altLang="zh-CN" sz="1600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980AEF5-0045-7355-96EB-1C45309D07F9}"/>
              </a:ext>
            </a:extLst>
          </p:cNvPr>
          <p:cNvSpPr txBox="1"/>
          <p:nvPr/>
        </p:nvSpPr>
        <p:spPr>
          <a:xfrm>
            <a:off x="144500" y="3177427"/>
            <a:ext cx="395085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Abbreviations: BCS</a:t>
            </a:r>
            <a:r>
              <a:rPr lang="zh-CN" altLang="en-US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=</a:t>
            </a:r>
            <a:r>
              <a:rPr lang="zh-CN" altLang="en-US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Breast-conserving surgery;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SLNB</a:t>
            </a:r>
            <a:r>
              <a:rPr lang="zh-CN" altLang="en-US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=</a:t>
            </a:r>
            <a:r>
              <a:rPr lang="zh-CN" altLang="en-US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Sentinel lymph node biopsy</a:t>
            </a:r>
            <a:r>
              <a:rPr lang="zh-C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; ALDN </a:t>
            </a:r>
            <a:r>
              <a:rPr lang="zh-CN" altLang="en-US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=</a:t>
            </a:r>
            <a:r>
              <a:rPr lang="zh-CN" altLang="en-US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Axillary lymph node dissection;</a:t>
            </a:r>
            <a:r>
              <a:rPr lang="en-US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IDC =</a:t>
            </a:r>
            <a:r>
              <a:rPr lang="e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Invasive ductal carcinoma; ILC = Invasive lobular carcinoma; RT = Radiotherapy; </a:t>
            </a:r>
            <a:r>
              <a:rPr lang="e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TAM = Tamoxifen; </a:t>
            </a:r>
            <a:r>
              <a:rPr lang="en-US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= </a:t>
            </a:r>
            <a:r>
              <a:rPr lang="en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Aromatase Inhibitor; OFS = </a:t>
            </a:r>
            <a:r>
              <a:rPr lang="e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Ovarian Function Suppression</a:t>
            </a:r>
            <a:endParaRPr lang="zh-CN" altLang="en-US" sz="1600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9819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6FFC648-0D8C-C317-4BE2-BD54881E1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55289"/>
              </p:ext>
            </p:extLst>
          </p:nvPr>
        </p:nvGraphicFramePr>
        <p:xfrm>
          <a:off x="2909453" y="1061349"/>
          <a:ext cx="6614557" cy="43687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2512">
                  <a:extLst>
                    <a:ext uri="{9D8B030D-6E8A-4147-A177-3AD203B41FA5}">
                      <a16:colId xmlns:a16="http://schemas.microsoft.com/office/drawing/2014/main" val="3582081282"/>
                    </a:ext>
                  </a:extLst>
                </a:gridCol>
                <a:gridCol w="2118865">
                  <a:extLst>
                    <a:ext uri="{9D8B030D-6E8A-4147-A177-3AD203B41FA5}">
                      <a16:colId xmlns:a16="http://schemas.microsoft.com/office/drawing/2014/main" val="3149024655"/>
                    </a:ext>
                  </a:extLst>
                </a:gridCol>
                <a:gridCol w="1983180">
                  <a:extLst>
                    <a:ext uri="{9D8B030D-6E8A-4147-A177-3AD203B41FA5}">
                      <a16:colId xmlns:a16="http://schemas.microsoft.com/office/drawing/2014/main" val="1832013025"/>
                    </a:ext>
                  </a:extLst>
                </a:gridCol>
              </a:tblGrid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EORTC-matched cohort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 (%)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Entire cohort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 (%)</a:t>
                      </a:r>
                      <a:endParaRPr lang="zh-CN" alt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5149211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Recurrence at any site</a:t>
                      </a:r>
                      <a:endParaRPr lang="zh-CN" altLang="zh-CN" sz="1400" b="1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(8.1)</a:t>
                      </a:r>
                      <a:endParaRPr lang="zh-CN" sz="1100" b="1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 (7.4)</a:t>
                      </a:r>
                      <a:endParaRPr lang="zh-CN" sz="1100" b="1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729412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LRR alone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zh-CN" alt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(1.8)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zh-CN" alt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(1.6)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4647653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DM alone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zh-CN" alt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(4.7)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r>
                        <a:rPr lang="zh-CN" alt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(4.3)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6922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LRR+DM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zh-CN" alt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(1.7)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r>
                        <a:rPr lang="zh-CN" alt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179888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Locoregional recurrence</a:t>
                      </a:r>
                      <a:endParaRPr lang="zh-CN" altLang="en-US" sz="1400" b="1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b="1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N=45</a:t>
                      </a:r>
                      <a:endParaRPr lang="zh-CN" altLang="en-US" sz="1400" b="1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N=78</a:t>
                      </a:r>
                      <a:endParaRPr lang="zh-CN" altLang="en-US" sz="1400" b="1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5971625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CW or breast alone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(55.6)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(50.0)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287357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Regional nodes alone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(35.6)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(39.7)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256397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ALN alone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5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149101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IMN alone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5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631660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SCV/ICV alone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8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17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0306064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Multiple lymph regions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141557"/>
                  </a:ext>
                </a:extLst>
              </a:tr>
              <a:tr h="25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CW or breast + regional nodes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(8.8)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(10.3)</a:t>
                      </a:r>
                      <a:endParaRPr lang="zh-CN" sz="1100" kern="1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436065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B4A29526-92FB-1B3F-82E5-553DA4AAF958}"/>
              </a:ext>
            </a:extLst>
          </p:cNvPr>
          <p:cNvSpPr txBox="1"/>
          <p:nvPr/>
        </p:nvSpPr>
        <p:spPr>
          <a:xfrm>
            <a:off x="531420" y="448732"/>
            <a:ext cx="980011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Table 2 Recurrence patten of patients in EORTC 22922/10925-matched cohort and the entire cohort.</a:t>
            </a:r>
            <a:endParaRPr lang="zh-CN" altLang="en-US" sz="16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4EC3BB2-099C-8A90-C9FD-954D066C416E}"/>
              </a:ext>
            </a:extLst>
          </p:cNvPr>
          <p:cNvSpPr txBox="1"/>
          <p:nvPr/>
        </p:nvSpPr>
        <p:spPr>
          <a:xfrm>
            <a:off x="308107" y="5636413"/>
            <a:ext cx="115757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Abbreviations: LRR</a:t>
            </a:r>
            <a:r>
              <a:rPr lang="zh-CN" altLang="en-US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=</a:t>
            </a:r>
            <a:r>
              <a:rPr lang="zh-CN" altLang="en-US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Locoregional recurrence</a:t>
            </a:r>
            <a:r>
              <a:rPr lang="en-US" altLang="zh-CN" sz="16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zh-CN" sz="16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DM</a:t>
            </a:r>
            <a:r>
              <a:rPr lang="zh-CN" altLang="en-US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=</a:t>
            </a:r>
            <a:r>
              <a:rPr lang="zh-CN" altLang="en-US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Distant metastasis; CW =</a:t>
            </a:r>
            <a:r>
              <a:rPr lang="zh-CN" altLang="en-US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Chest wall;</a:t>
            </a:r>
            <a:r>
              <a:rPr lang="en-US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ALN =</a:t>
            </a:r>
            <a:r>
              <a:rPr lang="e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Axilla lymph node</a:t>
            </a:r>
            <a:r>
              <a:rPr lang="en-US" altLang="zh-CN" sz="16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IMN = Internal mammary nodes</a:t>
            </a:r>
            <a:r>
              <a:rPr lang="zh-CN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ICV =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Infraclavicular</a:t>
            </a:r>
            <a:r>
              <a:rPr lang="zh-C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node; SCV = Supraclavicular</a:t>
            </a:r>
            <a:r>
              <a:rPr lang="zh-CN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DengXian" panose="02010600030101010101" pitchFamily="2" charset="-122"/>
              </a:rPr>
              <a:t>node</a:t>
            </a:r>
            <a:endParaRPr lang="zh-CN" altLang="en-US" sz="1600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49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83893C7E-90FF-F036-F254-E114A3BA9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16549"/>
              </p:ext>
            </p:extLst>
          </p:nvPr>
        </p:nvGraphicFramePr>
        <p:xfrm>
          <a:off x="-357809" y="358091"/>
          <a:ext cx="12602756" cy="6602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7219">
                  <a:extLst>
                    <a:ext uri="{9D8B030D-6E8A-4147-A177-3AD203B41FA5}">
                      <a16:colId xmlns:a16="http://schemas.microsoft.com/office/drawing/2014/main" val="959909184"/>
                    </a:ext>
                  </a:extLst>
                </a:gridCol>
                <a:gridCol w="802079">
                  <a:extLst>
                    <a:ext uri="{9D8B030D-6E8A-4147-A177-3AD203B41FA5}">
                      <a16:colId xmlns:a16="http://schemas.microsoft.com/office/drawing/2014/main" val="2788114220"/>
                    </a:ext>
                  </a:extLst>
                </a:gridCol>
                <a:gridCol w="562676">
                  <a:extLst>
                    <a:ext uri="{9D8B030D-6E8A-4147-A177-3AD203B41FA5}">
                      <a16:colId xmlns:a16="http://schemas.microsoft.com/office/drawing/2014/main" val="4170065150"/>
                    </a:ext>
                  </a:extLst>
                </a:gridCol>
                <a:gridCol w="456644">
                  <a:extLst>
                    <a:ext uri="{9D8B030D-6E8A-4147-A177-3AD203B41FA5}">
                      <a16:colId xmlns:a16="http://schemas.microsoft.com/office/drawing/2014/main" val="3011350959"/>
                    </a:ext>
                  </a:extLst>
                </a:gridCol>
                <a:gridCol w="462215">
                  <a:extLst>
                    <a:ext uri="{9D8B030D-6E8A-4147-A177-3AD203B41FA5}">
                      <a16:colId xmlns:a16="http://schemas.microsoft.com/office/drawing/2014/main" val="449198617"/>
                    </a:ext>
                  </a:extLst>
                </a:gridCol>
                <a:gridCol w="596647">
                  <a:extLst>
                    <a:ext uri="{9D8B030D-6E8A-4147-A177-3AD203B41FA5}">
                      <a16:colId xmlns:a16="http://schemas.microsoft.com/office/drawing/2014/main" val="2499317503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740668468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3789256065"/>
                    </a:ext>
                  </a:extLst>
                </a:gridCol>
                <a:gridCol w="617517">
                  <a:extLst>
                    <a:ext uri="{9D8B030D-6E8A-4147-A177-3AD203B41FA5}">
                      <a16:colId xmlns:a16="http://schemas.microsoft.com/office/drawing/2014/main" val="1655625492"/>
                    </a:ext>
                  </a:extLst>
                </a:gridCol>
                <a:gridCol w="581891">
                  <a:extLst>
                    <a:ext uri="{9D8B030D-6E8A-4147-A177-3AD203B41FA5}">
                      <a16:colId xmlns:a16="http://schemas.microsoft.com/office/drawing/2014/main" val="3306128093"/>
                    </a:ext>
                  </a:extLst>
                </a:gridCol>
                <a:gridCol w="481941">
                  <a:extLst>
                    <a:ext uri="{9D8B030D-6E8A-4147-A177-3AD203B41FA5}">
                      <a16:colId xmlns:a16="http://schemas.microsoft.com/office/drawing/2014/main" val="2696050367"/>
                    </a:ext>
                  </a:extLst>
                </a:gridCol>
                <a:gridCol w="581891">
                  <a:extLst>
                    <a:ext uri="{9D8B030D-6E8A-4147-A177-3AD203B41FA5}">
                      <a16:colId xmlns:a16="http://schemas.microsoft.com/office/drawing/2014/main" val="1353783905"/>
                    </a:ext>
                  </a:extLst>
                </a:gridCol>
                <a:gridCol w="592282">
                  <a:extLst>
                    <a:ext uri="{9D8B030D-6E8A-4147-A177-3AD203B41FA5}">
                      <a16:colId xmlns:a16="http://schemas.microsoft.com/office/drawing/2014/main" val="1348112687"/>
                    </a:ext>
                  </a:extLst>
                </a:gridCol>
                <a:gridCol w="832757">
                  <a:extLst>
                    <a:ext uri="{9D8B030D-6E8A-4147-A177-3AD203B41FA5}">
                      <a16:colId xmlns:a16="http://schemas.microsoft.com/office/drawing/2014/main" val="179342345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993154383"/>
                    </a:ext>
                  </a:extLst>
                </a:gridCol>
                <a:gridCol w="617517">
                  <a:extLst>
                    <a:ext uri="{9D8B030D-6E8A-4147-A177-3AD203B41FA5}">
                      <a16:colId xmlns:a16="http://schemas.microsoft.com/office/drawing/2014/main" val="58240507"/>
                    </a:ext>
                  </a:extLst>
                </a:gridCol>
                <a:gridCol w="546265">
                  <a:extLst>
                    <a:ext uri="{9D8B030D-6E8A-4147-A177-3AD203B41FA5}">
                      <a16:colId xmlns:a16="http://schemas.microsoft.com/office/drawing/2014/main" val="637476971"/>
                    </a:ext>
                  </a:extLst>
                </a:gridCol>
                <a:gridCol w="593767">
                  <a:extLst>
                    <a:ext uri="{9D8B030D-6E8A-4147-A177-3AD203B41FA5}">
                      <a16:colId xmlns:a16="http://schemas.microsoft.com/office/drawing/2014/main" val="101327269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3694114645"/>
                    </a:ext>
                  </a:extLst>
                </a:gridCol>
              </a:tblGrid>
              <a:tr h="187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LRRFS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DFS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BCRFS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extLst>
                  <a:ext uri="{0D108BD9-81ED-4DB2-BD59-A6C34878D82A}">
                    <a16:rowId xmlns:a16="http://schemas.microsoft.com/office/drawing/2014/main" val="858413268"/>
                  </a:ext>
                </a:extLst>
              </a:tr>
              <a:tr h="164653">
                <a:tc row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15414" marR="15414" marT="4129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8.3-year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 CI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8.3-year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 CI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8.3-year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HR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 CI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extLst>
                  <a:ext uri="{0D108BD9-81ED-4DB2-BD59-A6C34878D82A}">
                    <a16:rowId xmlns:a16="http://schemas.microsoft.com/office/drawing/2014/main" val="92039564"/>
                  </a:ext>
                </a:extLst>
              </a:tr>
              <a:tr h="17523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UVA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MVA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superior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UVA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MVA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superior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UVA</a:t>
                      </a:r>
                      <a:endParaRPr lang="zh-CN" alt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MVA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superior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344955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.015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.019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1.845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3.075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.001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1.813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2.474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.002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.002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1.747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1.236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2.468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284877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≤40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88.9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493634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&gt;40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93.4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421973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Menopausal status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.887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.376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1.275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.745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2.184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.402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.792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1.039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.780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1.385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.868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.340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1.189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.833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1.695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448140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Pre / peri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97.1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90.9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92.6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023766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   Post-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35" marR="27635" marT="13818" marB="1381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97.1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91.4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92.7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940699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laterality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.261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1.515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.928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2.471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.382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.229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.906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.219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.103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1.290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.950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1.753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033790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Left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93.3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596131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Right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07075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location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.147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1.438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.910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2.270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.095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.070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1.297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.979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.089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.185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1.233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.905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1.679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161986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zh-CN" alt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uter</a:t>
                      </a:r>
                      <a:r>
                        <a:rPr lang="zh-CN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CN" altLang="en-US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93.8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644244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zh-CN" alt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Medial </a:t>
                      </a: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center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259945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size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.020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.017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1.808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1.109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2.947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.001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.006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1.513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1.126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2.033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.005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.007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1.584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1.134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2.214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196219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zh-CN" alt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≤</a:t>
                      </a: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2.5cm</a:t>
                      </a:r>
                      <a:endParaRPr lang="zh-CN" altLang="en-US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93.6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190758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&gt;2.5cm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88.5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71928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histological grade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.083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1.545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.945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2.526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.344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.802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1.040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.768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1.407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.133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.563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1.105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.788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1.551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131185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1-2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92.6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744781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  3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96.3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90.6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553748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 status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.132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1.440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.896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2.314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.005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.008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1.423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1.095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.008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.012</a:t>
                      </a:r>
                      <a:endParaRPr lang="zh-CN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1.481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1.091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2.009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799041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HR positive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97.4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93.4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491767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HR negative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90.6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51532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HER2 status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.303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.153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2.799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11.477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.180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.378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1.259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.755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.109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.591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1.194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.626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2.277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857770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HER2 negative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97.2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92.1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671218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HER2 positive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96.3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93.9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687054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Ki67 value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.053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.831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1.036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.747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1.437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.293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.930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1.008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.837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1.215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.092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.893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1.016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.805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1.283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14406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&lt;30%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98.1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93.8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685794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≥30%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89.6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319493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LVI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.438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.508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1.265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.630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2.538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.661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.560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1.131</a:t>
                      </a:r>
                      <a:endParaRPr lang="zh-C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.747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.192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.381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1.228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.776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1.943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7506945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  Negative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97.4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93.2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720874"/>
                  </a:ext>
                </a:extLst>
              </a:tr>
              <a:tr h="16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altLang="zh-CN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  Positive</a:t>
                      </a:r>
                      <a:endParaRPr lang="zh-CN" sz="1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3672" marR="23672" marT="4129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95.3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87.6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87.8</a:t>
                      </a: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4" marR="15414" marT="412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603595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4CDA4B18-D086-060C-A39E-7353AD5463F1}"/>
              </a:ext>
            </a:extLst>
          </p:cNvPr>
          <p:cNvSpPr txBox="1"/>
          <p:nvPr/>
        </p:nvSpPr>
        <p:spPr>
          <a:xfrm>
            <a:off x="292922" y="-224517"/>
            <a:ext cx="11899078" cy="567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Table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3 Univariate and multivariate analyses of patient prognostic factor for LRFS, DFS and BCRFS for entire cohort.</a:t>
            </a:r>
            <a:endParaRPr lang="zh-CN" altLang="zh-CN" sz="14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4117C55-8921-4305-12D0-83705CB1A8AA}"/>
              </a:ext>
            </a:extLst>
          </p:cNvPr>
          <p:cNvSpPr txBox="1"/>
          <p:nvPr/>
        </p:nvSpPr>
        <p:spPr>
          <a:xfrm>
            <a:off x="-138897" y="7035271"/>
            <a:ext cx="121687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Abbreviations: LRRFS = Locoregional recurrence-free survival; DFS = Disease-free survival; BCRFS = Breast cancer recurrence-free survival; HR = Hormone receptor; UVA = Univariate analyses; MVA = Multivariate analysis.</a:t>
            </a:r>
            <a:r>
              <a:rPr lang="zh-CN" altLang="zh-CN" dirty="0">
                <a:effectLst/>
              </a:rPr>
              <a:t>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57654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1381</Words>
  <Application>Microsoft Office PowerPoint</Application>
  <PresentationFormat>宽屏</PresentationFormat>
  <Paragraphs>534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DengXian</vt:lpstr>
      <vt:lpstr>DengXian</vt:lpstr>
      <vt:lpstr>等线 Light</vt:lpstr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亚娟 储</dc:creator>
  <cp:lastModifiedBy>亚娟 储</cp:lastModifiedBy>
  <cp:revision>171</cp:revision>
  <dcterms:created xsi:type="dcterms:W3CDTF">2025-06-12T07:40:37Z</dcterms:created>
  <dcterms:modified xsi:type="dcterms:W3CDTF">2025-07-07T13:51:30Z</dcterms:modified>
</cp:coreProperties>
</file>