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78" r:id="rId2"/>
    <p:sldId id="285" r:id="rId3"/>
    <p:sldId id="286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9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AB071-FFBC-4DC6-8345-6CFB8DB895D4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C8E64-0496-40A1-9FA7-E4761BA612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5913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9785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4035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22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629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579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031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430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342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29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7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5062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445F6-B27E-4E4B-ABDE-744B5B42E2FA}" type="datetimeFigureOut">
              <a:rPr lang="ko-KR" altLang="en-US" smtClean="0"/>
              <a:t>2021-07-20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B9BE2-C5B8-4869-87B3-13A74E565AD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9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75D398-3533-4769-B1C2-054EA13C832C}"/>
              </a:ext>
            </a:extLst>
          </p:cNvPr>
          <p:cNvSpPr txBox="1"/>
          <p:nvPr/>
        </p:nvSpPr>
        <p:spPr>
          <a:xfrm>
            <a:off x="266887" y="865739"/>
            <a:ext cx="1720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A. All-cause death</a:t>
            </a:r>
            <a:endParaRPr lang="ko-KR" altLang="en-US" sz="1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7CCBCE-6D75-44BD-87A4-FE1648B0EB3F}"/>
              </a:ext>
            </a:extLst>
          </p:cNvPr>
          <p:cNvSpPr txBox="1"/>
          <p:nvPr/>
        </p:nvSpPr>
        <p:spPr>
          <a:xfrm>
            <a:off x="6037766" y="865739"/>
            <a:ext cx="2238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B. Cardiovascular death </a:t>
            </a:r>
            <a:endParaRPr lang="ko-KR" altLang="en-US" sz="1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59DBB2-8A2F-455D-9A6C-78569FB8AFE2}"/>
              </a:ext>
            </a:extLst>
          </p:cNvPr>
          <p:cNvSpPr txBox="1"/>
          <p:nvPr/>
        </p:nvSpPr>
        <p:spPr>
          <a:xfrm>
            <a:off x="0" y="-15687"/>
            <a:ext cx="3995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Supplementary Figure 1.</a:t>
            </a:r>
            <a:r>
              <a:rPr lang="ko-KR" altLang="en-US" b="1" dirty="0"/>
              <a:t> </a:t>
            </a:r>
            <a:r>
              <a:rPr lang="en-US" altLang="ko-KR" b="1" dirty="0"/>
              <a:t>Survival</a:t>
            </a:r>
            <a:r>
              <a:rPr lang="ko-KR" altLang="en-US" b="1" dirty="0"/>
              <a:t> </a:t>
            </a:r>
            <a:r>
              <a:rPr lang="en-US" altLang="ko-KR" b="1" dirty="0"/>
              <a:t>curves</a:t>
            </a:r>
            <a:endParaRPr lang="ko-KR" altLang="en-US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6" r="34952" b="19594"/>
          <a:stretch/>
        </p:blipFill>
        <p:spPr>
          <a:xfrm>
            <a:off x="181437" y="1347358"/>
            <a:ext cx="5045081" cy="467784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603" r="35132" b="19188"/>
          <a:stretch/>
        </p:blipFill>
        <p:spPr>
          <a:xfrm>
            <a:off x="6107765" y="1375500"/>
            <a:ext cx="5045081" cy="4649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7818" y="3300962"/>
            <a:ext cx="35509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 vs. Control: HR 0.370, 95% CI 0.106-1.285, p = 0.118</a:t>
            </a:r>
          </a:p>
          <a:p>
            <a:r>
              <a:rPr lang="en-US" altLang="ko-KR" sz="1100" dirty="0"/>
              <a:t>GLP1RA vs. Control: HR 0.262, 95% 0.034-1.994, p = 0.196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69473" y="3334651"/>
            <a:ext cx="35509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 vs. Control: HR 0.690, 95% CI 0.134-3.547, p = 0.657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004721" y="5024805"/>
            <a:ext cx="801839" cy="553998"/>
            <a:chOff x="5565282" y="5980260"/>
            <a:chExt cx="801839" cy="553998"/>
          </a:xfrm>
        </p:grpSpPr>
        <p:sp>
          <p:nvSpPr>
            <p:cNvPr id="12" name="TextBox 11"/>
            <p:cNvSpPr txBox="1"/>
            <p:nvPr/>
          </p:nvSpPr>
          <p:spPr>
            <a:xfrm>
              <a:off x="5773689" y="5980260"/>
              <a:ext cx="593432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solidFill>
                    <a:srgbClr val="FF7256"/>
                  </a:solidFill>
                </a:rPr>
                <a:t>SGLT2i</a:t>
              </a:r>
            </a:p>
            <a:p>
              <a:r>
                <a:rPr lang="en-US" altLang="ko-KR" sz="1000" dirty="0">
                  <a:solidFill>
                    <a:srgbClr val="2E9FDF"/>
                  </a:solidFill>
                </a:rPr>
                <a:t>GLP1RA</a:t>
              </a:r>
            </a:p>
            <a:p>
              <a:r>
                <a:rPr lang="en-US" altLang="ko-KR" sz="1000" dirty="0">
                  <a:solidFill>
                    <a:srgbClr val="32CD32"/>
                  </a:solidFill>
                </a:rPr>
                <a:t>Control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5433034" y="6126453"/>
              <a:ext cx="526106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100" dirty="0"/>
                <a:t>Strata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101066" y="5010858"/>
            <a:ext cx="801839" cy="553998"/>
            <a:chOff x="5565282" y="5980260"/>
            <a:chExt cx="801839" cy="553998"/>
          </a:xfrm>
        </p:grpSpPr>
        <p:sp>
          <p:nvSpPr>
            <p:cNvPr id="16" name="TextBox 15"/>
            <p:cNvSpPr txBox="1"/>
            <p:nvPr/>
          </p:nvSpPr>
          <p:spPr>
            <a:xfrm>
              <a:off x="5773689" y="5980260"/>
              <a:ext cx="593432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solidFill>
                    <a:srgbClr val="FF7256"/>
                  </a:solidFill>
                </a:rPr>
                <a:t>SGLT2i</a:t>
              </a:r>
            </a:p>
            <a:p>
              <a:r>
                <a:rPr lang="en-US" altLang="ko-KR" sz="1000" dirty="0">
                  <a:solidFill>
                    <a:srgbClr val="2E9FDF"/>
                  </a:solidFill>
                </a:rPr>
                <a:t>GLP1RA</a:t>
              </a:r>
            </a:p>
            <a:p>
              <a:r>
                <a:rPr lang="en-US" altLang="ko-KR" sz="1000" dirty="0">
                  <a:solidFill>
                    <a:srgbClr val="32CD32"/>
                  </a:solidFill>
                </a:rPr>
                <a:t>Control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5433034" y="6126453"/>
              <a:ext cx="526106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100" dirty="0"/>
                <a:t>Strata</a:t>
              </a:r>
            </a:p>
          </p:txBody>
        </p:sp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508DFAB5-8661-4DFD-B44F-59D4181C0C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9" t="36539" r="24007" b="53412"/>
          <a:stretch/>
        </p:blipFill>
        <p:spPr>
          <a:xfrm>
            <a:off x="7069473" y="2598041"/>
            <a:ext cx="837750" cy="60016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7AB6F60-5DAA-450A-9A1C-AA7A8024F6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9" t="36539" r="24007" b="53412"/>
          <a:stretch/>
        </p:blipFill>
        <p:spPr>
          <a:xfrm>
            <a:off x="1127026" y="2633582"/>
            <a:ext cx="837750" cy="6001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A07E38D-4D78-45DC-9DEC-4FB8A853FC70}"/>
              </a:ext>
            </a:extLst>
          </p:cNvPr>
          <p:cNvSpPr txBox="1"/>
          <p:nvPr/>
        </p:nvSpPr>
        <p:spPr>
          <a:xfrm>
            <a:off x="1398808" y="2633582"/>
            <a:ext cx="636713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</a:t>
            </a:r>
          </a:p>
          <a:p>
            <a:r>
              <a:rPr lang="en-US" altLang="ko-KR" sz="1100" dirty="0"/>
              <a:t>GLP1RA</a:t>
            </a:r>
          </a:p>
          <a:p>
            <a:r>
              <a:rPr lang="en-US" altLang="ko-KR" sz="1100" dirty="0"/>
              <a:t>Control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A1F286-8FF2-4D8D-8F87-13D1A272727B}"/>
              </a:ext>
            </a:extLst>
          </p:cNvPr>
          <p:cNvSpPr txBox="1"/>
          <p:nvPr/>
        </p:nvSpPr>
        <p:spPr>
          <a:xfrm>
            <a:off x="7344679" y="2598041"/>
            <a:ext cx="636713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</a:t>
            </a:r>
          </a:p>
          <a:p>
            <a:r>
              <a:rPr lang="en-US" altLang="ko-KR" sz="1100" dirty="0"/>
              <a:t>GLP1RA</a:t>
            </a:r>
          </a:p>
          <a:p>
            <a:r>
              <a:rPr lang="en-US" altLang="ko-KR" sz="1100" dirty="0"/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30067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75D398-3533-4769-B1C2-054EA13C832C}"/>
              </a:ext>
            </a:extLst>
          </p:cNvPr>
          <p:cNvSpPr txBox="1"/>
          <p:nvPr/>
        </p:nvSpPr>
        <p:spPr>
          <a:xfrm>
            <a:off x="266887" y="865739"/>
            <a:ext cx="2637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C. Acute coronary syndrome </a:t>
            </a:r>
            <a:endParaRPr lang="ko-KR" altLang="en-US" sz="1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7CCBCE-6D75-44BD-87A4-FE1648B0EB3F}"/>
              </a:ext>
            </a:extLst>
          </p:cNvPr>
          <p:cNvSpPr txBox="1"/>
          <p:nvPr/>
        </p:nvSpPr>
        <p:spPr>
          <a:xfrm>
            <a:off x="6037766" y="865739"/>
            <a:ext cx="2684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D. Coronary revascularization</a:t>
            </a:r>
            <a:endParaRPr lang="ko-KR" altLang="en-US" sz="1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59DBB2-8A2F-455D-9A6C-78569FB8AFE2}"/>
              </a:ext>
            </a:extLst>
          </p:cNvPr>
          <p:cNvSpPr txBox="1"/>
          <p:nvPr/>
        </p:nvSpPr>
        <p:spPr>
          <a:xfrm>
            <a:off x="0" y="-15687"/>
            <a:ext cx="3995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Supplementary Figure 1.</a:t>
            </a:r>
            <a:r>
              <a:rPr lang="ko-KR" altLang="en-US" b="1" dirty="0"/>
              <a:t> </a:t>
            </a:r>
            <a:r>
              <a:rPr lang="en-US" altLang="ko-KR" b="1" dirty="0"/>
              <a:t>Survival</a:t>
            </a:r>
            <a:r>
              <a:rPr lang="ko-KR" altLang="en-US" b="1" dirty="0"/>
              <a:t> </a:t>
            </a:r>
            <a:r>
              <a:rPr lang="en-US" altLang="ko-KR" b="1" dirty="0"/>
              <a:t>curves</a:t>
            </a:r>
            <a:endParaRPr lang="ko-KR" altLang="en-US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971" r="36215" b="20532"/>
          <a:stretch/>
        </p:blipFill>
        <p:spPr>
          <a:xfrm>
            <a:off x="199563" y="1301430"/>
            <a:ext cx="4978830" cy="462296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385" r="38041" b="19390"/>
          <a:stretch/>
        </p:blipFill>
        <p:spPr>
          <a:xfrm>
            <a:off x="6144180" y="1301430"/>
            <a:ext cx="4831972" cy="46633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60104" y="3328203"/>
            <a:ext cx="371447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 vs. Control: HR 1.344, 95% CI 0.703-2.570, p = 0.371</a:t>
            </a:r>
          </a:p>
          <a:p>
            <a:r>
              <a:rPr lang="en-US" altLang="ko-KR" sz="1100" dirty="0"/>
              <a:t>GLP1RA vs. Control: HR 0.374, 95% CI 0.087-1.602, p = 0.185</a:t>
            </a:r>
          </a:p>
          <a:p>
            <a:r>
              <a:rPr lang="en-US" altLang="ko-KR" sz="1100" dirty="0"/>
              <a:t>SGLT2i vs. GLP1RA:  HR 3.763, 95% CI 0.863-16.403, p = 0.078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69473" y="3328203"/>
            <a:ext cx="36856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 vs. Control: HR 0.638, 95%, CI 0.330-1.260, p = 0.183</a:t>
            </a:r>
          </a:p>
          <a:p>
            <a:r>
              <a:rPr lang="en-US" altLang="ko-KR" sz="1100" dirty="0"/>
              <a:t>GLP1RA vs. Control: HR 0.462, 95% CI 0.163-1.310, p = 0.147</a:t>
            </a:r>
          </a:p>
          <a:p>
            <a:r>
              <a:rPr lang="en-US" altLang="ko-KR" sz="1100" dirty="0"/>
              <a:t>SGLT2i vs. GLP1RA:  HR 1.424, 95% CI 0.459-4.418), p = 0.541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034727" y="4967053"/>
            <a:ext cx="801839" cy="553998"/>
            <a:chOff x="5565282" y="5980260"/>
            <a:chExt cx="801839" cy="553998"/>
          </a:xfrm>
        </p:grpSpPr>
        <p:sp>
          <p:nvSpPr>
            <p:cNvPr id="12" name="TextBox 11"/>
            <p:cNvSpPr txBox="1"/>
            <p:nvPr/>
          </p:nvSpPr>
          <p:spPr>
            <a:xfrm>
              <a:off x="5773689" y="5980260"/>
              <a:ext cx="593432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solidFill>
                    <a:srgbClr val="FF7256"/>
                  </a:solidFill>
                </a:rPr>
                <a:t>SGLT2i</a:t>
              </a:r>
            </a:p>
            <a:p>
              <a:r>
                <a:rPr lang="en-US" altLang="ko-KR" sz="1000" dirty="0">
                  <a:solidFill>
                    <a:srgbClr val="2E9FDF"/>
                  </a:solidFill>
                </a:rPr>
                <a:t>GLP1RA</a:t>
              </a:r>
            </a:p>
            <a:p>
              <a:r>
                <a:rPr lang="en-US" altLang="ko-KR" sz="1000" dirty="0">
                  <a:solidFill>
                    <a:srgbClr val="32CD32"/>
                  </a:solidFill>
                </a:rPr>
                <a:t>Control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5433034" y="6126453"/>
              <a:ext cx="526106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100" dirty="0"/>
                <a:t>Strata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84006" y="4980997"/>
            <a:ext cx="801839" cy="553998"/>
            <a:chOff x="5565282" y="5980260"/>
            <a:chExt cx="801839" cy="553998"/>
          </a:xfrm>
        </p:grpSpPr>
        <p:sp>
          <p:nvSpPr>
            <p:cNvPr id="16" name="TextBox 15"/>
            <p:cNvSpPr txBox="1"/>
            <p:nvPr/>
          </p:nvSpPr>
          <p:spPr>
            <a:xfrm>
              <a:off x="5773689" y="5980260"/>
              <a:ext cx="593432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solidFill>
                    <a:srgbClr val="FF7256"/>
                  </a:solidFill>
                </a:rPr>
                <a:t>SGLT2i</a:t>
              </a:r>
            </a:p>
            <a:p>
              <a:r>
                <a:rPr lang="en-US" altLang="ko-KR" sz="1000" dirty="0">
                  <a:solidFill>
                    <a:srgbClr val="2E9FDF"/>
                  </a:solidFill>
                </a:rPr>
                <a:t>GLP1RA</a:t>
              </a:r>
            </a:p>
            <a:p>
              <a:r>
                <a:rPr lang="en-US" altLang="ko-KR" sz="1000" dirty="0">
                  <a:solidFill>
                    <a:srgbClr val="32CD32"/>
                  </a:solidFill>
                </a:rPr>
                <a:t>Control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5433034" y="6126453"/>
              <a:ext cx="526106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100" dirty="0"/>
                <a:t>Strata</a:t>
              </a:r>
            </a:p>
          </p:txBody>
        </p:sp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617A3EC0-19E0-4853-8751-5536D365D1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9" t="36539" r="24007" b="53412"/>
          <a:stretch/>
        </p:blipFill>
        <p:spPr>
          <a:xfrm>
            <a:off x="7069473" y="2604424"/>
            <a:ext cx="837750" cy="60016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D0F285D-F4DD-4559-B843-9C3E228709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9" t="36539" r="24007" b="53412"/>
          <a:stretch/>
        </p:blipFill>
        <p:spPr>
          <a:xfrm>
            <a:off x="1160104" y="2604424"/>
            <a:ext cx="837750" cy="6001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F71A978-3187-4E46-9E75-655ADF6B268B}"/>
              </a:ext>
            </a:extLst>
          </p:cNvPr>
          <p:cNvSpPr txBox="1"/>
          <p:nvPr/>
        </p:nvSpPr>
        <p:spPr>
          <a:xfrm>
            <a:off x="1470594" y="2604424"/>
            <a:ext cx="636713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</a:t>
            </a:r>
          </a:p>
          <a:p>
            <a:r>
              <a:rPr lang="en-US" altLang="ko-KR" sz="1100" dirty="0"/>
              <a:t>GLP1RA</a:t>
            </a:r>
          </a:p>
          <a:p>
            <a:r>
              <a:rPr lang="en-US" altLang="ko-KR" sz="1100" dirty="0"/>
              <a:t>Control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D052F3-40CE-49B8-8BE4-B31C4896D2BB}"/>
              </a:ext>
            </a:extLst>
          </p:cNvPr>
          <p:cNvSpPr txBox="1"/>
          <p:nvPr/>
        </p:nvSpPr>
        <p:spPr>
          <a:xfrm>
            <a:off x="7379960" y="2617254"/>
            <a:ext cx="636713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</a:t>
            </a:r>
          </a:p>
          <a:p>
            <a:r>
              <a:rPr lang="en-US" altLang="ko-KR" sz="1100" dirty="0"/>
              <a:t>GLP1RA</a:t>
            </a:r>
          </a:p>
          <a:p>
            <a:r>
              <a:rPr lang="en-US" altLang="ko-KR" sz="1100" dirty="0"/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220702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75D398-3533-4769-B1C2-054EA13C832C}"/>
              </a:ext>
            </a:extLst>
          </p:cNvPr>
          <p:cNvSpPr txBox="1"/>
          <p:nvPr/>
        </p:nvSpPr>
        <p:spPr>
          <a:xfrm>
            <a:off x="266887" y="857249"/>
            <a:ext cx="9299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E. Stroke</a:t>
            </a:r>
            <a:endParaRPr lang="ko-KR" altLang="en-US" sz="1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59DBB2-8A2F-455D-9A6C-78569FB8AFE2}"/>
              </a:ext>
            </a:extLst>
          </p:cNvPr>
          <p:cNvSpPr txBox="1"/>
          <p:nvPr/>
        </p:nvSpPr>
        <p:spPr>
          <a:xfrm>
            <a:off x="0" y="-15687"/>
            <a:ext cx="3995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Supplementary Figure 1.</a:t>
            </a:r>
            <a:r>
              <a:rPr lang="ko-KR" altLang="en-US" b="1" dirty="0"/>
              <a:t> </a:t>
            </a:r>
            <a:r>
              <a:rPr lang="en-US" altLang="ko-KR" b="1" dirty="0"/>
              <a:t>Survival</a:t>
            </a:r>
            <a:r>
              <a:rPr lang="ko-KR" altLang="en-US" b="1" dirty="0"/>
              <a:t> </a:t>
            </a:r>
            <a:r>
              <a:rPr lang="en-US" altLang="ko-KR" b="1" dirty="0"/>
              <a:t>curves</a:t>
            </a:r>
            <a:endParaRPr lang="ko-KR" altLang="en-US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972" r="34813" b="18752"/>
          <a:stretch/>
        </p:blipFill>
        <p:spPr>
          <a:xfrm>
            <a:off x="163630" y="1333623"/>
            <a:ext cx="5024387" cy="467254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972" r="37280" b="20425"/>
          <a:stretch/>
        </p:blipFill>
        <p:spPr>
          <a:xfrm>
            <a:off x="6126534" y="1333623"/>
            <a:ext cx="4865517" cy="46009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88476" y="3328685"/>
            <a:ext cx="36856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 vs. Control: HR 2.205, 95% CI 0.807-6.026, p = 0.123</a:t>
            </a:r>
          </a:p>
          <a:p>
            <a:r>
              <a:rPr lang="en-US" altLang="ko-KR" sz="1100" dirty="0"/>
              <a:t>GLP1RA vs. Control: HR 1.298, 95% CI 0.268-6.299, p = 0.746</a:t>
            </a:r>
          </a:p>
          <a:p>
            <a:r>
              <a:rPr lang="en-US" altLang="ko-KR" sz="1100" dirty="0"/>
              <a:t>SGLT2i vs. GLP1RA:  HR 0.573, 95% CI 0.329-7.464), p = 0.573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25802" y="3334040"/>
            <a:ext cx="364234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 vs. Control: HR 1.003, 95% CI 0.587-1.715, p = 0.991</a:t>
            </a:r>
          </a:p>
          <a:p>
            <a:r>
              <a:rPr lang="en-US" altLang="ko-KR" sz="1100" dirty="0"/>
              <a:t>GLP1RA vs. Control: HR 0.410, 95% CI 0.146-1.155, p = 0.092</a:t>
            </a:r>
          </a:p>
          <a:p>
            <a:r>
              <a:rPr lang="en-US" altLang="ko-KR" sz="1100" dirty="0"/>
              <a:t>SGLT2i vs. GLP1RA:  HR 2.492, 95% CI 0.852-7.272, p = 0.095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6018391" y="5004111"/>
            <a:ext cx="801839" cy="553998"/>
            <a:chOff x="5565282" y="5980260"/>
            <a:chExt cx="801839" cy="553998"/>
          </a:xfrm>
        </p:grpSpPr>
        <p:sp>
          <p:nvSpPr>
            <p:cNvPr id="12" name="TextBox 11"/>
            <p:cNvSpPr txBox="1"/>
            <p:nvPr/>
          </p:nvSpPr>
          <p:spPr>
            <a:xfrm>
              <a:off x="5773689" y="5980260"/>
              <a:ext cx="593432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solidFill>
                    <a:srgbClr val="FF7256"/>
                  </a:solidFill>
                </a:rPr>
                <a:t>SGLT2i</a:t>
              </a:r>
            </a:p>
            <a:p>
              <a:r>
                <a:rPr lang="en-US" altLang="ko-KR" sz="1000" dirty="0">
                  <a:solidFill>
                    <a:srgbClr val="2E9FDF"/>
                  </a:solidFill>
                </a:rPr>
                <a:t>GLP1RA</a:t>
              </a:r>
            </a:p>
            <a:p>
              <a:r>
                <a:rPr lang="en-US" altLang="ko-KR" sz="1000" dirty="0">
                  <a:solidFill>
                    <a:srgbClr val="32CD32"/>
                  </a:solidFill>
                </a:rPr>
                <a:t>Control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5433034" y="6126453"/>
              <a:ext cx="526106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100" dirty="0"/>
                <a:t>Strata</a:t>
              </a: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54471" y="4981020"/>
            <a:ext cx="801839" cy="553998"/>
            <a:chOff x="5565282" y="5980260"/>
            <a:chExt cx="801839" cy="553998"/>
          </a:xfrm>
        </p:grpSpPr>
        <p:sp>
          <p:nvSpPr>
            <p:cNvPr id="15" name="TextBox 14"/>
            <p:cNvSpPr txBox="1"/>
            <p:nvPr/>
          </p:nvSpPr>
          <p:spPr>
            <a:xfrm>
              <a:off x="5773689" y="5980260"/>
              <a:ext cx="593432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solidFill>
                    <a:srgbClr val="FF7256"/>
                  </a:solidFill>
                </a:rPr>
                <a:t>SGLT2i</a:t>
              </a:r>
            </a:p>
            <a:p>
              <a:r>
                <a:rPr lang="en-US" altLang="ko-KR" sz="1000" dirty="0">
                  <a:solidFill>
                    <a:srgbClr val="2E9FDF"/>
                  </a:solidFill>
                </a:rPr>
                <a:t>GLP1RA</a:t>
              </a:r>
            </a:p>
            <a:p>
              <a:r>
                <a:rPr lang="en-US" altLang="ko-KR" sz="1000" dirty="0">
                  <a:solidFill>
                    <a:srgbClr val="32CD32"/>
                  </a:solidFill>
                </a:rPr>
                <a:t>Control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6200000">
              <a:off x="5433034" y="6126453"/>
              <a:ext cx="526106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100" dirty="0"/>
                <a:t>Strata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478502E-28B7-40F5-A39C-1A2CC4BA66A6}"/>
              </a:ext>
            </a:extLst>
          </p:cNvPr>
          <p:cNvSpPr txBox="1"/>
          <p:nvPr/>
        </p:nvSpPr>
        <p:spPr>
          <a:xfrm>
            <a:off x="6037766" y="865739"/>
            <a:ext cx="2684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D. Coronary revascularization</a:t>
            </a:r>
            <a:endParaRPr lang="ko-KR" altLang="en-US" sz="1600" b="1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026891A0-2362-458F-91B6-8805336BDD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9" t="36539" r="24007" b="53412"/>
          <a:stretch/>
        </p:blipFill>
        <p:spPr>
          <a:xfrm>
            <a:off x="7025802" y="2640361"/>
            <a:ext cx="837750" cy="60016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31660628-311A-4479-B927-5F43078FF7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9" t="36539" r="24007" b="53412"/>
          <a:stretch/>
        </p:blipFill>
        <p:spPr>
          <a:xfrm>
            <a:off x="1102983" y="2640361"/>
            <a:ext cx="837750" cy="6001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80B3C6C-59C2-48F1-AF99-D048FA4D67A1}"/>
              </a:ext>
            </a:extLst>
          </p:cNvPr>
          <p:cNvSpPr txBox="1"/>
          <p:nvPr/>
        </p:nvSpPr>
        <p:spPr>
          <a:xfrm>
            <a:off x="1344808" y="2637692"/>
            <a:ext cx="636713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</a:t>
            </a:r>
          </a:p>
          <a:p>
            <a:r>
              <a:rPr lang="en-US" altLang="ko-KR" sz="1100" dirty="0"/>
              <a:t>GLP1RA</a:t>
            </a:r>
          </a:p>
          <a:p>
            <a:r>
              <a:rPr lang="en-US" altLang="ko-KR" sz="1100" dirty="0"/>
              <a:t>Control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8B0577-FCAE-4DAD-98BF-2EB15C518BD6}"/>
              </a:ext>
            </a:extLst>
          </p:cNvPr>
          <p:cNvSpPr txBox="1"/>
          <p:nvPr/>
        </p:nvSpPr>
        <p:spPr>
          <a:xfrm>
            <a:off x="7295198" y="2637692"/>
            <a:ext cx="636713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SGLT2i</a:t>
            </a:r>
          </a:p>
          <a:p>
            <a:r>
              <a:rPr lang="en-US" altLang="ko-KR" sz="1100" dirty="0"/>
              <a:t>GLP1RA</a:t>
            </a:r>
          </a:p>
          <a:p>
            <a:r>
              <a:rPr lang="en-US" altLang="ko-KR" sz="1100" dirty="0"/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2051061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5371</TotalTime>
  <Words>323</Words>
  <Application>Microsoft Office PowerPoint</Application>
  <PresentationFormat>와이드스크린</PresentationFormat>
  <Paragraphs>66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김지혜</dc:creator>
  <cp:lastModifiedBy>Kim Chee Hae</cp:lastModifiedBy>
  <cp:revision>65</cp:revision>
  <dcterms:created xsi:type="dcterms:W3CDTF">2021-04-08T03:32:06Z</dcterms:created>
  <dcterms:modified xsi:type="dcterms:W3CDTF">2021-07-19T21:37:32Z</dcterms:modified>
</cp:coreProperties>
</file>