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741975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80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htGWoV4k6kEs4BwIMMn9Tr+U3l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0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25488" y="1143000"/>
            <a:ext cx="54070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725488" y="1143000"/>
            <a:ext cx="54070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Figure 1</a:t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257300" y="939720"/>
            <a:ext cx="7543800" cy="19990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50"/>
              <a:buFont typeface="Calibri"/>
              <a:buNone/>
              <a:defRPr sz="49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57300" y="3015873"/>
            <a:ext cx="7543800" cy="1386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1980"/>
              <a:buNone/>
              <a:defRPr sz="1979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0"/>
              <a:buNone/>
              <a:defRPr sz="1650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5"/>
              <a:buNone/>
              <a:defRPr sz="1485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691515" y="305708"/>
            <a:ext cx="8675370" cy="11098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691515" y="1528538"/>
            <a:ext cx="8675370" cy="36432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86276" y="1431510"/>
            <a:ext cx="8675370" cy="238850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50"/>
              <a:buFont typeface="Calibri"/>
              <a:buNone/>
              <a:defRPr sz="49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86276" y="3842614"/>
            <a:ext cx="8675370" cy="12560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1980"/>
              <a:buNone/>
              <a:defRPr sz="1979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0"/>
              <a:buNone/>
              <a:defRPr sz="165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5"/>
              <a:buNone/>
              <a:defRPr sz="1485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691515" y="305708"/>
            <a:ext cx="8675370" cy="11098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691515" y="1528538"/>
            <a:ext cx="4274820" cy="36432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5092065" y="1528538"/>
            <a:ext cx="4274820" cy="36432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692825" y="305708"/>
            <a:ext cx="8675370" cy="11098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692826" y="1407585"/>
            <a:ext cx="4255174" cy="6898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1980"/>
              <a:buNone/>
              <a:defRPr b="1" sz="1979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0"/>
              <a:buNone/>
              <a:defRPr b="1" sz="1650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5"/>
              <a:buNone/>
              <a:defRPr b="1" sz="1485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1" sz="1320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1" sz="1320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1" sz="1320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1" sz="1320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1" sz="1320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1" sz="132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692826" y="2097421"/>
            <a:ext cx="4255174" cy="3084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5092065" y="1407585"/>
            <a:ext cx="4276130" cy="6898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1980"/>
              <a:buNone/>
              <a:defRPr b="1" sz="1979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0"/>
              <a:buNone/>
              <a:defRPr b="1" sz="1650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5"/>
              <a:buNone/>
              <a:defRPr b="1" sz="1485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1" sz="1320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1" sz="1320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1" sz="1320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1" sz="1320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1" sz="1320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b="1" sz="132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5092065" y="2097421"/>
            <a:ext cx="4276130" cy="3084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691515" y="305708"/>
            <a:ext cx="8675370" cy="11098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692825" y="382799"/>
            <a:ext cx="3244096" cy="13397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0"/>
              <a:buFont typeface="Calibri"/>
              <a:buNone/>
              <a:defRPr sz="264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4276130" y="826740"/>
            <a:ext cx="5092065" cy="4080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24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2640"/>
              <a:buChar char="•"/>
              <a:defRPr sz="2640"/>
            </a:lvl1pPr>
            <a:lvl2pPr indent="-375285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2310"/>
              <a:buChar char="•"/>
              <a:defRPr sz="2310"/>
            </a:lvl2pPr>
            <a:lvl3pPr indent="-35433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980"/>
              <a:buChar char="•"/>
              <a:defRPr sz="1979"/>
            </a:lvl3pPr>
            <a:lvl4pPr indent="-333375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0"/>
              <a:buChar char="•"/>
              <a:defRPr sz="1650"/>
            </a:lvl4pPr>
            <a:lvl5pPr indent="-333375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0"/>
              <a:buChar char="•"/>
              <a:defRPr sz="1650"/>
            </a:lvl5pPr>
            <a:lvl6pPr indent="-333375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0"/>
              <a:buChar char="•"/>
              <a:defRPr sz="1650"/>
            </a:lvl6pPr>
            <a:lvl7pPr indent="-333375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0"/>
              <a:buChar char="•"/>
              <a:defRPr sz="1650"/>
            </a:lvl7pPr>
            <a:lvl8pPr indent="-333375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0"/>
              <a:buChar char="•"/>
              <a:defRPr sz="1650"/>
            </a:lvl8pPr>
            <a:lvl9pPr indent="-333375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0"/>
              <a:buChar char="•"/>
              <a:defRPr sz="1650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692825" y="1722596"/>
            <a:ext cx="3244096" cy="3191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155"/>
              <a:buNone/>
              <a:defRPr sz="1155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0"/>
              <a:buNone/>
              <a:defRPr sz="989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5"/>
              <a:buNone/>
              <a:defRPr sz="825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5"/>
              <a:buNone/>
              <a:defRPr sz="825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5"/>
              <a:buNone/>
              <a:defRPr sz="825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5"/>
              <a:buNone/>
              <a:defRPr sz="825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5"/>
              <a:buNone/>
              <a:defRPr sz="825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5"/>
              <a:buNone/>
              <a:defRPr sz="825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692825" y="382799"/>
            <a:ext cx="3244096" cy="13397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0"/>
              <a:buFont typeface="Calibri"/>
              <a:buNone/>
              <a:defRPr sz="264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4276130" y="826740"/>
            <a:ext cx="5092065" cy="4080533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692825" y="1722596"/>
            <a:ext cx="3244096" cy="3191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320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155"/>
              <a:buNone/>
              <a:defRPr sz="1155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0"/>
              <a:buNone/>
              <a:defRPr sz="989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5"/>
              <a:buNone/>
              <a:defRPr sz="825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5"/>
              <a:buNone/>
              <a:defRPr sz="825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5"/>
              <a:buNone/>
              <a:defRPr sz="825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5"/>
              <a:buNone/>
              <a:defRPr sz="825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5"/>
              <a:buNone/>
              <a:defRPr sz="825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5"/>
              <a:buNone/>
              <a:defRPr sz="825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691515" y="305708"/>
            <a:ext cx="8675370" cy="11098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3207580" y="-987528"/>
            <a:ext cx="3643239" cy="86753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5849429" y="1654321"/>
            <a:ext cx="4866069" cy="2168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1448879" y="-451656"/>
            <a:ext cx="4866069" cy="63807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F648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691515" y="305708"/>
            <a:ext cx="8675370" cy="11098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30"/>
              <a:buFont typeface="Calibri"/>
              <a:buNone/>
              <a:defRPr b="0" i="0" sz="363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691515" y="1528538"/>
            <a:ext cx="8675370" cy="36432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5285" lvl="0" marL="457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2310"/>
              <a:buFont typeface="Arial"/>
              <a:buChar char="•"/>
              <a:defRPr b="0" i="0" sz="231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4330" lvl="1" marL="914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980"/>
              <a:buFont typeface="Arial"/>
              <a:buChar char="•"/>
              <a:defRPr b="0" i="0" sz="197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3375" lvl="2" marL="1371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0"/>
              <a:buFont typeface="Arial"/>
              <a:buChar char="•"/>
              <a:defRPr b="0" i="0" sz="16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2897" lvl="3" marL="1828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5"/>
              <a:buFont typeface="Arial"/>
              <a:buChar char="•"/>
              <a:defRPr b="0" i="0" sz="148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2897" lvl="4" marL="22860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5"/>
              <a:buFont typeface="Arial"/>
              <a:buChar char="•"/>
              <a:defRPr b="0" i="0" sz="148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2897" lvl="5" marL="27432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5"/>
              <a:buFont typeface="Arial"/>
              <a:buChar char="•"/>
              <a:defRPr b="0" i="0" sz="148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2897" lvl="6" marL="3200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5"/>
              <a:buFont typeface="Arial"/>
              <a:buChar char="•"/>
              <a:defRPr b="0" i="0" sz="148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2897" lvl="7" marL="3657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5"/>
              <a:buFont typeface="Arial"/>
              <a:buChar char="•"/>
              <a:defRPr b="0" i="0" sz="148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2897" lvl="8" marL="4114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5"/>
              <a:buFont typeface="Arial"/>
              <a:buChar char="•"/>
              <a:defRPr b="0" i="0" sz="148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8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8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8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8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8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8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8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8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8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8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89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4E79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358140" y="229215"/>
            <a:ext cx="952864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"Advancing Osteoporosis Opportunistic Screening: Multicenter Validation of a Deep Learning Algorithm Using Abdominal CT Scans"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5594275" y="1480644"/>
            <a:ext cx="41598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Multicenter validation of a d</a:t>
            </a: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eep learning algorithm</a:t>
            </a: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for osteoporosis screening on abdominal CTs.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AUCs for distinguishing between normal bone mineral density and osteoporosis are presented on the image.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6130" y="4774424"/>
            <a:ext cx="3940150" cy="85759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870858" y="2191657"/>
            <a:ext cx="3004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150" y="1698298"/>
            <a:ext cx="5013961" cy="393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2020-06-22T01:49:04Z</dcterms:created>
  <dc:creator>Brook,Olga R. (HMFP - Radiology)</dc:creator>
</cp:coreProperties>
</file>