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77"/>
    <p:restoredTop sz="94585"/>
  </p:normalViewPr>
  <p:slideViewPr>
    <p:cSldViewPr snapToGrid="0" snapToObjects="1">
      <p:cViewPr varScale="1">
        <p:scale>
          <a:sx n="138" d="100"/>
          <a:sy n="138" d="100"/>
        </p:scale>
        <p:origin x="2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F001A7-4558-DF4E-8D7F-7A87332744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341A47B-ACA0-8943-B9F6-BE50EA2797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D2669B-1291-294F-8264-CD39D61E4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3A5F-3A31-8849-A5BC-5BA3F5E77841}" type="datetimeFigureOut">
              <a:rPr lang="fr-FR" smtClean="0"/>
              <a:t>04/09/2020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B0B90C-D079-9F48-8516-8CD21E35B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AF05C0-947A-BC41-A0B7-0C7AA557F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A0A0-43C9-3646-811F-767884EB46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8109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4848F6-03B0-C543-A696-CF0D1FE0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5902A89-778D-C840-8967-74CDB67A05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24F0FD-D773-644D-AA49-FE84577A5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3A5F-3A31-8849-A5BC-5BA3F5E77841}" type="datetimeFigureOut">
              <a:rPr lang="fr-FR" smtClean="0"/>
              <a:t>04/09/2020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0E41D4-6CBD-3945-BDC6-89F6EFBC2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84F4E7-E1E2-6F49-8D64-1FFC6906F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A0A0-43C9-3646-811F-767884EB46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6138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F8EF72-901B-654E-A3B5-9825E239B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5AD458D-CEEC-9541-A13E-9A9786531B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668140-7AC3-0C4E-89FD-9DE51945A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3A5F-3A31-8849-A5BC-5BA3F5E77841}" type="datetimeFigureOut">
              <a:rPr lang="fr-FR" smtClean="0"/>
              <a:t>04/09/2020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5D00BC-4638-5842-A06C-F0F6EA57D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5737D3-AF1D-EB49-8E72-0C1DC89CE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A0A0-43C9-3646-811F-767884EB46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5269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E5A8EA-1EC4-084F-ADC6-2AD58C2A7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7BE431-2D70-CB4E-B2E9-6E7331A433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D288DD-A407-DA4C-9FB8-B731E1D9C6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B02209C-973A-D54A-93AD-A1CAAD01D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3A5F-3A31-8849-A5BC-5BA3F5E77841}" type="datetimeFigureOut">
              <a:rPr lang="fr-FR" smtClean="0"/>
              <a:t>04/09/2020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C38EF3-075F-FF43-B268-068F14B62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67F91DE-4394-6842-9587-21C907B15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A0A0-43C9-3646-811F-767884EB46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4135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6006-C69D-D74F-B998-0667CF63D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0165BEF-A949-D64D-806E-E3BA5B60A1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C99EC3-8C1E-824A-8BDA-7BD5E48945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93838D-7AAC-8A4D-AB1D-D0B4A65E70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57DADC9-719B-7147-8A26-C6B1410ED7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205248A-439C-DC40-94BB-7E1CF3646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3A5F-3A31-8849-A5BC-5BA3F5E77841}" type="datetimeFigureOut">
              <a:rPr lang="fr-FR" smtClean="0"/>
              <a:t>04/09/2020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E9E5A8B-4207-CE43-84E6-DD661FF9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9B898F8-D4F2-EF43-9E52-B81355DA0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A0A0-43C9-3646-811F-767884EB46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5357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E038CA-3EF1-B448-9C89-3E7317A93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E406D96-DE5F-7D4B-B63E-16A66A009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3A5F-3A31-8849-A5BC-5BA3F5E77841}" type="datetimeFigureOut">
              <a:rPr lang="fr-FR" smtClean="0"/>
              <a:t>04/09/2020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70D9F2A-FE6C-8E4D-BFB2-FB4DF0188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6A27D22-7B7D-0749-A480-C159AE993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A0A0-43C9-3646-811F-767884EB46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3795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02455B6-FB85-3F47-9D2C-57EE8FCE4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3A5F-3A31-8849-A5BC-5BA3F5E77841}" type="datetimeFigureOut">
              <a:rPr lang="fr-FR" smtClean="0"/>
              <a:t>04/09/2020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471E596-9364-234F-8478-DA4967487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071594-A13C-5A4C-9238-AC081FBD5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A0A0-43C9-3646-811F-767884EB46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8561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41248F-2C7A-8748-879E-A24D38D68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65AD318-1035-064A-8EDC-2E07141FB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4D5FC2A-96EA-CB4D-811F-248F74EDDE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D161D6D-7BA7-F148-8244-99178D5E7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3A5F-3A31-8849-A5BC-5BA3F5E77841}" type="datetimeFigureOut">
              <a:rPr lang="fr-FR" smtClean="0"/>
              <a:t>04/09/2020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8899CF-78EA-B343-9839-E17051D03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C9A4B69-08FC-8B4B-A7A8-4B39AA443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A0A0-43C9-3646-811F-767884EB46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4285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911845-46C5-AD4A-8C5D-7A91C6754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349D79E-5CEE-924C-85F6-85C5D98F2C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5D33E2E-C5C0-AE45-94BD-DBDDF26B6E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42904FC-1DD8-7140-9B04-F6953CB83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3A5F-3A31-8849-A5BC-5BA3F5E77841}" type="datetimeFigureOut">
              <a:rPr lang="fr-FR" smtClean="0"/>
              <a:t>04/09/2020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D5DF14D-F489-DA41-956D-AEAEB5693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2451D4B-6491-0A4A-A9F0-42A8EDD26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A0A0-43C9-3646-811F-767884EB46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7155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B1210F-9DF7-0C4A-A08A-B8FBF6F28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676CF47-6F15-9443-B2CA-7A1D1C9549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5F0218-AC0C-C845-9279-4D9497048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3A5F-3A31-8849-A5BC-5BA3F5E77841}" type="datetimeFigureOut">
              <a:rPr lang="fr-FR" smtClean="0"/>
              <a:t>04/09/2020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B50EDD8-8E3B-C148-9F8C-7E56A83DC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9C63D0-A879-1D43-A96F-8F530D399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A0A0-43C9-3646-811F-767884EB46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8242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F2F1391-499B-DF45-9781-A6E2ADDB13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DE7ADC7-8821-454F-91F3-F13857D974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1B21975-13BC-D043-8B9A-9F2D28F77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3A5F-3A31-8849-A5BC-5BA3F5E77841}" type="datetimeFigureOut">
              <a:rPr lang="fr-FR" smtClean="0"/>
              <a:t>04/09/2020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53869A7-6EAE-8E43-91D6-1BC20A5A3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EBE20E-6F51-C146-9E14-2F8CD0225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A0A0-43C9-3646-811F-767884EB46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9649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2F25EE8-F39C-B54E-BCF4-2B706F505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A3798E-63AA-5B49-8AE5-AA36B5F83A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80D05B9-D1CE-BC45-A8A0-3EAE8BDACB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B3A5F-3A31-8849-A5BC-5BA3F5E77841}" type="datetimeFigureOut">
              <a:rPr lang="fr-FR" smtClean="0"/>
              <a:t>04/09/2020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DDB09A-C8D0-5346-BE96-568735CF27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4BC1AA-77D2-B848-9868-D849DAB3E7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FA0A0-43C9-3646-811F-767884EB46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7327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linicaltrial.gov/" TargetMode="External"/><Relationship Id="rId3" Type="http://schemas.microsoft.com/office/2007/relationships/hdphoto" Target="../media/hdphoto1.wdp"/><Relationship Id="rId7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2E07A7F-ED0F-1844-9452-A472DDE81F30}"/>
              </a:ext>
            </a:extLst>
          </p:cNvPr>
          <p:cNvSpPr txBox="1"/>
          <p:nvPr/>
        </p:nvSpPr>
        <p:spPr>
          <a:xfrm>
            <a:off x="673670" y="154549"/>
            <a:ext cx="110885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Interest of treating iron deficiency, diagnosed according to hepcidin quantification, on outcomes after a prolonged ICU stay compared to standard care: a multicenter, randomized, single-blinded trial.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0DCDD71-9591-F24D-8C13-2C44DA898FF0}"/>
              </a:ext>
            </a:extLst>
          </p:cNvPr>
          <p:cNvSpPr txBox="1"/>
          <p:nvPr/>
        </p:nvSpPr>
        <p:spPr>
          <a:xfrm>
            <a:off x="151692" y="1314224"/>
            <a:ext cx="29943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Background</a:t>
            </a:r>
          </a:p>
          <a:p>
            <a:pPr marL="285750" indent="-285750">
              <a:buFontTx/>
              <a:buChar char="-"/>
            </a:pPr>
            <a:r>
              <a:rPr lang="en-US" sz="1200" dirty="0"/>
              <a:t>Iron Deficiency (ID) is probably frequent, but difficult to diagnosed in ICU patients</a:t>
            </a:r>
          </a:p>
          <a:p>
            <a:pPr marL="285750" indent="-285750">
              <a:buFontTx/>
              <a:buChar char="-"/>
            </a:pPr>
            <a:r>
              <a:rPr lang="en-US" sz="1200" dirty="0"/>
              <a:t>ID is associated with fatigue, muscular weakness and poorer outcome</a:t>
            </a:r>
          </a:p>
          <a:p>
            <a:pPr marL="285750" indent="-285750">
              <a:buFontTx/>
              <a:buChar char="-"/>
            </a:pPr>
            <a:r>
              <a:rPr lang="en-US" sz="1200" dirty="0"/>
              <a:t>Hepcidin is a new marker of ID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2FC9F4B-41C1-CC45-A96D-2789E5425F70}"/>
              </a:ext>
            </a:extLst>
          </p:cNvPr>
          <p:cNvSpPr txBox="1"/>
          <p:nvPr/>
        </p:nvSpPr>
        <p:spPr>
          <a:xfrm>
            <a:off x="164391" y="2694054"/>
            <a:ext cx="32593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Hypothesis</a:t>
            </a:r>
          </a:p>
          <a:p>
            <a:r>
              <a:rPr lang="en-US" sz="1400" dirty="0"/>
              <a:t>using hepcidin quantification to identify and treat ID in anemic patients about to be discharged after a prolonged ICU stay, will reduce the length of their post-ICU hospital stay as compared to standard of care.</a:t>
            </a:r>
            <a:r>
              <a:rPr lang="en-US" sz="1400" dirty="0">
                <a:effectLst/>
              </a:rPr>
              <a:t> </a:t>
            </a:r>
            <a:endParaRPr lang="en-US" sz="1400" dirty="0"/>
          </a:p>
          <a:p>
            <a:endParaRPr lang="en-US" sz="1400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591952B-4476-604F-85F4-14167E0420F6}"/>
              </a:ext>
            </a:extLst>
          </p:cNvPr>
          <p:cNvGrpSpPr/>
          <p:nvPr/>
        </p:nvGrpSpPr>
        <p:grpSpPr>
          <a:xfrm>
            <a:off x="151692" y="4429865"/>
            <a:ext cx="4215105" cy="2315415"/>
            <a:chOff x="7894003" y="2080059"/>
            <a:chExt cx="4215105" cy="231541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426F1FB-007E-994F-8DD1-4ACD81868A95}"/>
                </a:ext>
              </a:extLst>
            </p:cNvPr>
            <p:cNvSpPr/>
            <p:nvPr/>
          </p:nvSpPr>
          <p:spPr>
            <a:xfrm>
              <a:off x="7894003" y="2080059"/>
              <a:ext cx="4150450" cy="222492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1C1676B-357D-3E42-9F8A-1DDD330C44C1}"/>
                </a:ext>
              </a:extLst>
            </p:cNvPr>
            <p:cNvSpPr txBox="1"/>
            <p:nvPr/>
          </p:nvSpPr>
          <p:spPr>
            <a:xfrm>
              <a:off x="7958658" y="2259632"/>
              <a:ext cx="3980468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b="1" dirty="0"/>
                <a:t>CONTROL : </a:t>
              </a:r>
              <a:r>
                <a:rPr lang="en-US" sz="1400" dirty="0"/>
                <a:t>standard care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b="1" dirty="0"/>
                <a:t>NTERVENTION: </a:t>
              </a:r>
              <a:r>
                <a:rPr lang="en-US" sz="1400" dirty="0"/>
                <a:t>Treatment of ID diagnosed according to </a:t>
              </a:r>
              <a:r>
                <a:rPr lang="en-US" sz="1400" dirty="0" err="1"/>
                <a:t>Hepcicin</a:t>
              </a:r>
              <a:r>
                <a:rPr lang="en-US" sz="1400" dirty="0"/>
                <a:t> quantification: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400" dirty="0"/>
            </a:p>
            <a:p>
              <a:r>
                <a:rPr lang="en-US" sz="1400" b="1" dirty="0"/>
                <a:t>-HEPC &lt; 20 µg/L: true ID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400" b="1" dirty="0"/>
            </a:p>
            <a:p>
              <a:endParaRPr lang="en-US" sz="1400" dirty="0"/>
            </a:p>
            <a:p>
              <a:r>
                <a:rPr lang="en-US" sz="1400" b="1" dirty="0"/>
                <a:t>- 20≤ HEPC ≤41: Functional ID</a:t>
              </a:r>
            </a:p>
          </p:txBody>
        </p: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943EDA14-1BA0-3E48-8A69-8E007DA22FD4}"/>
                </a:ext>
              </a:extLst>
            </p:cNvPr>
            <p:cNvGrpSpPr/>
            <p:nvPr/>
          </p:nvGrpSpPr>
          <p:grpSpPr>
            <a:xfrm>
              <a:off x="10379224" y="2919914"/>
              <a:ext cx="1392229" cy="717225"/>
              <a:chOff x="9981790" y="2978238"/>
              <a:chExt cx="1392229" cy="717225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21856B04-E390-5D45-8097-D82240B699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069" b="89862" l="9722" r="89815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9981790" y="2978238"/>
                <a:ext cx="713920" cy="717225"/>
              </a:xfrm>
              <a:prstGeom prst="rect">
                <a:avLst/>
              </a:prstGeom>
            </p:spPr>
          </p:pic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E439E9A-C273-FC43-9354-B96C06ABFF73}"/>
                  </a:ext>
                </a:extLst>
              </p:cNvPr>
              <p:cNvSpPr txBox="1"/>
              <p:nvPr/>
            </p:nvSpPr>
            <p:spPr>
              <a:xfrm>
                <a:off x="10516092" y="3167573"/>
                <a:ext cx="85792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800" i="1" dirty="0"/>
                  <a:t>1g </a:t>
                </a:r>
                <a:r>
                  <a:rPr lang="fr-FR" sz="800" i="1" dirty="0" err="1"/>
                  <a:t>Ferric</a:t>
                </a:r>
                <a:r>
                  <a:rPr lang="fr-FR" sz="800" i="1" dirty="0"/>
                  <a:t> </a:t>
                </a:r>
              </a:p>
              <a:p>
                <a:r>
                  <a:rPr lang="fr-FR" sz="800" i="1" dirty="0"/>
                  <a:t>Carboxymaltose</a:t>
                </a:r>
              </a:p>
            </p:txBody>
          </p:sp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1445A3BF-A28F-344F-8FA1-96665AF59C2A}"/>
                </a:ext>
              </a:extLst>
            </p:cNvPr>
            <p:cNvGrpSpPr/>
            <p:nvPr/>
          </p:nvGrpSpPr>
          <p:grpSpPr>
            <a:xfrm>
              <a:off x="10391446" y="3497277"/>
              <a:ext cx="1717662" cy="898197"/>
              <a:chOff x="10203462" y="3517298"/>
              <a:chExt cx="1717662" cy="898197"/>
            </a:xfrm>
          </p:grpSpPr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03CE8BF7-FA60-4F4B-A493-C70466B8A6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5069" b="89862" l="9722" r="89815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0203462" y="3607784"/>
                <a:ext cx="713920" cy="717225"/>
              </a:xfrm>
              <a:prstGeom prst="rect">
                <a:avLst/>
              </a:prstGeom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63FA6D22-5088-C34E-AC21-84FBD7D296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12865" b="92398" l="1701" r="87755">
                            <a14:foregroundMark x1="75510" y1="54971" x2="75510" y2="54971"/>
                            <a14:foregroundMark x1="56803" y1="53216" x2="56803" y2="53216"/>
                            <a14:foregroundMark x1="42517" y1="51462" x2="42517" y2="51462"/>
                            <a14:foregroundMark x1="58844" y1="44444" x2="58844" y2="44444"/>
                            <a14:foregroundMark x1="77551" y1="53216" x2="77551" y2="53216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5400000">
                <a:off x="10730202" y="3705186"/>
                <a:ext cx="898197" cy="522421"/>
              </a:xfrm>
              <a:prstGeom prst="rect">
                <a:avLst/>
              </a:prstGeom>
            </p:spPr>
          </p:pic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D5BA59A-FEEF-8241-97BD-3CA0D7A09BFD}"/>
                  </a:ext>
                </a:extLst>
              </p:cNvPr>
              <p:cNvSpPr txBox="1"/>
              <p:nvPr/>
            </p:nvSpPr>
            <p:spPr>
              <a:xfrm>
                <a:off x="11290823" y="3797119"/>
                <a:ext cx="63030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800" i="1" dirty="0" err="1"/>
                  <a:t>Epoietin</a:t>
                </a:r>
                <a:r>
                  <a:rPr lang="fr-FR" sz="800" i="1" dirty="0"/>
                  <a:t> 𝛼 </a:t>
                </a:r>
              </a:p>
              <a:p>
                <a:r>
                  <a:rPr lang="fr-FR" sz="800" i="1" dirty="0"/>
                  <a:t>40.000 UI</a:t>
                </a: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21045DE-2302-5845-B78B-F293EF9EE663}"/>
                  </a:ext>
                </a:extLst>
              </p:cNvPr>
              <p:cNvSpPr txBox="1"/>
              <p:nvPr/>
            </p:nvSpPr>
            <p:spPr>
              <a:xfrm>
                <a:off x="10767695" y="3781730"/>
                <a:ext cx="2242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dirty="0"/>
                  <a:t>+</a:t>
                </a:r>
              </a:p>
            </p:txBody>
          </p:sp>
        </p:grpSp>
        <p:sp>
          <p:nvSpPr>
            <p:cNvPr id="20" name="Flèche vers la droite 19">
              <a:extLst>
                <a:ext uri="{FF2B5EF4-FFF2-40B4-BE49-F238E27FC236}">
                  <a16:creationId xmlns:a16="http://schemas.microsoft.com/office/drawing/2014/main" id="{ED1084D9-A5EE-344C-9A0E-39EE763E6CF4}"/>
                </a:ext>
              </a:extLst>
            </p:cNvPr>
            <p:cNvSpPr/>
            <p:nvPr/>
          </p:nvSpPr>
          <p:spPr>
            <a:xfrm>
              <a:off x="9888653" y="3168577"/>
              <a:ext cx="630653" cy="226273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Flèche vers la droite 20">
              <a:extLst>
                <a:ext uri="{FF2B5EF4-FFF2-40B4-BE49-F238E27FC236}">
                  <a16:creationId xmlns:a16="http://schemas.microsoft.com/office/drawing/2014/main" id="{CD505D43-EB19-E946-9E08-0D0FF6C69E65}"/>
                </a:ext>
              </a:extLst>
            </p:cNvPr>
            <p:cNvSpPr/>
            <p:nvPr/>
          </p:nvSpPr>
          <p:spPr>
            <a:xfrm>
              <a:off x="10270832" y="3798390"/>
              <a:ext cx="276182" cy="226273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19D87658-D083-1745-A4A9-B76BA4E5D338}"/>
              </a:ext>
            </a:extLst>
          </p:cNvPr>
          <p:cNvSpPr txBox="1"/>
          <p:nvPr/>
        </p:nvSpPr>
        <p:spPr>
          <a:xfrm>
            <a:off x="4433510" y="3495093"/>
            <a:ext cx="370387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Primary endpoint = post-ICU LOS:  ns</a:t>
            </a:r>
          </a:p>
          <a:p>
            <a:r>
              <a:rPr lang="en-US" sz="1200" dirty="0"/>
              <a:t>33(13;90) </a:t>
            </a:r>
            <a:r>
              <a:rPr lang="en-US" sz="1200" i="1" dirty="0"/>
              <a:t>vs</a:t>
            </a:r>
            <a:r>
              <a:rPr lang="en-US" sz="1200" dirty="0"/>
              <a:t> 33(11;90) days for intervention and control, </a:t>
            </a:r>
          </a:p>
          <a:p>
            <a:r>
              <a:rPr lang="en-US" sz="1200" dirty="0"/>
              <a:t>median difference -1(-3;1) days, p=0.78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798889B-C751-974C-9E08-3C2E34650EB2}"/>
              </a:ext>
            </a:extLst>
          </p:cNvPr>
          <p:cNvSpPr txBox="1"/>
          <p:nvPr/>
        </p:nvSpPr>
        <p:spPr>
          <a:xfrm>
            <a:off x="4444748" y="4295312"/>
            <a:ext cx="372504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err="1"/>
              <a:t>Secondary</a:t>
            </a:r>
            <a:r>
              <a:rPr lang="fr-FR" sz="1400" b="1" dirty="0"/>
              <a:t> </a:t>
            </a:r>
            <a:r>
              <a:rPr lang="fr-FR" sz="1400" b="1" dirty="0" err="1"/>
              <a:t>outcome</a:t>
            </a:r>
            <a:r>
              <a:rPr lang="fr-FR" sz="1400" b="1" dirty="0"/>
              <a:t>: D90 </a:t>
            </a:r>
            <a:r>
              <a:rPr lang="fr-FR" sz="1400" b="1" dirty="0" err="1"/>
              <a:t>mortality</a:t>
            </a:r>
            <a:endParaRPr lang="fr-FR" sz="1400" b="1" dirty="0"/>
          </a:p>
          <a:p>
            <a:r>
              <a:rPr lang="en-US" sz="1200" dirty="0"/>
              <a:t>16(8%) </a:t>
            </a:r>
            <a:r>
              <a:rPr lang="en-US" sz="1200" i="1" dirty="0"/>
              <a:t>vs</a:t>
            </a:r>
            <a:r>
              <a:rPr lang="en-US" sz="1200" dirty="0"/>
              <a:t> 33(16·6%) deaths for intervention and control</a:t>
            </a:r>
          </a:p>
          <a:p>
            <a:r>
              <a:rPr lang="en-US" sz="1200" dirty="0"/>
              <a:t>absolute risk difference -8.7 (-15.1 to -2.3)%, p=0.008</a:t>
            </a:r>
            <a:r>
              <a:rPr lang="fr-FR" sz="1200" dirty="0">
                <a:effectLst/>
              </a:rPr>
              <a:t> </a:t>
            </a:r>
            <a:endParaRPr lang="fr-FR" sz="1200" dirty="0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BFEBEF3-45BB-EA4F-9040-F14A9ED7E41B}"/>
              </a:ext>
            </a:extLst>
          </p:cNvPr>
          <p:cNvGrpSpPr/>
          <p:nvPr/>
        </p:nvGrpSpPr>
        <p:grpSpPr>
          <a:xfrm>
            <a:off x="8312401" y="1801212"/>
            <a:ext cx="3720518" cy="3387762"/>
            <a:chOff x="556434" y="1241224"/>
            <a:chExt cx="5305425" cy="4144645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3D36E02-A567-B848-B6C0-AAF0C9FB50D4}"/>
                </a:ext>
              </a:extLst>
            </p:cNvPr>
            <p:cNvPicPr/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434" y="1241224"/>
              <a:ext cx="5305425" cy="414464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B341362-5A2B-B042-BD5B-9B1C46F5A557}"/>
                </a:ext>
              </a:extLst>
            </p:cNvPr>
            <p:cNvSpPr txBox="1"/>
            <p:nvPr/>
          </p:nvSpPr>
          <p:spPr>
            <a:xfrm>
              <a:off x="3434938" y="3955473"/>
              <a:ext cx="2105741" cy="301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i="1" dirty="0">
                  <a:cs typeface="Times New Roman" panose="02020603050405020304" pitchFamily="18" charset="0"/>
                </a:rPr>
                <a:t>Log-</a:t>
              </a:r>
              <a:r>
                <a:rPr lang="fr-FR" sz="1000" b="1" i="1" dirty="0" err="1">
                  <a:cs typeface="Times New Roman" panose="02020603050405020304" pitchFamily="18" charset="0"/>
                </a:rPr>
                <a:t>rank</a:t>
              </a:r>
              <a:r>
                <a:rPr lang="fr-FR" sz="1000" b="1" i="1" dirty="0">
                  <a:cs typeface="Times New Roman" panose="02020603050405020304" pitchFamily="18" charset="0"/>
                </a:rPr>
                <a:t> p value= 0</a:t>
              </a:r>
              <a:r>
                <a:rPr lang="en-GB" sz="1000" b="1" i="1" dirty="0">
                  <a:cs typeface="Times New Roman" panose="02020603050405020304" pitchFamily="18" charset="0"/>
                </a:rPr>
                <a:t>.</a:t>
              </a:r>
              <a:r>
                <a:rPr lang="fr-FR" sz="1000" b="1" i="1" dirty="0">
                  <a:cs typeface="Times New Roman" panose="02020603050405020304" pitchFamily="18" charset="0"/>
                </a:rPr>
                <a:t>009</a:t>
              </a: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0EC37C03-DCDD-594C-B1ED-7E1F3538336B}"/>
              </a:ext>
            </a:extLst>
          </p:cNvPr>
          <p:cNvGrpSpPr/>
          <p:nvPr/>
        </p:nvGrpSpPr>
        <p:grpSpPr>
          <a:xfrm>
            <a:off x="4451348" y="1100319"/>
            <a:ext cx="2982644" cy="2153007"/>
            <a:chOff x="4285106" y="987822"/>
            <a:chExt cx="2982644" cy="2153007"/>
          </a:xfrm>
        </p:grpSpPr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67523CC4-FF2C-2C4F-BDC9-2B857A3C6664}"/>
                </a:ext>
              </a:extLst>
            </p:cNvPr>
            <p:cNvSpPr/>
            <p:nvPr/>
          </p:nvSpPr>
          <p:spPr>
            <a:xfrm>
              <a:off x="4946671" y="2065336"/>
              <a:ext cx="1692777" cy="40430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</a:rPr>
                <a:t>Randomization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59B2F01-7BDD-1244-9513-87B4D9148CAB}"/>
                </a:ext>
              </a:extLst>
            </p:cNvPr>
            <p:cNvSpPr txBox="1"/>
            <p:nvPr/>
          </p:nvSpPr>
          <p:spPr>
            <a:xfrm>
              <a:off x="4533387" y="987822"/>
              <a:ext cx="2519344" cy="738664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b="1" dirty="0"/>
                <a:t>405</a:t>
              </a:r>
              <a:r>
                <a:rPr lang="en-US" sz="1200" dirty="0"/>
                <a:t> Adult anemic critically ill patients</a:t>
              </a:r>
            </a:p>
            <a:p>
              <a:pPr marL="285750" indent="-285750">
                <a:buFontTx/>
                <a:buChar char="-"/>
              </a:pPr>
              <a:r>
                <a:rPr lang="en-US" sz="1000" dirty="0"/>
                <a:t>ICU Stay ≥5 days</a:t>
              </a:r>
            </a:p>
            <a:p>
              <a:pPr marL="285750" indent="-285750">
                <a:buFontTx/>
                <a:buChar char="-"/>
              </a:pPr>
              <a:r>
                <a:rPr lang="en-US" sz="1000" dirty="0"/>
                <a:t>About to be discharge</a:t>
              </a:r>
            </a:p>
            <a:p>
              <a:pPr marL="285750" indent="-285750">
                <a:buFontTx/>
                <a:buChar char="-"/>
              </a:pPr>
              <a:r>
                <a:rPr lang="en-US" sz="1000" dirty="0"/>
                <a:t>Anemia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EEAC78D-5F11-2242-A1E6-656E212D5D21}"/>
                </a:ext>
              </a:extLst>
            </p:cNvPr>
            <p:cNvSpPr txBox="1"/>
            <p:nvPr/>
          </p:nvSpPr>
          <p:spPr>
            <a:xfrm>
              <a:off x="4285106" y="2679164"/>
              <a:ext cx="1053120" cy="461665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202</a:t>
              </a:r>
            </a:p>
            <a:p>
              <a:pPr algn="ctr"/>
              <a:r>
                <a:rPr lang="en-US" sz="1200" b="1" dirty="0"/>
                <a:t>Control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769101F-9256-BB44-895D-04C28FA3BD25}"/>
                </a:ext>
              </a:extLst>
            </p:cNvPr>
            <p:cNvSpPr txBox="1"/>
            <p:nvPr/>
          </p:nvSpPr>
          <p:spPr>
            <a:xfrm>
              <a:off x="6287930" y="2679164"/>
              <a:ext cx="979820" cy="461665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/>
                <a:t>203</a:t>
              </a:r>
            </a:p>
            <a:p>
              <a:pPr algn="ctr"/>
              <a:r>
                <a:rPr lang="en-US" sz="1200" b="1" dirty="0"/>
                <a:t>Intervention</a:t>
              </a:r>
            </a:p>
          </p:txBody>
        </p:sp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1CF14E49-C34D-9B45-BA44-1B79E318D105}"/>
                </a:ext>
              </a:extLst>
            </p:cNvPr>
            <p:cNvCxnSpPr>
              <a:stCxn id="7" idx="2"/>
              <a:endCxn id="29" idx="0"/>
            </p:cNvCxnSpPr>
            <p:nvPr/>
          </p:nvCxnSpPr>
          <p:spPr>
            <a:xfrm>
              <a:off x="5793059" y="1726486"/>
              <a:ext cx="1" cy="3388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C28C67A3-EFFB-824A-A233-EF8CE4B33288}"/>
                </a:ext>
              </a:extLst>
            </p:cNvPr>
            <p:cNvCxnSpPr>
              <a:stCxn id="29" idx="4"/>
              <a:endCxn id="9" idx="0"/>
            </p:cNvCxnSpPr>
            <p:nvPr/>
          </p:nvCxnSpPr>
          <p:spPr>
            <a:xfrm flipH="1">
              <a:off x="4811666" y="2469642"/>
              <a:ext cx="981394" cy="2095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avec flèche 34">
              <a:extLst>
                <a:ext uri="{FF2B5EF4-FFF2-40B4-BE49-F238E27FC236}">
                  <a16:creationId xmlns:a16="http://schemas.microsoft.com/office/drawing/2014/main" id="{D84F9EF1-81D1-5C45-8DB2-AD91D50324A8}"/>
                </a:ext>
              </a:extLst>
            </p:cNvPr>
            <p:cNvCxnSpPr>
              <a:stCxn id="29" idx="4"/>
              <a:endCxn id="10" idx="0"/>
            </p:cNvCxnSpPr>
            <p:nvPr/>
          </p:nvCxnSpPr>
          <p:spPr>
            <a:xfrm>
              <a:off x="5793060" y="2469642"/>
              <a:ext cx="984780" cy="2095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41B8CF8-CCA1-2E49-8A1B-BF84B9EE2110}"/>
              </a:ext>
            </a:extLst>
          </p:cNvPr>
          <p:cNvSpPr txBox="1"/>
          <p:nvPr/>
        </p:nvSpPr>
        <p:spPr>
          <a:xfrm>
            <a:off x="8949245" y="1368633"/>
            <a:ext cx="27635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/>
              <a:t>Survival at D90 according to study group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7EF2647-451E-1741-A191-A4A368D686F2}"/>
              </a:ext>
            </a:extLst>
          </p:cNvPr>
          <p:cNvSpPr/>
          <p:nvPr/>
        </p:nvSpPr>
        <p:spPr>
          <a:xfrm>
            <a:off x="4665639" y="5430741"/>
            <a:ext cx="6636656" cy="1169551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1400" b="1" dirty="0">
                <a:ea typeface="Times New Roman" panose="02020603050405020304" pitchFamily="18" charset="0"/>
              </a:rPr>
              <a:t>Conclusions</a:t>
            </a:r>
          </a:p>
          <a:p>
            <a:pPr>
              <a:spcAft>
                <a:spcPts val="0"/>
              </a:spcAft>
            </a:pPr>
            <a:r>
              <a:rPr lang="en-US" sz="1400" dirty="0">
                <a:ea typeface="Times New Roman" panose="02020603050405020304" pitchFamily="18" charset="0"/>
              </a:rPr>
              <a:t>Treatment of ID diagnosed according to hepcidin levels did not reduce the post-ICU LOS, but may reduce the long-term mortality in critically ill patients about to be discharged after a prolonged stay. </a:t>
            </a:r>
            <a:endParaRPr lang="fr-FR" sz="1400" dirty="0"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400" i="1" dirty="0">
                <a:ea typeface="Times New Roman" panose="02020603050405020304" pitchFamily="18" charset="0"/>
              </a:rPr>
              <a:t>Trial Registration</a:t>
            </a:r>
            <a:r>
              <a:rPr lang="en-US" sz="1400" dirty="0">
                <a:ea typeface="Times New Roman" panose="02020603050405020304" pitchFamily="18" charset="0"/>
              </a:rPr>
              <a:t>: </a:t>
            </a:r>
            <a:r>
              <a:rPr lang="en-US" sz="1400" u="sng" dirty="0">
                <a:solidFill>
                  <a:srgbClr val="0000FF"/>
                </a:solidFill>
                <a:ea typeface="Times New Roman" panose="02020603050405020304" pitchFamily="18" charset="0"/>
                <a:hlinkClick r:id="rId8"/>
              </a:rPr>
              <a:t>www.clinicaltrial.gov</a:t>
            </a:r>
            <a:r>
              <a:rPr lang="en-US" sz="1400" dirty="0">
                <a:ea typeface="Times New Roman" panose="02020603050405020304" pitchFamily="18" charset="0"/>
              </a:rPr>
              <a:t> NCT02276690 (October 28, 2014) </a:t>
            </a:r>
            <a:endParaRPr lang="fr-FR" sz="1400" dirty="0"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84382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3335</TotalTime>
  <Words>291</Words>
  <Application>Microsoft Macintosh PowerPoint</Application>
  <PresentationFormat>Grand écran</PresentationFormat>
  <Paragraphs>39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6</cp:revision>
  <dcterms:created xsi:type="dcterms:W3CDTF">2020-09-04T09:59:17Z</dcterms:created>
  <dcterms:modified xsi:type="dcterms:W3CDTF">2020-09-06T17:35:14Z</dcterms:modified>
</cp:coreProperties>
</file>