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39" r:id="rId2"/>
    <p:sldId id="340"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4F"/>
    <a:srgbClr val="0087FA"/>
    <a:srgbClr val="7FC3FC"/>
    <a:srgbClr val="FF7FA7"/>
    <a:srgbClr val="C00000"/>
    <a:srgbClr val="1F4E78"/>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71" autoAdjust="0"/>
    <p:restoredTop sz="94660"/>
  </p:normalViewPr>
  <p:slideViewPr>
    <p:cSldViewPr snapToGrid="0">
      <p:cViewPr varScale="1">
        <p:scale>
          <a:sx n="58" d="100"/>
          <a:sy n="58" d="100"/>
        </p:scale>
        <p:origin x="941" y="53"/>
      </p:cViewPr>
      <p:guideLst/>
    </p:cSldViewPr>
  </p:slideViewPr>
  <p:notesTextViewPr>
    <p:cViewPr>
      <p:scale>
        <a:sx n="1" d="1"/>
        <a:sy n="1" d="1"/>
      </p:scale>
      <p:origin x="0" y="0"/>
    </p:cViewPr>
  </p:notesTextViewPr>
  <p:sorterViewPr>
    <p:cViewPr>
      <p:scale>
        <a:sx n="75" d="100"/>
        <a:sy n="75" d="100"/>
      </p:scale>
      <p:origin x="0" y="-2966"/>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480030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551124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524679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87960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5D63628-F756-4A32-9543-6AE473BFA0C8}" type="datetimeFigureOut">
              <a:rPr lang="en-US" smtClean="0"/>
              <a:t>8/4/2025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385423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5D63628-F756-4A32-9543-6AE473BFA0C8}" type="datetimeFigureOut">
              <a:rPr lang="en-US" smtClean="0"/>
              <a:t>8/4/2025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696804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D63628-F756-4A32-9543-6AE473BFA0C8}" type="datetimeFigureOut">
              <a:rPr lang="en-US" smtClean="0"/>
              <a:t>8/4/2025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049394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718546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492630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46314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757837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5D63628-F756-4A32-9543-6AE473BFA0C8}" type="datetimeFigureOut">
              <a:rPr lang="en-US" smtClean="0"/>
              <a:t>8/4/2025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AC5D820-ED26-4021-8C3D-81D9A27A4E58}" type="slidenum">
              <a:rPr lang="en-US" smtClean="0"/>
              <a:t>‹N°›</a:t>
            </a:fld>
            <a:endParaRPr lang="en-US"/>
          </a:p>
        </p:txBody>
      </p:sp>
    </p:spTree>
    <p:extLst>
      <p:ext uri="{BB962C8B-B14F-4D97-AF65-F5344CB8AC3E}">
        <p14:creationId xmlns:p14="http://schemas.microsoft.com/office/powerpoint/2010/main" val="2165446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E54752-7E9A-4FB6-BE86-DC869846C4BC}"/>
              </a:ext>
            </a:extLst>
          </p:cNvPr>
          <p:cNvSpPr>
            <a:spLocks noGrp="1"/>
          </p:cNvSpPr>
          <p:nvPr>
            <p:ph type="title"/>
          </p:nvPr>
        </p:nvSpPr>
        <p:spPr/>
        <p:txBody>
          <a:bodyPr/>
          <a:lstStyle/>
          <a:p>
            <a:r>
              <a:rPr lang="en-US"/>
              <a:t> </a:t>
            </a:r>
            <a:endParaRPr lang="en-US" dirty="0"/>
          </a:p>
        </p:txBody>
      </p:sp>
      <p:sp>
        <p:nvSpPr>
          <p:cNvPr id="3" name="Espace réservé du contenu 2">
            <a:extLst>
              <a:ext uri="{FF2B5EF4-FFF2-40B4-BE49-F238E27FC236}">
                <a16:creationId xmlns:a16="http://schemas.microsoft.com/office/drawing/2014/main" id="{03D54155-4D5A-4E1C-A66E-702057AD3D79}"/>
              </a:ext>
            </a:extLst>
          </p:cNvPr>
          <p:cNvSpPr>
            <a:spLocks noGrp="1"/>
          </p:cNvSpPr>
          <p:nvPr>
            <p:ph idx="1"/>
          </p:nvPr>
        </p:nvSpPr>
        <p:spPr/>
        <p:txBody>
          <a:bodyPr/>
          <a:lstStyle/>
          <a:p>
            <a:pPr marL="0" indent="0">
              <a:buNone/>
            </a:pPr>
            <a:r>
              <a:rPr lang="en-US" dirty="0"/>
              <a:t> </a:t>
            </a:r>
          </a:p>
        </p:txBody>
      </p:sp>
      <p:pic>
        <p:nvPicPr>
          <p:cNvPr id="1034" name="Picture 10">
            <a:extLst>
              <a:ext uri="{FF2B5EF4-FFF2-40B4-BE49-F238E27FC236}">
                <a16:creationId xmlns:a16="http://schemas.microsoft.com/office/drawing/2014/main" id="{86914032-7BFC-4F7B-B96A-E541E79C5D2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285"/>
          <a:stretch/>
        </p:blipFill>
        <p:spPr bwMode="auto">
          <a:xfrm>
            <a:off x="2470775" y="374276"/>
            <a:ext cx="2122947" cy="915744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9D972F4B-094C-4803-8D13-F6784F4960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9577" y="5116439"/>
            <a:ext cx="2006301" cy="201168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E81A9EBF-DA04-47A8-9A63-893EEC64A6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380" y="414617"/>
            <a:ext cx="2037274" cy="201168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6868D3FE-33AB-4C44-A797-832A812418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351" y="459801"/>
            <a:ext cx="765448" cy="8913359"/>
          </a:xfrm>
          <a:prstGeom prst="rect">
            <a:avLst/>
          </a:prstGeom>
        </p:spPr>
      </p:pic>
      <p:pic>
        <p:nvPicPr>
          <p:cNvPr id="1040" name="Picture 16">
            <a:extLst>
              <a:ext uri="{FF2B5EF4-FFF2-40B4-BE49-F238E27FC236}">
                <a16:creationId xmlns:a16="http://schemas.microsoft.com/office/drawing/2014/main" id="{9A6D68D8-F29A-425F-B11D-468046F3E3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380" y="7467349"/>
            <a:ext cx="1960492" cy="2011680"/>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a:extLst>
              <a:ext uri="{FF2B5EF4-FFF2-40B4-BE49-F238E27FC236}">
                <a16:creationId xmlns:a16="http://schemas.microsoft.com/office/drawing/2014/main" id="{4E09A938-20C2-4F41-B9D3-D90EC0CA7B5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4380" y="2765528"/>
            <a:ext cx="1940017" cy="2011680"/>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6">
            <a:extLst>
              <a:ext uri="{FF2B5EF4-FFF2-40B4-BE49-F238E27FC236}">
                <a16:creationId xmlns:a16="http://schemas.microsoft.com/office/drawing/2014/main" id="{95D8EA67-A94D-4066-AFC0-9EF38E4BC20B}"/>
              </a:ext>
            </a:extLst>
          </p:cNvPr>
          <p:cNvSpPr txBox="1"/>
          <p:nvPr/>
        </p:nvSpPr>
        <p:spPr>
          <a:xfrm>
            <a:off x="101734" y="235090"/>
            <a:ext cx="310186" cy="246221"/>
          </a:xfrm>
          <a:prstGeom prst="rect">
            <a:avLst/>
          </a:prstGeom>
          <a:noFill/>
        </p:spPr>
        <p:txBody>
          <a:bodyPr wrap="square" rtlCol="0">
            <a:spAutoFit/>
          </a:bodyPr>
          <a:lstStyle/>
          <a:p>
            <a:r>
              <a:rPr lang="en-US" sz="1000" b="1" dirty="0">
                <a:latin typeface="Bahnschrift" panose="020B0502040204020203" pitchFamily="34" charset="0"/>
              </a:rPr>
              <a:t>a)</a:t>
            </a:r>
          </a:p>
        </p:txBody>
      </p:sp>
      <p:sp>
        <p:nvSpPr>
          <p:cNvPr id="18" name="ZoneTexte 17">
            <a:extLst>
              <a:ext uri="{FF2B5EF4-FFF2-40B4-BE49-F238E27FC236}">
                <a16:creationId xmlns:a16="http://schemas.microsoft.com/office/drawing/2014/main" id="{39A1B91C-E7AF-49B9-8E24-9708B728761B}"/>
              </a:ext>
            </a:extLst>
          </p:cNvPr>
          <p:cNvSpPr txBox="1"/>
          <p:nvPr/>
        </p:nvSpPr>
        <p:spPr>
          <a:xfrm>
            <a:off x="1256656" y="235090"/>
            <a:ext cx="310186" cy="246221"/>
          </a:xfrm>
          <a:prstGeom prst="rect">
            <a:avLst/>
          </a:prstGeom>
          <a:noFill/>
        </p:spPr>
        <p:txBody>
          <a:bodyPr wrap="square" rtlCol="0">
            <a:spAutoFit/>
          </a:bodyPr>
          <a:lstStyle/>
          <a:p>
            <a:r>
              <a:rPr lang="en-US" sz="1000" b="1" dirty="0">
                <a:latin typeface="Bahnschrift" panose="020B0502040204020203" pitchFamily="34" charset="0"/>
              </a:rPr>
              <a:t>b)</a:t>
            </a:r>
          </a:p>
        </p:txBody>
      </p:sp>
      <p:sp>
        <p:nvSpPr>
          <p:cNvPr id="19" name="ZoneTexte 18">
            <a:extLst>
              <a:ext uri="{FF2B5EF4-FFF2-40B4-BE49-F238E27FC236}">
                <a16:creationId xmlns:a16="http://schemas.microsoft.com/office/drawing/2014/main" id="{1C01E710-AF64-4F9D-A474-2E0A06445296}"/>
              </a:ext>
            </a:extLst>
          </p:cNvPr>
          <p:cNvSpPr txBox="1"/>
          <p:nvPr/>
        </p:nvSpPr>
        <p:spPr>
          <a:xfrm>
            <a:off x="4588991" y="235089"/>
            <a:ext cx="310186" cy="246221"/>
          </a:xfrm>
          <a:prstGeom prst="rect">
            <a:avLst/>
          </a:prstGeom>
          <a:noFill/>
        </p:spPr>
        <p:txBody>
          <a:bodyPr wrap="square" rtlCol="0">
            <a:spAutoFit/>
          </a:bodyPr>
          <a:lstStyle/>
          <a:p>
            <a:r>
              <a:rPr lang="en-US" sz="1000" b="1" dirty="0">
                <a:latin typeface="Bahnschrift" panose="020B0502040204020203" pitchFamily="34" charset="0"/>
              </a:rPr>
              <a:t>c)</a:t>
            </a:r>
          </a:p>
        </p:txBody>
      </p:sp>
      <p:sp>
        <p:nvSpPr>
          <p:cNvPr id="20" name="ZoneTexte 19">
            <a:extLst>
              <a:ext uri="{FF2B5EF4-FFF2-40B4-BE49-F238E27FC236}">
                <a16:creationId xmlns:a16="http://schemas.microsoft.com/office/drawing/2014/main" id="{CF285CEF-B143-4616-91B7-6E3D325ABE51}"/>
              </a:ext>
            </a:extLst>
          </p:cNvPr>
          <p:cNvSpPr txBox="1"/>
          <p:nvPr/>
        </p:nvSpPr>
        <p:spPr>
          <a:xfrm>
            <a:off x="4588991" y="2589894"/>
            <a:ext cx="310186" cy="246221"/>
          </a:xfrm>
          <a:prstGeom prst="rect">
            <a:avLst/>
          </a:prstGeom>
          <a:noFill/>
        </p:spPr>
        <p:txBody>
          <a:bodyPr wrap="square" rtlCol="0">
            <a:spAutoFit/>
          </a:bodyPr>
          <a:lstStyle/>
          <a:p>
            <a:r>
              <a:rPr lang="en-US" sz="1000" b="1" dirty="0">
                <a:latin typeface="Bahnschrift" panose="020B0502040204020203" pitchFamily="34" charset="0"/>
              </a:rPr>
              <a:t>d)</a:t>
            </a:r>
          </a:p>
        </p:txBody>
      </p:sp>
      <p:sp>
        <p:nvSpPr>
          <p:cNvPr id="21" name="ZoneTexte 20">
            <a:extLst>
              <a:ext uri="{FF2B5EF4-FFF2-40B4-BE49-F238E27FC236}">
                <a16:creationId xmlns:a16="http://schemas.microsoft.com/office/drawing/2014/main" id="{03221895-02B4-4416-832B-48BBA8E13F77}"/>
              </a:ext>
            </a:extLst>
          </p:cNvPr>
          <p:cNvSpPr txBox="1"/>
          <p:nvPr/>
        </p:nvSpPr>
        <p:spPr>
          <a:xfrm>
            <a:off x="4619537" y="4890234"/>
            <a:ext cx="310186" cy="246221"/>
          </a:xfrm>
          <a:prstGeom prst="rect">
            <a:avLst/>
          </a:prstGeom>
          <a:noFill/>
        </p:spPr>
        <p:txBody>
          <a:bodyPr wrap="square" rtlCol="0">
            <a:spAutoFit/>
          </a:bodyPr>
          <a:lstStyle/>
          <a:p>
            <a:r>
              <a:rPr lang="en-US" sz="1000" b="1" dirty="0">
                <a:latin typeface="Bahnschrift" panose="020B0502040204020203" pitchFamily="34" charset="0"/>
              </a:rPr>
              <a:t>e)</a:t>
            </a:r>
          </a:p>
        </p:txBody>
      </p:sp>
      <p:sp>
        <p:nvSpPr>
          <p:cNvPr id="22" name="ZoneTexte 21">
            <a:extLst>
              <a:ext uri="{FF2B5EF4-FFF2-40B4-BE49-F238E27FC236}">
                <a16:creationId xmlns:a16="http://schemas.microsoft.com/office/drawing/2014/main" id="{7CAED120-5DBD-4AD4-A5A9-99D6E35FB66C}"/>
              </a:ext>
            </a:extLst>
          </p:cNvPr>
          <p:cNvSpPr txBox="1"/>
          <p:nvPr/>
        </p:nvSpPr>
        <p:spPr>
          <a:xfrm>
            <a:off x="4659257" y="7324332"/>
            <a:ext cx="310186" cy="246221"/>
          </a:xfrm>
          <a:prstGeom prst="rect">
            <a:avLst/>
          </a:prstGeom>
          <a:noFill/>
        </p:spPr>
        <p:txBody>
          <a:bodyPr wrap="square" rtlCol="0">
            <a:spAutoFit/>
          </a:bodyPr>
          <a:lstStyle/>
          <a:p>
            <a:r>
              <a:rPr lang="en-US" sz="1000" b="1" dirty="0">
                <a:latin typeface="Bahnschrift" panose="020B0502040204020203" pitchFamily="34" charset="0"/>
              </a:rPr>
              <a:t>f)</a:t>
            </a:r>
          </a:p>
        </p:txBody>
      </p:sp>
      <p:sp>
        <p:nvSpPr>
          <p:cNvPr id="5" name="ZoneTexte 4">
            <a:extLst>
              <a:ext uri="{FF2B5EF4-FFF2-40B4-BE49-F238E27FC236}">
                <a16:creationId xmlns:a16="http://schemas.microsoft.com/office/drawing/2014/main" id="{C8CA06BE-D9E8-4CAD-A431-A1ADBBFA001F}"/>
              </a:ext>
            </a:extLst>
          </p:cNvPr>
          <p:cNvSpPr txBox="1"/>
          <p:nvPr/>
        </p:nvSpPr>
        <p:spPr>
          <a:xfrm>
            <a:off x="2118165" y="502005"/>
            <a:ext cx="467360" cy="230832"/>
          </a:xfrm>
          <a:prstGeom prst="rect">
            <a:avLst/>
          </a:prstGeom>
          <a:noFill/>
        </p:spPr>
        <p:txBody>
          <a:bodyPr wrap="square" rtlCol="0">
            <a:spAutoFit/>
          </a:bodyPr>
          <a:lstStyle/>
          <a:p>
            <a:pPr algn="r"/>
            <a:r>
              <a:rPr lang="en-US" sz="900" b="1"/>
              <a:t>1V</a:t>
            </a:r>
            <a:endParaRPr lang="en-US" sz="900" b="1" dirty="0"/>
          </a:p>
        </p:txBody>
      </p:sp>
      <p:sp>
        <p:nvSpPr>
          <p:cNvPr id="23" name="ZoneTexte 22">
            <a:extLst>
              <a:ext uri="{FF2B5EF4-FFF2-40B4-BE49-F238E27FC236}">
                <a16:creationId xmlns:a16="http://schemas.microsoft.com/office/drawing/2014/main" id="{E83EB7B1-6CA0-48D5-879F-74AC38063AFB}"/>
              </a:ext>
            </a:extLst>
          </p:cNvPr>
          <p:cNvSpPr txBox="1"/>
          <p:nvPr/>
        </p:nvSpPr>
        <p:spPr>
          <a:xfrm>
            <a:off x="1462845" y="671980"/>
            <a:ext cx="1122680" cy="230832"/>
          </a:xfrm>
          <a:prstGeom prst="rect">
            <a:avLst/>
          </a:prstGeom>
          <a:noFill/>
        </p:spPr>
        <p:txBody>
          <a:bodyPr wrap="square" rtlCol="0">
            <a:spAutoFit/>
          </a:bodyPr>
          <a:lstStyle/>
          <a:p>
            <a:pPr algn="r"/>
            <a:r>
              <a:rPr lang="en-US" sz="900" b="1"/>
              <a:t>Sample Entropy</a:t>
            </a:r>
            <a:endParaRPr lang="en-US" sz="900" b="1" dirty="0"/>
          </a:p>
        </p:txBody>
      </p:sp>
      <p:sp>
        <p:nvSpPr>
          <p:cNvPr id="24" name="ZoneTexte 23">
            <a:extLst>
              <a:ext uri="{FF2B5EF4-FFF2-40B4-BE49-F238E27FC236}">
                <a16:creationId xmlns:a16="http://schemas.microsoft.com/office/drawing/2014/main" id="{5E74ADD4-1C79-4DE7-97A7-6123CB288D36}"/>
              </a:ext>
            </a:extLst>
          </p:cNvPr>
          <p:cNvSpPr txBox="1"/>
          <p:nvPr/>
        </p:nvSpPr>
        <p:spPr>
          <a:xfrm>
            <a:off x="1310445" y="841955"/>
            <a:ext cx="1275080" cy="230832"/>
          </a:xfrm>
          <a:prstGeom prst="rect">
            <a:avLst/>
          </a:prstGeom>
          <a:noFill/>
        </p:spPr>
        <p:txBody>
          <a:bodyPr wrap="square" rtlCol="0">
            <a:spAutoFit/>
          </a:bodyPr>
          <a:lstStyle/>
          <a:p>
            <a:pPr algn="r"/>
            <a:r>
              <a:rPr lang="en-US" sz="900" b="1"/>
              <a:t>Approximate Entropy</a:t>
            </a:r>
            <a:endParaRPr lang="en-US" sz="900" b="1" dirty="0"/>
          </a:p>
        </p:txBody>
      </p:sp>
      <p:sp>
        <p:nvSpPr>
          <p:cNvPr id="25" name="ZoneTexte 24">
            <a:extLst>
              <a:ext uri="{FF2B5EF4-FFF2-40B4-BE49-F238E27FC236}">
                <a16:creationId xmlns:a16="http://schemas.microsoft.com/office/drawing/2014/main" id="{6A797C6E-4030-41B0-B810-DD3FF5703652}"/>
              </a:ext>
            </a:extLst>
          </p:cNvPr>
          <p:cNvSpPr txBox="1"/>
          <p:nvPr/>
        </p:nvSpPr>
        <p:spPr>
          <a:xfrm>
            <a:off x="1310445" y="1011930"/>
            <a:ext cx="1275080" cy="230832"/>
          </a:xfrm>
          <a:prstGeom prst="rect">
            <a:avLst/>
          </a:prstGeom>
          <a:noFill/>
        </p:spPr>
        <p:txBody>
          <a:bodyPr wrap="square" rtlCol="0">
            <a:spAutoFit/>
          </a:bodyPr>
          <a:lstStyle/>
          <a:p>
            <a:pPr algn="r"/>
            <a:r>
              <a:rPr lang="en-US" sz="900" b="1"/>
              <a:t>Centroid (ms)</a:t>
            </a:r>
            <a:endParaRPr lang="en-US" sz="900" b="1" dirty="0"/>
          </a:p>
        </p:txBody>
      </p:sp>
      <p:sp>
        <p:nvSpPr>
          <p:cNvPr id="26" name="ZoneTexte 25">
            <a:extLst>
              <a:ext uri="{FF2B5EF4-FFF2-40B4-BE49-F238E27FC236}">
                <a16:creationId xmlns:a16="http://schemas.microsoft.com/office/drawing/2014/main" id="{ED545DE3-8387-4F49-A9F1-2ADD37B1041D}"/>
              </a:ext>
            </a:extLst>
          </p:cNvPr>
          <p:cNvSpPr txBox="1"/>
          <p:nvPr/>
        </p:nvSpPr>
        <p:spPr>
          <a:xfrm>
            <a:off x="1397519" y="1181905"/>
            <a:ext cx="1188006" cy="230832"/>
          </a:xfrm>
          <a:prstGeom prst="rect">
            <a:avLst/>
          </a:prstGeom>
          <a:noFill/>
        </p:spPr>
        <p:txBody>
          <a:bodyPr wrap="square" rtlCol="0">
            <a:spAutoFit/>
          </a:bodyPr>
          <a:lstStyle/>
          <a:p>
            <a:pPr algn="r"/>
            <a:r>
              <a:rPr lang="en-US" sz="900" b="1"/>
              <a:t>Corrected CE</a:t>
            </a:r>
            <a:endParaRPr lang="en-US" sz="900" b="1" dirty="0"/>
          </a:p>
        </p:txBody>
      </p:sp>
      <p:sp>
        <p:nvSpPr>
          <p:cNvPr id="27" name="ZoneTexte 26">
            <a:extLst>
              <a:ext uri="{FF2B5EF4-FFF2-40B4-BE49-F238E27FC236}">
                <a16:creationId xmlns:a16="http://schemas.microsoft.com/office/drawing/2014/main" id="{4ABC4DC8-2E59-4A04-8EE5-DB87DDC8A7CE}"/>
              </a:ext>
            </a:extLst>
          </p:cNvPr>
          <p:cNvSpPr txBox="1"/>
          <p:nvPr/>
        </p:nvSpPr>
        <p:spPr>
          <a:xfrm>
            <a:off x="1397519" y="1351880"/>
            <a:ext cx="1188006" cy="230832"/>
          </a:xfrm>
          <a:prstGeom prst="rect">
            <a:avLst/>
          </a:prstGeom>
          <a:noFill/>
        </p:spPr>
        <p:txBody>
          <a:bodyPr wrap="square" rtlCol="0">
            <a:spAutoFit/>
          </a:bodyPr>
          <a:lstStyle/>
          <a:p>
            <a:pPr algn="r"/>
            <a:r>
              <a:rPr lang="en-US" sz="900" b="1"/>
              <a:t>Corrected CE (CCE)</a:t>
            </a:r>
            <a:endParaRPr lang="en-US" sz="900" b="1" dirty="0"/>
          </a:p>
        </p:txBody>
      </p:sp>
      <p:sp>
        <p:nvSpPr>
          <p:cNvPr id="28" name="ZoneTexte 27">
            <a:extLst>
              <a:ext uri="{FF2B5EF4-FFF2-40B4-BE49-F238E27FC236}">
                <a16:creationId xmlns:a16="http://schemas.microsoft.com/office/drawing/2014/main" id="{7361EC2C-5B51-4A2B-ABB9-CE79A09DC00C}"/>
              </a:ext>
            </a:extLst>
          </p:cNvPr>
          <p:cNvSpPr txBox="1"/>
          <p:nvPr/>
        </p:nvSpPr>
        <p:spPr>
          <a:xfrm>
            <a:off x="1397519" y="1521855"/>
            <a:ext cx="1188006" cy="230832"/>
          </a:xfrm>
          <a:prstGeom prst="rect">
            <a:avLst/>
          </a:prstGeom>
          <a:noFill/>
        </p:spPr>
        <p:txBody>
          <a:bodyPr wrap="square" rtlCol="0">
            <a:spAutoFit/>
          </a:bodyPr>
          <a:lstStyle/>
          <a:p>
            <a:pPr algn="r"/>
            <a:r>
              <a:rPr lang="el-GR" sz="900" b="1"/>
              <a:t>α</a:t>
            </a:r>
            <a:r>
              <a:rPr lang="en-US" sz="900" b="1"/>
              <a:t>2 DFA</a:t>
            </a:r>
            <a:endParaRPr lang="en-US" sz="900" b="1" dirty="0"/>
          </a:p>
        </p:txBody>
      </p:sp>
      <p:sp>
        <p:nvSpPr>
          <p:cNvPr id="29" name="ZoneTexte 28">
            <a:extLst>
              <a:ext uri="{FF2B5EF4-FFF2-40B4-BE49-F238E27FC236}">
                <a16:creationId xmlns:a16="http://schemas.microsoft.com/office/drawing/2014/main" id="{84F1E435-F267-4444-AD48-CC6B47280D46}"/>
              </a:ext>
            </a:extLst>
          </p:cNvPr>
          <p:cNvSpPr txBox="1"/>
          <p:nvPr/>
        </p:nvSpPr>
        <p:spPr>
          <a:xfrm>
            <a:off x="1397519" y="1691830"/>
            <a:ext cx="1188006" cy="230832"/>
          </a:xfrm>
          <a:prstGeom prst="rect">
            <a:avLst/>
          </a:prstGeom>
          <a:noFill/>
        </p:spPr>
        <p:txBody>
          <a:bodyPr wrap="square" rtlCol="0">
            <a:spAutoFit/>
          </a:bodyPr>
          <a:lstStyle/>
          <a:p>
            <a:pPr algn="r"/>
            <a:r>
              <a:rPr lang="fr-FR" sz="900" b="1"/>
              <a:t>Mean RR (ms)</a:t>
            </a:r>
            <a:endParaRPr lang="en-US" sz="900" b="1" dirty="0"/>
          </a:p>
        </p:txBody>
      </p:sp>
      <p:sp>
        <p:nvSpPr>
          <p:cNvPr id="30" name="ZoneTexte 29">
            <a:extLst>
              <a:ext uri="{FF2B5EF4-FFF2-40B4-BE49-F238E27FC236}">
                <a16:creationId xmlns:a16="http://schemas.microsoft.com/office/drawing/2014/main" id="{9A46F2EE-FACF-4847-93B7-CE353B8C1118}"/>
              </a:ext>
            </a:extLst>
          </p:cNvPr>
          <p:cNvSpPr txBox="1"/>
          <p:nvPr/>
        </p:nvSpPr>
        <p:spPr>
          <a:xfrm>
            <a:off x="1397519" y="1861805"/>
            <a:ext cx="1188006" cy="230832"/>
          </a:xfrm>
          <a:prstGeom prst="rect">
            <a:avLst/>
          </a:prstGeom>
          <a:noFill/>
        </p:spPr>
        <p:txBody>
          <a:bodyPr wrap="square" rtlCol="0">
            <a:spAutoFit/>
          </a:bodyPr>
          <a:lstStyle/>
          <a:p>
            <a:pPr algn="r"/>
            <a:r>
              <a:rPr lang="fr-FR" sz="900" b="1"/>
              <a:t>H DFA</a:t>
            </a:r>
            <a:endParaRPr lang="en-US" sz="900" b="1" dirty="0"/>
          </a:p>
        </p:txBody>
      </p:sp>
      <p:sp>
        <p:nvSpPr>
          <p:cNvPr id="31" name="ZoneTexte 30">
            <a:extLst>
              <a:ext uri="{FF2B5EF4-FFF2-40B4-BE49-F238E27FC236}">
                <a16:creationId xmlns:a16="http://schemas.microsoft.com/office/drawing/2014/main" id="{C2762808-D063-4602-8219-772810DCFD04}"/>
              </a:ext>
            </a:extLst>
          </p:cNvPr>
          <p:cNvSpPr txBox="1"/>
          <p:nvPr/>
        </p:nvSpPr>
        <p:spPr>
          <a:xfrm>
            <a:off x="1397519" y="2031780"/>
            <a:ext cx="1188006" cy="230832"/>
          </a:xfrm>
          <a:prstGeom prst="rect">
            <a:avLst/>
          </a:prstGeom>
          <a:noFill/>
        </p:spPr>
        <p:txBody>
          <a:bodyPr wrap="square" rtlCol="0">
            <a:spAutoFit/>
          </a:bodyPr>
          <a:lstStyle/>
          <a:p>
            <a:pPr algn="r"/>
            <a:r>
              <a:rPr lang="fr-FR" sz="900" b="1"/>
              <a:t>2V%</a:t>
            </a:r>
            <a:endParaRPr lang="en-US" sz="900" b="1" dirty="0"/>
          </a:p>
        </p:txBody>
      </p:sp>
      <p:sp>
        <p:nvSpPr>
          <p:cNvPr id="32" name="ZoneTexte 31">
            <a:extLst>
              <a:ext uri="{FF2B5EF4-FFF2-40B4-BE49-F238E27FC236}">
                <a16:creationId xmlns:a16="http://schemas.microsoft.com/office/drawing/2014/main" id="{2F66EDD6-DEC8-4C7E-BFE2-E51EECD2402D}"/>
              </a:ext>
            </a:extLst>
          </p:cNvPr>
          <p:cNvSpPr txBox="1"/>
          <p:nvPr/>
        </p:nvSpPr>
        <p:spPr>
          <a:xfrm>
            <a:off x="1016138" y="2201755"/>
            <a:ext cx="1569387" cy="230832"/>
          </a:xfrm>
          <a:prstGeom prst="rect">
            <a:avLst/>
          </a:prstGeom>
          <a:noFill/>
        </p:spPr>
        <p:txBody>
          <a:bodyPr wrap="square" rtlCol="0">
            <a:spAutoFit/>
          </a:bodyPr>
          <a:lstStyle/>
          <a:p>
            <a:pPr algn="r"/>
            <a:r>
              <a:rPr lang="fr-FR" sz="900" b="1"/>
              <a:t>Lempel Ziv Comlexity (LZC)</a:t>
            </a:r>
            <a:endParaRPr lang="en-US" sz="900" b="1" dirty="0"/>
          </a:p>
        </p:txBody>
      </p:sp>
      <p:sp>
        <p:nvSpPr>
          <p:cNvPr id="33" name="ZoneTexte 32">
            <a:extLst>
              <a:ext uri="{FF2B5EF4-FFF2-40B4-BE49-F238E27FC236}">
                <a16:creationId xmlns:a16="http://schemas.microsoft.com/office/drawing/2014/main" id="{AE479E28-F805-4D26-A9F6-99F382B9890E}"/>
              </a:ext>
            </a:extLst>
          </p:cNvPr>
          <p:cNvSpPr txBox="1"/>
          <p:nvPr/>
        </p:nvSpPr>
        <p:spPr>
          <a:xfrm>
            <a:off x="1016138" y="2371730"/>
            <a:ext cx="1569387" cy="230832"/>
          </a:xfrm>
          <a:prstGeom prst="rect">
            <a:avLst/>
          </a:prstGeom>
          <a:noFill/>
        </p:spPr>
        <p:txBody>
          <a:bodyPr wrap="square" rtlCol="0">
            <a:spAutoFit/>
          </a:bodyPr>
          <a:lstStyle/>
          <a:p>
            <a:pPr algn="r"/>
            <a:r>
              <a:rPr lang="fr-FR" sz="900" b="1"/>
              <a:t>Shanon Entropy (SE)</a:t>
            </a:r>
            <a:endParaRPr lang="en-US" sz="900" b="1" dirty="0"/>
          </a:p>
        </p:txBody>
      </p:sp>
      <p:sp>
        <p:nvSpPr>
          <p:cNvPr id="34" name="ZoneTexte 33">
            <a:extLst>
              <a:ext uri="{FF2B5EF4-FFF2-40B4-BE49-F238E27FC236}">
                <a16:creationId xmlns:a16="http://schemas.microsoft.com/office/drawing/2014/main" id="{A9506503-2A35-40CC-BE49-D60D5816B149}"/>
              </a:ext>
            </a:extLst>
          </p:cNvPr>
          <p:cNvSpPr txBox="1"/>
          <p:nvPr/>
        </p:nvSpPr>
        <p:spPr>
          <a:xfrm>
            <a:off x="1016138" y="2541705"/>
            <a:ext cx="1569387" cy="230832"/>
          </a:xfrm>
          <a:prstGeom prst="rect">
            <a:avLst/>
          </a:prstGeom>
          <a:noFill/>
        </p:spPr>
        <p:txBody>
          <a:bodyPr wrap="square" rtlCol="0">
            <a:spAutoFit/>
          </a:bodyPr>
          <a:lstStyle/>
          <a:p>
            <a:pPr algn="r"/>
            <a:r>
              <a:rPr lang="fr-FR" sz="900" b="1"/>
              <a:t>Y (beats)</a:t>
            </a:r>
            <a:endParaRPr lang="en-US" sz="900" b="1" dirty="0"/>
          </a:p>
        </p:txBody>
      </p:sp>
      <p:sp>
        <p:nvSpPr>
          <p:cNvPr id="35" name="ZoneTexte 34">
            <a:extLst>
              <a:ext uri="{FF2B5EF4-FFF2-40B4-BE49-F238E27FC236}">
                <a16:creationId xmlns:a16="http://schemas.microsoft.com/office/drawing/2014/main" id="{E444B48D-18A6-45AF-A4EF-E1508D4C9410}"/>
              </a:ext>
            </a:extLst>
          </p:cNvPr>
          <p:cNvSpPr txBox="1"/>
          <p:nvPr/>
        </p:nvSpPr>
        <p:spPr>
          <a:xfrm>
            <a:off x="1016138" y="2711680"/>
            <a:ext cx="1569387" cy="230832"/>
          </a:xfrm>
          <a:prstGeom prst="rect">
            <a:avLst/>
          </a:prstGeom>
          <a:noFill/>
        </p:spPr>
        <p:txBody>
          <a:bodyPr wrap="square" rtlCol="0">
            <a:spAutoFit/>
          </a:bodyPr>
          <a:lstStyle/>
          <a:p>
            <a:pPr algn="r"/>
            <a:r>
              <a:rPr lang="fr-FR" sz="900" b="1"/>
              <a:t>MP</a:t>
            </a:r>
            <a:endParaRPr lang="en-US" sz="900" b="1" dirty="0"/>
          </a:p>
        </p:txBody>
      </p:sp>
      <p:sp>
        <p:nvSpPr>
          <p:cNvPr id="36" name="ZoneTexte 35">
            <a:extLst>
              <a:ext uri="{FF2B5EF4-FFF2-40B4-BE49-F238E27FC236}">
                <a16:creationId xmlns:a16="http://schemas.microsoft.com/office/drawing/2014/main" id="{5765633E-A783-4505-A77E-5CC054523376}"/>
              </a:ext>
            </a:extLst>
          </p:cNvPr>
          <p:cNvSpPr txBox="1"/>
          <p:nvPr/>
        </p:nvSpPr>
        <p:spPr>
          <a:xfrm>
            <a:off x="1016138" y="2881655"/>
            <a:ext cx="1569387" cy="230832"/>
          </a:xfrm>
          <a:prstGeom prst="rect">
            <a:avLst/>
          </a:prstGeom>
          <a:noFill/>
        </p:spPr>
        <p:txBody>
          <a:bodyPr wrap="square" rtlCol="0">
            <a:spAutoFit/>
          </a:bodyPr>
          <a:lstStyle/>
          <a:p>
            <a:pPr algn="r"/>
            <a:r>
              <a:rPr lang="fr-FR" sz="900" b="1"/>
              <a:t>H Higuchi</a:t>
            </a:r>
            <a:endParaRPr lang="en-US" sz="900" b="1" dirty="0"/>
          </a:p>
        </p:txBody>
      </p:sp>
      <p:sp>
        <p:nvSpPr>
          <p:cNvPr id="37" name="ZoneTexte 36">
            <a:extLst>
              <a:ext uri="{FF2B5EF4-FFF2-40B4-BE49-F238E27FC236}">
                <a16:creationId xmlns:a16="http://schemas.microsoft.com/office/drawing/2014/main" id="{399543CD-8ECF-433A-8658-1D371A27C65F}"/>
              </a:ext>
            </a:extLst>
          </p:cNvPr>
          <p:cNvSpPr txBox="1"/>
          <p:nvPr/>
        </p:nvSpPr>
        <p:spPr>
          <a:xfrm>
            <a:off x="1016138" y="3051630"/>
            <a:ext cx="1569387" cy="230832"/>
          </a:xfrm>
          <a:prstGeom prst="rect">
            <a:avLst/>
          </a:prstGeom>
          <a:noFill/>
        </p:spPr>
        <p:txBody>
          <a:bodyPr wrap="square" rtlCol="0">
            <a:spAutoFit/>
          </a:bodyPr>
          <a:lstStyle/>
          <a:p>
            <a:pPr algn="r"/>
            <a:r>
              <a:rPr lang="fr-FR" sz="900" b="1"/>
              <a:t>N (ms)</a:t>
            </a:r>
            <a:endParaRPr lang="en-US" sz="900" b="1" dirty="0"/>
          </a:p>
        </p:txBody>
      </p:sp>
      <p:sp>
        <p:nvSpPr>
          <p:cNvPr id="38" name="ZoneTexte 37">
            <a:extLst>
              <a:ext uri="{FF2B5EF4-FFF2-40B4-BE49-F238E27FC236}">
                <a16:creationId xmlns:a16="http://schemas.microsoft.com/office/drawing/2014/main" id="{217FF621-1319-4FA9-BE64-FEAA6324CA17}"/>
              </a:ext>
            </a:extLst>
          </p:cNvPr>
          <p:cNvSpPr txBox="1"/>
          <p:nvPr/>
        </p:nvSpPr>
        <p:spPr>
          <a:xfrm>
            <a:off x="1016138" y="3221605"/>
            <a:ext cx="1569387" cy="230832"/>
          </a:xfrm>
          <a:prstGeom prst="rect">
            <a:avLst/>
          </a:prstGeom>
          <a:noFill/>
        </p:spPr>
        <p:txBody>
          <a:bodyPr wrap="square" rtlCol="0">
            <a:spAutoFit/>
          </a:bodyPr>
          <a:lstStyle/>
          <a:p>
            <a:pPr algn="r"/>
            <a:r>
              <a:rPr lang="fr-FR" sz="900" b="1"/>
              <a:t>Triangular Index</a:t>
            </a:r>
            <a:endParaRPr lang="en-US" sz="900" b="1" dirty="0"/>
          </a:p>
        </p:txBody>
      </p:sp>
      <p:sp>
        <p:nvSpPr>
          <p:cNvPr id="39" name="ZoneTexte 38">
            <a:extLst>
              <a:ext uri="{FF2B5EF4-FFF2-40B4-BE49-F238E27FC236}">
                <a16:creationId xmlns:a16="http://schemas.microsoft.com/office/drawing/2014/main" id="{69204A58-BE5F-4C87-AF04-E535C96A24C6}"/>
              </a:ext>
            </a:extLst>
          </p:cNvPr>
          <p:cNvSpPr txBox="1"/>
          <p:nvPr/>
        </p:nvSpPr>
        <p:spPr>
          <a:xfrm>
            <a:off x="1914158" y="3391580"/>
            <a:ext cx="671367" cy="230832"/>
          </a:xfrm>
          <a:prstGeom prst="rect">
            <a:avLst/>
          </a:prstGeom>
          <a:noFill/>
        </p:spPr>
        <p:txBody>
          <a:bodyPr wrap="square" rtlCol="0">
            <a:spAutoFit/>
          </a:bodyPr>
          <a:lstStyle/>
          <a:p>
            <a:pPr algn="r"/>
            <a:r>
              <a:rPr lang="el-GR" sz="900" b="1"/>
              <a:t>ρ</a:t>
            </a:r>
            <a:endParaRPr lang="en-US" sz="900" b="1" dirty="0"/>
          </a:p>
        </p:txBody>
      </p:sp>
      <p:sp>
        <p:nvSpPr>
          <p:cNvPr id="40" name="ZoneTexte 39">
            <a:extLst>
              <a:ext uri="{FF2B5EF4-FFF2-40B4-BE49-F238E27FC236}">
                <a16:creationId xmlns:a16="http://schemas.microsoft.com/office/drawing/2014/main" id="{390A1A81-E25C-4323-820C-B57E114D961D}"/>
              </a:ext>
            </a:extLst>
          </p:cNvPr>
          <p:cNvSpPr txBox="1"/>
          <p:nvPr/>
        </p:nvSpPr>
        <p:spPr>
          <a:xfrm>
            <a:off x="1914158" y="3561555"/>
            <a:ext cx="671367" cy="230832"/>
          </a:xfrm>
          <a:prstGeom prst="rect">
            <a:avLst/>
          </a:prstGeom>
          <a:noFill/>
        </p:spPr>
        <p:txBody>
          <a:bodyPr wrap="square" rtlCol="0">
            <a:spAutoFit/>
          </a:bodyPr>
          <a:lstStyle/>
          <a:p>
            <a:pPr algn="r"/>
            <a:r>
              <a:rPr lang="en-US" sz="900" b="1"/>
              <a:t>MP%</a:t>
            </a:r>
            <a:endParaRPr lang="en-US" sz="900" b="1" dirty="0"/>
          </a:p>
        </p:txBody>
      </p:sp>
      <p:sp>
        <p:nvSpPr>
          <p:cNvPr id="41" name="ZoneTexte 40">
            <a:extLst>
              <a:ext uri="{FF2B5EF4-FFF2-40B4-BE49-F238E27FC236}">
                <a16:creationId xmlns:a16="http://schemas.microsoft.com/office/drawing/2014/main" id="{7404462D-CD18-421D-B322-1A9B5DFCC196}"/>
              </a:ext>
            </a:extLst>
          </p:cNvPr>
          <p:cNvSpPr txBox="1"/>
          <p:nvPr/>
        </p:nvSpPr>
        <p:spPr>
          <a:xfrm>
            <a:off x="1914158" y="3731530"/>
            <a:ext cx="671367" cy="230832"/>
          </a:xfrm>
          <a:prstGeom prst="rect">
            <a:avLst/>
          </a:prstGeom>
          <a:noFill/>
        </p:spPr>
        <p:txBody>
          <a:bodyPr wrap="square" rtlCol="0">
            <a:spAutoFit/>
          </a:bodyPr>
          <a:lstStyle/>
          <a:p>
            <a:pPr algn="r"/>
            <a:r>
              <a:rPr lang="en-US" sz="900" b="1"/>
              <a:t>2V</a:t>
            </a:r>
            <a:endParaRPr lang="en-US" sz="900" b="1" dirty="0"/>
          </a:p>
        </p:txBody>
      </p:sp>
      <p:sp>
        <p:nvSpPr>
          <p:cNvPr id="42" name="ZoneTexte 41">
            <a:extLst>
              <a:ext uri="{FF2B5EF4-FFF2-40B4-BE49-F238E27FC236}">
                <a16:creationId xmlns:a16="http://schemas.microsoft.com/office/drawing/2014/main" id="{3F9DB0F5-DFE8-4ACF-9CCF-613FCCA6E95C}"/>
              </a:ext>
            </a:extLst>
          </p:cNvPr>
          <p:cNvSpPr txBox="1"/>
          <p:nvPr/>
        </p:nvSpPr>
        <p:spPr>
          <a:xfrm>
            <a:off x="1914158" y="3901505"/>
            <a:ext cx="671367" cy="230832"/>
          </a:xfrm>
          <a:prstGeom prst="rect">
            <a:avLst/>
          </a:prstGeom>
          <a:noFill/>
        </p:spPr>
        <p:txBody>
          <a:bodyPr wrap="square" rtlCol="0">
            <a:spAutoFit/>
          </a:bodyPr>
          <a:lstStyle/>
          <a:p>
            <a:pPr algn="r"/>
            <a:r>
              <a:rPr lang="en-US" sz="900" b="1"/>
              <a:t>M (ms)</a:t>
            </a:r>
            <a:endParaRPr lang="en-US" sz="900" b="1" dirty="0"/>
          </a:p>
        </p:txBody>
      </p:sp>
      <p:sp>
        <p:nvSpPr>
          <p:cNvPr id="43" name="ZoneTexte 42">
            <a:extLst>
              <a:ext uri="{FF2B5EF4-FFF2-40B4-BE49-F238E27FC236}">
                <a16:creationId xmlns:a16="http://schemas.microsoft.com/office/drawing/2014/main" id="{1438E42C-61E4-4768-9083-98F720362E7B}"/>
              </a:ext>
            </a:extLst>
          </p:cNvPr>
          <p:cNvSpPr txBox="1"/>
          <p:nvPr/>
        </p:nvSpPr>
        <p:spPr>
          <a:xfrm>
            <a:off x="1914158" y="4071480"/>
            <a:ext cx="671367" cy="230832"/>
          </a:xfrm>
          <a:prstGeom prst="rect">
            <a:avLst/>
          </a:prstGeom>
          <a:noFill/>
        </p:spPr>
        <p:txBody>
          <a:bodyPr wrap="square" rtlCol="0">
            <a:spAutoFit/>
          </a:bodyPr>
          <a:lstStyle/>
          <a:p>
            <a:pPr algn="r"/>
            <a:r>
              <a:rPr lang="en-US" sz="900" b="1"/>
              <a:t>TINN (ms)</a:t>
            </a:r>
            <a:endParaRPr lang="en-US" sz="900" b="1" dirty="0"/>
          </a:p>
        </p:txBody>
      </p:sp>
      <p:sp>
        <p:nvSpPr>
          <p:cNvPr id="44" name="ZoneTexte 43">
            <a:extLst>
              <a:ext uri="{FF2B5EF4-FFF2-40B4-BE49-F238E27FC236}">
                <a16:creationId xmlns:a16="http://schemas.microsoft.com/office/drawing/2014/main" id="{5A20147C-93B6-4DC3-BF41-5E9013EF7DB4}"/>
              </a:ext>
            </a:extLst>
          </p:cNvPr>
          <p:cNvSpPr txBox="1"/>
          <p:nvPr/>
        </p:nvSpPr>
        <p:spPr>
          <a:xfrm>
            <a:off x="1914158" y="4241455"/>
            <a:ext cx="671367" cy="230832"/>
          </a:xfrm>
          <a:prstGeom prst="rect">
            <a:avLst/>
          </a:prstGeom>
          <a:noFill/>
        </p:spPr>
        <p:txBody>
          <a:bodyPr wrap="square" rtlCol="0">
            <a:spAutoFit/>
          </a:bodyPr>
          <a:lstStyle/>
          <a:p>
            <a:pPr algn="r"/>
            <a:r>
              <a:rPr lang="en-US" sz="900" b="1"/>
              <a:t>1V%</a:t>
            </a:r>
            <a:endParaRPr lang="en-US" sz="900" b="1" dirty="0"/>
          </a:p>
        </p:txBody>
      </p:sp>
      <p:sp>
        <p:nvSpPr>
          <p:cNvPr id="46" name="ZoneTexte 45">
            <a:extLst>
              <a:ext uri="{FF2B5EF4-FFF2-40B4-BE49-F238E27FC236}">
                <a16:creationId xmlns:a16="http://schemas.microsoft.com/office/drawing/2014/main" id="{F98BA15C-73BD-4AB8-8345-77F00C07E574}"/>
              </a:ext>
            </a:extLst>
          </p:cNvPr>
          <p:cNvSpPr txBox="1"/>
          <p:nvPr/>
        </p:nvSpPr>
        <p:spPr>
          <a:xfrm>
            <a:off x="1397519" y="4411430"/>
            <a:ext cx="1188006" cy="230832"/>
          </a:xfrm>
          <a:prstGeom prst="rect">
            <a:avLst/>
          </a:prstGeom>
          <a:noFill/>
        </p:spPr>
        <p:txBody>
          <a:bodyPr wrap="square" rtlCol="0">
            <a:spAutoFit/>
          </a:bodyPr>
          <a:lstStyle/>
          <a:p>
            <a:pPr algn="r"/>
            <a:r>
              <a:rPr lang="el-GR" sz="900" b="1"/>
              <a:t>α</a:t>
            </a:r>
            <a:r>
              <a:rPr lang="en-US" sz="900" b="1"/>
              <a:t>1 DFA</a:t>
            </a:r>
            <a:endParaRPr lang="en-US" sz="900" b="1" dirty="0"/>
          </a:p>
        </p:txBody>
      </p:sp>
      <p:sp>
        <p:nvSpPr>
          <p:cNvPr id="47" name="ZoneTexte 46">
            <a:extLst>
              <a:ext uri="{FF2B5EF4-FFF2-40B4-BE49-F238E27FC236}">
                <a16:creationId xmlns:a16="http://schemas.microsoft.com/office/drawing/2014/main" id="{BF18CB93-6228-450F-AE34-32858D66483E}"/>
              </a:ext>
            </a:extLst>
          </p:cNvPr>
          <p:cNvSpPr txBox="1"/>
          <p:nvPr/>
        </p:nvSpPr>
        <p:spPr>
          <a:xfrm>
            <a:off x="1397519" y="4581405"/>
            <a:ext cx="1188006" cy="230832"/>
          </a:xfrm>
          <a:prstGeom prst="rect">
            <a:avLst/>
          </a:prstGeom>
          <a:noFill/>
        </p:spPr>
        <p:txBody>
          <a:bodyPr wrap="square" rtlCol="0">
            <a:spAutoFit/>
          </a:bodyPr>
          <a:lstStyle/>
          <a:p>
            <a:pPr algn="r"/>
            <a:r>
              <a:rPr lang="fr-FR" sz="900" b="1"/>
              <a:t>Ms/mmHg</a:t>
            </a:r>
            <a:endParaRPr lang="en-US" sz="900" b="1" dirty="0"/>
          </a:p>
        </p:txBody>
      </p:sp>
      <p:sp>
        <p:nvSpPr>
          <p:cNvPr id="48" name="ZoneTexte 47">
            <a:extLst>
              <a:ext uri="{FF2B5EF4-FFF2-40B4-BE49-F238E27FC236}">
                <a16:creationId xmlns:a16="http://schemas.microsoft.com/office/drawing/2014/main" id="{6B83040C-218F-42BC-813A-F5BD734DE692}"/>
              </a:ext>
            </a:extLst>
          </p:cNvPr>
          <p:cNvSpPr txBox="1"/>
          <p:nvPr/>
        </p:nvSpPr>
        <p:spPr>
          <a:xfrm>
            <a:off x="1397519" y="4751380"/>
            <a:ext cx="1188006" cy="230832"/>
          </a:xfrm>
          <a:prstGeom prst="rect">
            <a:avLst/>
          </a:prstGeom>
          <a:noFill/>
        </p:spPr>
        <p:txBody>
          <a:bodyPr wrap="square" rtlCol="0">
            <a:spAutoFit/>
          </a:bodyPr>
          <a:lstStyle/>
          <a:p>
            <a:pPr algn="r"/>
            <a:r>
              <a:rPr lang="fr-FR" sz="900" b="1"/>
              <a:t>SD1/SD2</a:t>
            </a:r>
            <a:endParaRPr lang="en-US" sz="900" b="1" dirty="0"/>
          </a:p>
        </p:txBody>
      </p:sp>
      <p:sp>
        <p:nvSpPr>
          <p:cNvPr id="49" name="ZoneTexte 48">
            <a:extLst>
              <a:ext uri="{FF2B5EF4-FFF2-40B4-BE49-F238E27FC236}">
                <a16:creationId xmlns:a16="http://schemas.microsoft.com/office/drawing/2014/main" id="{DD393C2B-4AF6-4316-9E8A-F02EA888BD79}"/>
              </a:ext>
            </a:extLst>
          </p:cNvPr>
          <p:cNvSpPr txBox="1"/>
          <p:nvPr/>
        </p:nvSpPr>
        <p:spPr>
          <a:xfrm>
            <a:off x="1397519" y="4921355"/>
            <a:ext cx="1188006" cy="230832"/>
          </a:xfrm>
          <a:prstGeom prst="rect">
            <a:avLst/>
          </a:prstGeom>
          <a:noFill/>
        </p:spPr>
        <p:txBody>
          <a:bodyPr wrap="square" rtlCol="0">
            <a:spAutoFit/>
          </a:bodyPr>
          <a:lstStyle/>
          <a:p>
            <a:pPr algn="r"/>
            <a:r>
              <a:rPr lang="fr-FR" sz="900" b="1"/>
              <a:t>pLF1 (ms)</a:t>
            </a:r>
            <a:endParaRPr lang="en-US" sz="900" b="1" dirty="0"/>
          </a:p>
        </p:txBody>
      </p:sp>
      <p:sp>
        <p:nvSpPr>
          <p:cNvPr id="50" name="ZoneTexte 49">
            <a:extLst>
              <a:ext uri="{FF2B5EF4-FFF2-40B4-BE49-F238E27FC236}">
                <a16:creationId xmlns:a16="http://schemas.microsoft.com/office/drawing/2014/main" id="{9495A679-6889-46DA-A025-BDA52848961A}"/>
              </a:ext>
            </a:extLst>
          </p:cNvPr>
          <p:cNvSpPr txBox="1"/>
          <p:nvPr/>
        </p:nvSpPr>
        <p:spPr>
          <a:xfrm>
            <a:off x="1177948" y="5091330"/>
            <a:ext cx="1407577" cy="230832"/>
          </a:xfrm>
          <a:prstGeom prst="rect">
            <a:avLst/>
          </a:prstGeom>
          <a:noFill/>
        </p:spPr>
        <p:txBody>
          <a:bodyPr wrap="square" rtlCol="0">
            <a:spAutoFit/>
          </a:bodyPr>
          <a:lstStyle/>
          <a:p>
            <a:pPr algn="r"/>
            <a:r>
              <a:rPr lang="fr-FR" sz="900" b="1"/>
              <a:t>Conditional Entropy (CE)</a:t>
            </a:r>
            <a:endParaRPr lang="en-US" sz="900" b="1" dirty="0"/>
          </a:p>
        </p:txBody>
      </p:sp>
      <p:sp>
        <p:nvSpPr>
          <p:cNvPr id="51" name="ZoneTexte 50">
            <a:extLst>
              <a:ext uri="{FF2B5EF4-FFF2-40B4-BE49-F238E27FC236}">
                <a16:creationId xmlns:a16="http://schemas.microsoft.com/office/drawing/2014/main" id="{45547022-F03F-4525-BFCF-52C47B713497}"/>
              </a:ext>
            </a:extLst>
          </p:cNvPr>
          <p:cNvSpPr txBox="1"/>
          <p:nvPr/>
        </p:nvSpPr>
        <p:spPr>
          <a:xfrm>
            <a:off x="1177948" y="5261305"/>
            <a:ext cx="1407577" cy="230832"/>
          </a:xfrm>
          <a:prstGeom prst="rect">
            <a:avLst/>
          </a:prstGeom>
          <a:noFill/>
        </p:spPr>
        <p:txBody>
          <a:bodyPr wrap="square" rtlCol="0">
            <a:spAutoFit/>
          </a:bodyPr>
          <a:lstStyle/>
          <a:p>
            <a:pPr algn="r"/>
            <a:r>
              <a:rPr lang="fr-FR" sz="900" b="1"/>
              <a:t>2UV%</a:t>
            </a:r>
            <a:endParaRPr lang="en-US" sz="900" b="1" dirty="0"/>
          </a:p>
        </p:txBody>
      </p:sp>
      <p:sp>
        <p:nvSpPr>
          <p:cNvPr id="52" name="ZoneTexte 51">
            <a:extLst>
              <a:ext uri="{FF2B5EF4-FFF2-40B4-BE49-F238E27FC236}">
                <a16:creationId xmlns:a16="http://schemas.microsoft.com/office/drawing/2014/main" id="{D86B7E8A-92B0-400A-9B71-3E021565D438}"/>
              </a:ext>
            </a:extLst>
          </p:cNvPr>
          <p:cNvSpPr txBox="1"/>
          <p:nvPr/>
        </p:nvSpPr>
        <p:spPr>
          <a:xfrm>
            <a:off x="1177948" y="5431280"/>
            <a:ext cx="1407577" cy="230832"/>
          </a:xfrm>
          <a:prstGeom prst="rect">
            <a:avLst/>
          </a:prstGeom>
          <a:noFill/>
        </p:spPr>
        <p:txBody>
          <a:bodyPr wrap="square" rtlCol="0">
            <a:spAutoFit/>
          </a:bodyPr>
          <a:lstStyle/>
          <a:p>
            <a:pPr algn="r"/>
            <a:r>
              <a:rPr lang="fr-FR" sz="900" b="1"/>
              <a:t>Normalized CCE (NCCE)</a:t>
            </a:r>
            <a:endParaRPr lang="en-US" sz="900" b="1" dirty="0"/>
          </a:p>
        </p:txBody>
      </p:sp>
      <p:sp>
        <p:nvSpPr>
          <p:cNvPr id="53" name="ZoneTexte 52">
            <a:extLst>
              <a:ext uri="{FF2B5EF4-FFF2-40B4-BE49-F238E27FC236}">
                <a16:creationId xmlns:a16="http://schemas.microsoft.com/office/drawing/2014/main" id="{96F594EB-61FD-4475-8EA5-C9D77F2949A0}"/>
              </a:ext>
            </a:extLst>
          </p:cNvPr>
          <p:cNvSpPr txBox="1"/>
          <p:nvPr/>
        </p:nvSpPr>
        <p:spPr>
          <a:xfrm>
            <a:off x="1177948" y="5601255"/>
            <a:ext cx="1407577" cy="230832"/>
          </a:xfrm>
          <a:prstGeom prst="rect">
            <a:avLst/>
          </a:prstGeom>
          <a:noFill/>
        </p:spPr>
        <p:txBody>
          <a:bodyPr wrap="square" rtlCol="0">
            <a:spAutoFit/>
          </a:bodyPr>
          <a:lstStyle/>
          <a:p>
            <a:pPr algn="r"/>
            <a:r>
              <a:rPr lang="fr-FR" sz="900" b="1"/>
              <a:t>2UV</a:t>
            </a:r>
            <a:endParaRPr lang="en-US" sz="900" b="1" dirty="0"/>
          </a:p>
        </p:txBody>
      </p:sp>
      <p:sp>
        <p:nvSpPr>
          <p:cNvPr id="54" name="ZoneTexte 53">
            <a:extLst>
              <a:ext uri="{FF2B5EF4-FFF2-40B4-BE49-F238E27FC236}">
                <a16:creationId xmlns:a16="http://schemas.microsoft.com/office/drawing/2014/main" id="{06E113E9-2B99-48E8-8628-09394B9A7E1B}"/>
              </a:ext>
            </a:extLst>
          </p:cNvPr>
          <p:cNvSpPr txBox="1"/>
          <p:nvPr/>
        </p:nvSpPr>
        <p:spPr>
          <a:xfrm>
            <a:off x="1177948" y="5771230"/>
            <a:ext cx="1407577" cy="230832"/>
          </a:xfrm>
          <a:prstGeom prst="rect">
            <a:avLst/>
          </a:prstGeom>
          <a:noFill/>
        </p:spPr>
        <p:txBody>
          <a:bodyPr wrap="square" rtlCol="0">
            <a:spAutoFit/>
          </a:bodyPr>
          <a:lstStyle/>
          <a:p>
            <a:pPr algn="r"/>
            <a:r>
              <a:rPr lang="fr-FR" sz="900" b="1"/>
              <a:t>SDNN (ms)</a:t>
            </a:r>
            <a:endParaRPr lang="en-US" sz="900" b="1" dirty="0"/>
          </a:p>
        </p:txBody>
      </p:sp>
      <p:sp>
        <p:nvSpPr>
          <p:cNvPr id="55" name="ZoneTexte 54">
            <a:extLst>
              <a:ext uri="{FF2B5EF4-FFF2-40B4-BE49-F238E27FC236}">
                <a16:creationId xmlns:a16="http://schemas.microsoft.com/office/drawing/2014/main" id="{96F9E5D4-8E01-4248-A979-ADC6A9A64FAC}"/>
              </a:ext>
            </a:extLst>
          </p:cNvPr>
          <p:cNvSpPr txBox="1"/>
          <p:nvPr/>
        </p:nvSpPr>
        <p:spPr>
          <a:xfrm>
            <a:off x="1177948" y="5941205"/>
            <a:ext cx="1407577" cy="230832"/>
          </a:xfrm>
          <a:prstGeom prst="rect">
            <a:avLst/>
          </a:prstGeom>
          <a:noFill/>
        </p:spPr>
        <p:txBody>
          <a:bodyPr wrap="square" rtlCol="0">
            <a:spAutoFit/>
          </a:bodyPr>
          <a:lstStyle/>
          <a:p>
            <a:pPr algn="r"/>
            <a:r>
              <a:rPr lang="fr-FR" sz="900" b="1"/>
              <a:t>Ptot (ms)</a:t>
            </a:r>
            <a:endParaRPr lang="en-US" sz="900" b="1" dirty="0"/>
          </a:p>
        </p:txBody>
      </p:sp>
      <p:sp>
        <p:nvSpPr>
          <p:cNvPr id="56" name="ZoneTexte 55">
            <a:extLst>
              <a:ext uri="{FF2B5EF4-FFF2-40B4-BE49-F238E27FC236}">
                <a16:creationId xmlns:a16="http://schemas.microsoft.com/office/drawing/2014/main" id="{AADC6DDE-AB3D-447E-8EAA-B46FA449F9C8}"/>
              </a:ext>
            </a:extLst>
          </p:cNvPr>
          <p:cNvSpPr txBox="1"/>
          <p:nvPr/>
        </p:nvSpPr>
        <p:spPr>
          <a:xfrm>
            <a:off x="1177948" y="6111180"/>
            <a:ext cx="1407577" cy="230832"/>
          </a:xfrm>
          <a:prstGeom prst="rect">
            <a:avLst/>
          </a:prstGeom>
          <a:noFill/>
        </p:spPr>
        <p:txBody>
          <a:bodyPr wrap="square" rtlCol="0">
            <a:spAutoFit/>
          </a:bodyPr>
          <a:lstStyle/>
          <a:p>
            <a:pPr algn="r"/>
            <a:r>
              <a:rPr lang="fr-FR" sz="900" b="1"/>
              <a:t>OV%</a:t>
            </a:r>
            <a:endParaRPr lang="en-US" sz="900" b="1" dirty="0"/>
          </a:p>
        </p:txBody>
      </p:sp>
      <p:sp>
        <p:nvSpPr>
          <p:cNvPr id="57" name="ZoneTexte 56">
            <a:extLst>
              <a:ext uri="{FF2B5EF4-FFF2-40B4-BE49-F238E27FC236}">
                <a16:creationId xmlns:a16="http://schemas.microsoft.com/office/drawing/2014/main" id="{5A0F1E37-0C23-4A1B-933E-DF4DD97E0E3D}"/>
              </a:ext>
            </a:extLst>
          </p:cNvPr>
          <p:cNvSpPr txBox="1"/>
          <p:nvPr/>
        </p:nvSpPr>
        <p:spPr>
          <a:xfrm>
            <a:off x="1177948" y="6281155"/>
            <a:ext cx="1407577" cy="230832"/>
          </a:xfrm>
          <a:prstGeom prst="rect">
            <a:avLst/>
          </a:prstGeom>
          <a:noFill/>
        </p:spPr>
        <p:txBody>
          <a:bodyPr wrap="square" rtlCol="0">
            <a:spAutoFit/>
          </a:bodyPr>
          <a:lstStyle/>
          <a:p>
            <a:pPr algn="r"/>
            <a:r>
              <a:rPr lang="fr-FR" sz="900" b="1"/>
              <a:t>OV</a:t>
            </a:r>
            <a:endParaRPr lang="en-US" sz="900" b="1" dirty="0"/>
          </a:p>
        </p:txBody>
      </p:sp>
      <p:sp>
        <p:nvSpPr>
          <p:cNvPr id="58" name="ZoneTexte 57">
            <a:extLst>
              <a:ext uri="{FF2B5EF4-FFF2-40B4-BE49-F238E27FC236}">
                <a16:creationId xmlns:a16="http://schemas.microsoft.com/office/drawing/2014/main" id="{086D7BD5-2C4E-42E9-8200-EAF93DF0231F}"/>
              </a:ext>
            </a:extLst>
          </p:cNvPr>
          <p:cNvSpPr txBox="1"/>
          <p:nvPr/>
        </p:nvSpPr>
        <p:spPr>
          <a:xfrm>
            <a:off x="1177948" y="6621105"/>
            <a:ext cx="1407577" cy="230832"/>
          </a:xfrm>
          <a:prstGeom prst="rect">
            <a:avLst/>
          </a:prstGeom>
          <a:noFill/>
        </p:spPr>
        <p:txBody>
          <a:bodyPr wrap="square" rtlCol="0">
            <a:spAutoFit/>
          </a:bodyPr>
          <a:lstStyle/>
          <a:p>
            <a:pPr algn="r"/>
            <a:r>
              <a:rPr lang="fr-FR" sz="900" b="1"/>
              <a:t>LF/HF</a:t>
            </a:r>
            <a:endParaRPr lang="en-US" sz="900" b="1" dirty="0"/>
          </a:p>
        </p:txBody>
      </p:sp>
      <p:sp>
        <p:nvSpPr>
          <p:cNvPr id="59" name="ZoneTexte 58">
            <a:extLst>
              <a:ext uri="{FF2B5EF4-FFF2-40B4-BE49-F238E27FC236}">
                <a16:creationId xmlns:a16="http://schemas.microsoft.com/office/drawing/2014/main" id="{E78A8334-4AE0-46E9-A267-5B4FA9D40B2B}"/>
              </a:ext>
            </a:extLst>
          </p:cNvPr>
          <p:cNvSpPr txBox="1"/>
          <p:nvPr/>
        </p:nvSpPr>
        <p:spPr>
          <a:xfrm>
            <a:off x="1177948" y="6451130"/>
            <a:ext cx="1407577" cy="230832"/>
          </a:xfrm>
          <a:prstGeom prst="rect">
            <a:avLst/>
          </a:prstGeom>
          <a:noFill/>
        </p:spPr>
        <p:txBody>
          <a:bodyPr wrap="square" rtlCol="0">
            <a:spAutoFit/>
          </a:bodyPr>
          <a:lstStyle/>
          <a:p>
            <a:pPr algn="r"/>
            <a:r>
              <a:rPr lang="fr-FR" sz="900" b="1"/>
              <a:t>LF/HF</a:t>
            </a:r>
            <a:endParaRPr lang="en-US" sz="900" b="1" dirty="0"/>
          </a:p>
        </p:txBody>
      </p:sp>
      <p:sp>
        <p:nvSpPr>
          <p:cNvPr id="60" name="ZoneTexte 59">
            <a:extLst>
              <a:ext uri="{FF2B5EF4-FFF2-40B4-BE49-F238E27FC236}">
                <a16:creationId xmlns:a16="http://schemas.microsoft.com/office/drawing/2014/main" id="{5813E557-0ACE-4216-9661-41C64523A73E}"/>
              </a:ext>
            </a:extLst>
          </p:cNvPr>
          <p:cNvSpPr txBox="1"/>
          <p:nvPr/>
        </p:nvSpPr>
        <p:spPr>
          <a:xfrm>
            <a:off x="1177948" y="6791080"/>
            <a:ext cx="1407577" cy="230832"/>
          </a:xfrm>
          <a:prstGeom prst="rect">
            <a:avLst/>
          </a:prstGeom>
          <a:noFill/>
        </p:spPr>
        <p:txBody>
          <a:bodyPr wrap="square" rtlCol="0">
            <a:spAutoFit/>
          </a:bodyPr>
          <a:lstStyle/>
          <a:p>
            <a:pPr algn="r"/>
            <a:r>
              <a:rPr lang="fr-FR" sz="900" b="1"/>
              <a:t>X (ms)</a:t>
            </a:r>
            <a:endParaRPr lang="en-US" sz="900" b="1" dirty="0"/>
          </a:p>
        </p:txBody>
      </p:sp>
      <p:sp>
        <p:nvSpPr>
          <p:cNvPr id="61" name="ZoneTexte 60">
            <a:extLst>
              <a:ext uri="{FF2B5EF4-FFF2-40B4-BE49-F238E27FC236}">
                <a16:creationId xmlns:a16="http://schemas.microsoft.com/office/drawing/2014/main" id="{9155C2B0-827A-4669-82B6-91A3DB157F30}"/>
              </a:ext>
            </a:extLst>
          </p:cNvPr>
          <p:cNvSpPr txBox="1"/>
          <p:nvPr/>
        </p:nvSpPr>
        <p:spPr>
          <a:xfrm>
            <a:off x="1177948" y="6961055"/>
            <a:ext cx="1407577" cy="230832"/>
          </a:xfrm>
          <a:prstGeom prst="rect">
            <a:avLst/>
          </a:prstGeom>
          <a:noFill/>
        </p:spPr>
        <p:txBody>
          <a:bodyPr wrap="square" rtlCol="0">
            <a:spAutoFit/>
          </a:bodyPr>
          <a:lstStyle/>
          <a:p>
            <a:pPr algn="r"/>
            <a:r>
              <a:rPr lang="fr-FR" sz="900" b="1"/>
              <a:t>SD1 (ms)</a:t>
            </a:r>
            <a:endParaRPr lang="en-US" sz="900" b="1" dirty="0"/>
          </a:p>
        </p:txBody>
      </p:sp>
      <p:sp>
        <p:nvSpPr>
          <p:cNvPr id="62" name="ZoneTexte 61">
            <a:extLst>
              <a:ext uri="{FF2B5EF4-FFF2-40B4-BE49-F238E27FC236}">
                <a16:creationId xmlns:a16="http://schemas.microsoft.com/office/drawing/2014/main" id="{A5001068-7260-451D-A1C9-2BF548A41172}"/>
              </a:ext>
            </a:extLst>
          </p:cNvPr>
          <p:cNvSpPr txBox="1"/>
          <p:nvPr/>
        </p:nvSpPr>
        <p:spPr>
          <a:xfrm>
            <a:off x="1177948" y="7131030"/>
            <a:ext cx="1407577" cy="230832"/>
          </a:xfrm>
          <a:prstGeom prst="rect">
            <a:avLst/>
          </a:prstGeom>
          <a:noFill/>
        </p:spPr>
        <p:txBody>
          <a:bodyPr wrap="square" rtlCol="0">
            <a:spAutoFit/>
          </a:bodyPr>
          <a:lstStyle/>
          <a:p>
            <a:pPr algn="r"/>
            <a:r>
              <a:rPr lang="fr-FR" sz="900" b="1"/>
              <a:t>IMAI2</a:t>
            </a:r>
            <a:endParaRPr lang="en-US" sz="900" b="1" dirty="0"/>
          </a:p>
        </p:txBody>
      </p:sp>
      <p:sp>
        <p:nvSpPr>
          <p:cNvPr id="63" name="ZoneTexte 62">
            <a:extLst>
              <a:ext uri="{FF2B5EF4-FFF2-40B4-BE49-F238E27FC236}">
                <a16:creationId xmlns:a16="http://schemas.microsoft.com/office/drawing/2014/main" id="{90A37B7A-2A65-4286-8C7C-C32666314315}"/>
              </a:ext>
            </a:extLst>
          </p:cNvPr>
          <p:cNvSpPr txBox="1"/>
          <p:nvPr/>
        </p:nvSpPr>
        <p:spPr>
          <a:xfrm>
            <a:off x="1177948" y="7301005"/>
            <a:ext cx="1407577" cy="230832"/>
          </a:xfrm>
          <a:prstGeom prst="rect">
            <a:avLst/>
          </a:prstGeom>
          <a:noFill/>
        </p:spPr>
        <p:txBody>
          <a:bodyPr wrap="square" rtlCol="0">
            <a:spAutoFit/>
          </a:bodyPr>
          <a:lstStyle/>
          <a:p>
            <a:pPr algn="r"/>
            <a:r>
              <a:rPr lang="fr-FR" sz="900" b="1"/>
              <a:t>pHF1 (ms)</a:t>
            </a:r>
            <a:endParaRPr lang="en-US" sz="900" b="1" dirty="0"/>
          </a:p>
        </p:txBody>
      </p:sp>
      <p:sp>
        <p:nvSpPr>
          <p:cNvPr id="64" name="ZoneTexte 63">
            <a:extLst>
              <a:ext uri="{FF2B5EF4-FFF2-40B4-BE49-F238E27FC236}">
                <a16:creationId xmlns:a16="http://schemas.microsoft.com/office/drawing/2014/main" id="{9442014A-7536-4798-B62E-F3F70C1FE1FB}"/>
              </a:ext>
            </a:extLst>
          </p:cNvPr>
          <p:cNvSpPr txBox="1"/>
          <p:nvPr/>
        </p:nvSpPr>
        <p:spPr>
          <a:xfrm>
            <a:off x="1177948" y="7470980"/>
            <a:ext cx="1407577" cy="230832"/>
          </a:xfrm>
          <a:prstGeom prst="rect">
            <a:avLst/>
          </a:prstGeom>
          <a:noFill/>
        </p:spPr>
        <p:txBody>
          <a:bodyPr wrap="square" rtlCol="0">
            <a:spAutoFit/>
          </a:bodyPr>
          <a:lstStyle/>
          <a:p>
            <a:pPr algn="r"/>
            <a:r>
              <a:rPr lang="fr-FR" sz="900" b="1"/>
              <a:t>Hurts</a:t>
            </a:r>
            <a:endParaRPr lang="en-US" sz="900" b="1" dirty="0"/>
          </a:p>
        </p:txBody>
      </p:sp>
      <p:sp>
        <p:nvSpPr>
          <p:cNvPr id="65" name="ZoneTexte 64">
            <a:extLst>
              <a:ext uri="{FF2B5EF4-FFF2-40B4-BE49-F238E27FC236}">
                <a16:creationId xmlns:a16="http://schemas.microsoft.com/office/drawing/2014/main" id="{347D2CE2-43BF-4621-ABBB-61A4F24A6941}"/>
              </a:ext>
            </a:extLst>
          </p:cNvPr>
          <p:cNvSpPr txBox="1"/>
          <p:nvPr/>
        </p:nvSpPr>
        <p:spPr>
          <a:xfrm>
            <a:off x="1177948" y="7640955"/>
            <a:ext cx="1407577" cy="230832"/>
          </a:xfrm>
          <a:prstGeom prst="rect">
            <a:avLst/>
          </a:prstGeom>
          <a:noFill/>
        </p:spPr>
        <p:txBody>
          <a:bodyPr wrap="square" rtlCol="0">
            <a:spAutoFit/>
          </a:bodyPr>
          <a:lstStyle/>
          <a:p>
            <a:pPr algn="r"/>
            <a:r>
              <a:rPr lang="fr-FR" sz="900" b="1"/>
              <a:t>rMSSD (ms)</a:t>
            </a:r>
            <a:endParaRPr lang="en-US" sz="900" b="1" dirty="0"/>
          </a:p>
        </p:txBody>
      </p:sp>
      <p:sp>
        <p:nvSpPr>
          <p:cNvPr id="66" name="ZoneTexte 65">
            <a:extLst>
              <a:ext uri="{FF2B5EF4-FFF2-40B4-BE49-F238E27FC236}">
                <a16:creationId xmlns:a16="http://schemas.microsoft.com/office/drawing/2014/main" id="{40480953-F208-490B-A7EA-1C79E92AB6BF}"/>
              </a:ext>
            </a:extLst>
          </p:cNvPr>
          <p:cNvSpPr txBox="1"/>
          <p:nvPr/>
        </p:nvSpPr>
        <p:spPr>
          <a:xfrm>
            <a:off x="1177948" y="7810930"/>
            <a:ext cx="1407577" cy="230832"/>
          </a:xfrm>
          <a:prstGeom prst="rect">
            <a:avLst/>
          </a:prstGeom>
          <a:noFill/>
        </p:spPr>
        <p:txBody>
          <a:bodyPr wrap="square" rtlCol="0">
            <a:spAutoFit/>
          </a:bodyPr>
          <a:lstStyle/>
          <a:p>
            <a:pPr algn="r"/>
            <a:r>
              <a:rPr lang="fr-FR" sz="900" b="1"/>
              <a:t>pLF2 (ms)</a:t>
            </a:r>
            <a:endParaRPr lang="en-US" sz="900" b="1" dirty="0"/>
          </a:p>
        </p:txBody>
      </p:sp>
      <p:sp>
        <p:nvSpPr>
          <p:cNvPr id="67" name="ZoneTexte 66">
            <a:extLst>
              <a:ext uri="{FF2B5EF4-FFF2-40B4-BE49-F238E27FC236}">
                <a16:creationId xmlns:a16="http://schemas.microsoft.com/office/drawing/2014/main" id="{8D9201C6-A8B4-4455-BF65-3104F0D1E8BE}"/>
              </a:ext>
            </a:extLst>
          </p:cNvPr>
          <p:cNvSpPr txBox="1"/>
          <p:nvPr/>
        </p:nvSpPr>
        <p:spPr>
          <a:xfrm>
            <a:off x="1177948" y="7980905"/>
            <a:ext cx="1407577" cy="230832"/>
          </a:xfrm>
          <a:prstGeom prst="rect">
            <a:avLst/>
          </a:prstGeom>
          <a:noFill/>
        </p:spPr>
        <p:txBody>
          <a:bodyPr wrap="square" rtlCol="0">
            <a:spAutoFit/>
          </a:bodyPr>
          <a:lstStyle/>
          <a:p>
            <a:pPr algn="r"/>
            <a:r>
              <a:rPr lang="fr-FR" sz="900" b="1"/>
              <a:t>H Katz</a:t>
            </a:r>
            <a:endParaRPr lang="en-US" sz="900" b="1" dirty="0"/>
          </a:p>
        </p:txBody>
      </p:sp>
      <p:sp>
        <p:nvSpPr>
          <p:cNvPr id="68" name="ZoneTexte 67">
            <a:extLst>
              <a:ext uri="{FF2B5EF4-FFF2-40B4-BE49-F238E27FC236}">
                <a16:creationId xmlns:a16="http://schemas.microsoft.com/office/drawing/2014/main" id="{0AC3545B-6350-4153-A5F7-90B48F48FB4A}"/>
              </a:ext>
            </a:extLst>
          </p:cNvPr>
          <p:cNvSpPr txBox="1"/>
          <p:nvPr/>
        </p:nvSpPr>
        <p:spPr>
          <a:xfrm>
            <a:off x="1177948" y="8150880"/>
            <a:ext cx="1407577" cy="230832"/>
          </a:xfrm>
          <a:prstGeom prst="rect">
            <a:avLst/>
          </a:prstGeom>
          <a:noFill/>
        </p:spPr>
        <p:txBody>
          <a:bodyPr wrap="square" rtlCol="0">
            <a:spAutoFit/>
          </a:bodyPr>
          <a:lstStyle/>
          <a:p>
            <a:pPr algn="r"/>
            <a:r>
              <a:rPr lang="fr-FR" sz="900" b="1" dirty="0"/>
              <a:t>pNN50 (%)</a:t>
            </a:r>
            <a:endParaRPr lang="en-US" sz="900" b="1" dirty="0"/>
          </a:p>
        </p:txBody>
      </p:sp>
      <p:sp>
        <p:nvSpPr>
          <p:cNvPr id="69" name="ZoneTexte 68">
            <a:extLst>
              <a:ext uri="{FF2B5EF4-FFF2-40B4-BE49-F238E27FC236}">
                <a16:creationId xmlns:a16="http://schemas.microsoft.com/office/drawing/2014/main" id="{402B0078-D8DD-49E3-B4DA-1B9D748D3A7E}"/>
              </a:ext>
            </a:extLst>
          </p:cNvPr>
          <p:cNvSpPr txBox="1"/>
          <p:nvPr/>
        </p:nvSpPr>
        <p:spPr>
          <a:xfrm>
            <a:off x="1177948" y="8320855"/>
            <a:ext cx="1407577" cy="230832"/>
          </a:xfrm>
          <a:prstGeom prst="rect">
            <a:avLst/>
          </a:prstGeom>
          <a:noFill/>
        </p:spPr>
        <p:txBody>
          <a:bodyPr wrap="square" rtlCol="0">
            <a:spAutoFit/>
          </a:bodyPr>
          <a:lstStyle/>
          <a:p>
            <a:pPr algn="r"/>
            <a:r>
              <a:rPr lang="fr-FR" sz="900" b="1" dirty="0"/>
              <a:t>LF (ms)</a:t>
            </a:r>
            <a:endParaRPr lang="en-US" sz="900" b="1" dirty="0"/>
          </a:p>
        </p:txBody>
      </p:sp>
      <p:sp>
        <p:nvSpPr>
          <p:cNvPr id="70" name="ZoneTexte 69">
            <a:extLst>
              <a:ext uri="{FF2B5EF4-FFF2-40B4-BE49-F238E27FC236}">
                <a16:creationId xmlns:a16="http://schemas.microsoft.com/office/drawing/2014/main" id="{D269343D-1DB7-4486-9C5B-C5A04A5ABDBB}"/>
              </a:ext>
            </a:extLst>
          </p:cNvPr>
          <p:cNvSpPr txBox="1"/>
          <p:nvPr/>
        </p:nvSpPr>
        <p:spPr>
          <a:xfrm>
            <a:off x="1177948" y="8490830"/>
            <a:ext cx="1407577" cy="230832"/>
          </a:xfrm>
          <a:prstGeom prst="rect">
            <a:avLst/>
          </a:prstGeom>
          <a:noFill/>
        </p:spPr>
        <p:txBody>
          <a:bodyPr wrap="square" rtlCol="0">
            <a:spAutoFit/>
          </a:bodyPr>
          <a:lstStyle/>
          <a:p>
            <a:pPr algn="r"/>
            <a:r>
              <a:rPr lang="fr-FR" sz="900" b="1" dirty="0"/>
              <a:t>pHF2 (ms)</a:t>
            </a:r>
            <a:endParaRPr lang="en-US" sz="900" b="1" dirty="0"/>
          </a:p>
        </p:txBody>
      </p:sp>
      <p:sp>
        <p:nvSpPr>
          <p:cNvPr id="71" name="ZoneTexte 70">
            <a:extLst>
              <a:ext uri="{FF2B5EF4-FFF2-40B4-BE49-F238E27FC236}">
                <a16:creationId xmlns:a16="http://schemas.microsoft.com/office/drawing/2014/main" id="{07D847A2-6D65-4F18-A814-77F4755104B0}"/>
              </a:ext>
            </a:extLst>
          </p:cNvPr>
          <p:cNvSpPr txBox="1"/>
          <p:nvPr/>
        </p:nvSpPr>
        <p:spPr>
          <a:xfrm>
            <a:off x="1177948" y="8660805"/>
            <a:ext cx="1407577" cy="230832"/>
          </a:xfrm>
          <a:prstGeom prst="rect">
            <a:avLst/>
          </a:prstGeom>
          <a:noFill/>
        </p:spPr>
        <p:txBody>
          <a:bodyPr wrap="square" rtlCol="0">
            <a:spAutoFit/>
          </a:bodyPr>
          <a:lstStyle/>
          <a:p>
            <a:pPr algn="r"/>
            <a:r>
              <a:rPr lang="fr-FR" sz="900" b="1" dirty="0"/>
              <a:t>IMAI1</a:t>
            </a:r>
            <a:endParaRPr lang="en-US" sz="900" b="1" dirty="0"/>
          </a:p>
        </p:txBody>
      </p:sp>
      <p:sp>
        <p:nvSpPr>
          <p:cNvPr id="72" name="ZoneTexte 71">
            <a:extLst>
              <a:ext uri="{FF2B5EF4-FFF2-40B4-BE49-F238E27FC236}">
                <a16:creationId xmlns:a16="http://schemas.microsoft.com/office/drawing/2014/main" id="{EA0BEB73-8CA8-4917-A4F4-C3BC51950331}"/>
              </a:ext>
            </a:extLst>
          </p:cNvPr>
          <p:cNvSpPr txBox="1"/>
          <p:nvPr/>
        </p:nvSpPr>
        <p:spPr>
          <a:xfrm>
            <a:off x="1177948" y="8830780"/>
            <a:ext cx="1407577" cy="230832"/>
          </a:xfrm>
          <a:prstGeom prst="rect">
            <a:avLst/>
          </a:prstGeom>
          <a:noFill/>
        </p:spPr>
        <p:txBody>
          <a:bodyPr wrap="square" rtlCol="0">
            <a:spAutoFit/>
          </a:bodyPr>
          <a:lstStyle/>
          <a:p>
            <a:pPr algn="r"/>
            <a:r>
              <a:rPr lang="fr-FR" sz="900" b="1" dirty="0"/>
              <a:t>HF (ms)</a:t>
            </a:r>
            <a:endParaRPr lang="en-US" sz="900" b="1" dirty="0"/>
          </a:p>
        </p:txBody>
      </p:sp>
      <p:sp>
        <p:nvSpPr>
          <p:cNvPr id="73" name="ZoneTexte 72">
            <a:extLst>
              <a:ext uri="{FF2B5EF4-FFF2-40B4-BE49-F238E27FC236}">
                <a16:creationId xmlns:a16="http://schemas.microsoft.com/office/drawing/2014/main" id="{6FC9FC48-C307-4725-A148-58102D405C6C}"/>
              </a:ext>
            </a:extLst>
          </p:cNvPr>
          <p:cNvSpPr txBox="1"/>
          <p:nvPr/>
        </p:nvSpPr>
        <p:spPr>
          <a:xfrm>
            <a:off x="1177948" y="9000748"/>
            <a:ext cx="1407577" cy="230832"/>
          </a:xfrm>
          <a:prstGeom prst="rect">
            <a:avLst/>
          </a:prstGeom>
          <a:noFill/>
        </p:spPr>
        <p:txBody>
          <a:bodyPr wrap="square" rtlCol="0">
            <a:spAutoFit/>
          </a:bodyPr>
          <a:lstStyle/>
          <a:p>
            <a:pPr algn="r"/>
            <a:r>
              <a:rPr lang="fr-FR" sz="900" b="1" dirty="0"/>
              <a:t>VLF (ms)</a:t>
            </a:r>
            <a:endParaRPr lang="en-US" sz="900" b="1" dirty="0"/>
          </a:p>
        </p:txBody>
      </p:sp>
    </p:spTree>
    <p:extLst>
      <p:ext uri="{BB962C8B-B14F-4D97-AF65-F5344CB8AC3E}">
        <p14:creationId xmlns:p14="http://schemas.microsoft.com/office/powerpoint/2010/main" val="3502361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08A6B3-46F5-43B8-B404-01BA4EF310A0}"/>
              </a:ext>
            </a:extLst>
          </p:cNvPr>
          <p:cNvSpPr>
            <a:spLocks noGrp="1"/>
          </p:cNvSpPr>
          <p:nvPr>
            <p:ph type="title"/>
          </p:nvPr>
        </p:nvSpPr>
        <p:spPr>
          <a:xfrm>
            <a:off x="372903" y="680704"/>
            <a:ext cx="6112193" cy="8416404"/>
          </a:xfrm>
        </p:spPr>
        <p:txBody>
          <a:bodyPr>
            <a:noAutofit/>
          </a:bodyPr>
          <a:lstStyle/>
          <a:p>
            <a:pPr>
              <a:lnSpc>
                <a:spcPct val="150000"/>
              </a:lnSpc>
            </a:pPr>
            <a:r>
              <a:rPr lang="en-US" sz="1000" b="1" dirty="0">
                <a:latin typeface="Times New Roman" panose="02020603050405020304" pitchFamily="18" charset="0"/>
                <a:cs typeface="Times New Roman" panose="02020603050405020304" pitchFamily="18" charset="0"/>
              </a:rPr>
              <a:t>Supplementary Figure 5 – Neural network model for predicting standardized UMSARS 1 and 2 scores. </a:t>
            </a:r>
            <a:r>
              <a:rPr lang="en-US" sz="1000" dirty="0">
                <a:latin typeface="Times New Roman" panose="02020603050405020304" pitchFamily="18" charset="0"/>
                <a:cs typeface="Times New Roman" panose="02020603050405020304" pitchFamily="18" charset="0"/>
              </a:rPr>
              <a:t>A feed-forward neural network was developed to model complex relationships between HRV features and UMSARS scores. The architecture (a) includes an input layer, three hidden layers, and an output layer. Hyperparameters were tuned using grid search and trial-and-error. The model was optimized using the Adam optimizer with Mean Absolute Error (MAE) as the loss function. Dropout (rate = 0.2) was applied to reduce overfitting, and early stopping was used to prevent unnecessary training beyond the point of validation improvement. The final model parameters were the following. Number of hidden layers: 3, Units in input layer: 128, Optimizer: Adam, Best validation MAE: 0.8825 (b) The </a:t>
            </a:r>
            <a:r>
              <a:rPr lang="en-US" sz="1000" dirty="0" err="1">
                <a:latin typeface="Times New Roman" panose="02020603050405020304" pitchFamily="18" charset="0"/>
                <a:cs typeface="Times New Roman" panose="02020603050405020304" pitchFamily="18" charset="0"/>
              </a:rPr>
              <a:t>SHapley</a:t>
            </a:r>
            <a:r>
              <a:rPr lang="en-US" sz="1000" dirty="0">
                <a:latin typeface="Times New Roman" panose="02020603050405020304" pitchFamily="18" charset="0"/>
                <a:cs typeface="Times New Roman" panose="02020603050405020304" pitchFamily="18" charset="0"/>
              </a:rPr>
              <a:t> Additive </a:t>
            </a:r>
            <a:r>
              <a:rPr lang="en-US" sz="1000" dirty="0" err="1">
                <a:latin typeface="Times New Roman" panose="02020603050405020304" pitchFamily="18" charset="0"/>
                <a:cs typeface="Times New Roman" panose="02020603050405020304" pitchFamily="18" charset="0"/>
              </a:rPr>
              <a:t>exPlanations</a:t>
            </a:r>
            <a:r>
              <a:rPr lang="en-US" sz="1000" dirty="0">
                <a:latin typeface="Times New Roman" panose="02020603050405020304" pitchFamily="18" charset="0"/>
                <a:cs typeface="Times New Roman" panose="02020603050405020304" pitchFamily="18" charset="0"/>
              </a:rPr>
              <a:t> (SHAP) summary plot ranks the 50 HRV features by their importance in predicting UMSARS. Each point shows a feature’s contribution to an individual prediction in the test set (n = 36). SHAP values indicate direction and magnitude of influence: features like “1V,” “sample entropy,” and “approximate entropy” are associated with lower UMSARS predictions, while features like “Lempel-Ziv Complexity” and “H DFA” are linked to higher predicted scores. (c) Kernel density plots compare distributions of actual (blue) and predicted (pink) UMSARS scores. Close alignment between the two curves reflects strong model performance and accurate score estimation. (d) The scatter plot compares actual vs. predicted UMSARS scores, with a reference line indicating perfect prediction. Points clustering around the line suggest high model accuracy; deviations mark weaker predictions. (e) A correlation heatmap quantifies the relationship between actual and predicted scores. A high correlation coefficient indicates the model’s strong predictive alignment with true outcomes. (f) The training and validation MAE plot over epochs visualizes model convergence. A steady decline in training error alongside stable validation error suggests effective learning and minimal overfitting.</a:t>
            </a:r>
            <a:endParaRPr lang="en-US" sz="1000" dirty="0">
              <a:latin typeface="Bahnschrift" panose="020B0502040204020203" pitchFamily="34" charset="0"/>
            </a:endParaRPr>
          </a:p>
        </p:txBody>
      </p:sp>
      <p:sp>
        <p:nvSpPr>
          <p:cNvPr id="3" name="Espace réservé du contenu 2">
            <a:extLst>
              <a:ext uri="{FF2B5EF4-FFF2-40B4-BE49-F238E27FC236}">
                <a16:creationId xmlns:a16="http://schemas.microsoft.com/office/drawing/2014/main" id="{466C70C8-2A10-4294-B312-9BC9F9D0D623}"/>
              </a:ext>
            </a:extLst>
          </p:cNvPr>
          <p:cNvSpPr>
            <a:spLocks noGrp="1"/>
          </p:cNvSpPr>
          <p:nvPr>
            <p:ph idx="1"/>
          </p:nvPr>
        </p:nvSpPr>
        <p:spPr>
          <a:xfrm flipV="1">
            <a:off x="471488" y="8922280"/>
            <a:ext cx="5915025" cy="587480"/>
          </a:xfrm>
        </p:spPr>
        <p:txBody>
          <a:bodyPr/>
          <a:lstStyle/>
          <a:p>
            <a:pPr marL="0" indent="0">
              <a:buNone/>
            </a:pPr>
            <a:r>
              <a:rPr lang="en-US" dirty="0"/>
              <a:t> </a:t>
            </a:r>
          </a:p>
        </p:txBody>
      </p:sp>
    </p:spTree>
    <p:extLst>
      <p:ext uri="{BB962C8B-B14F-4D97-AF65-F5344CB8AC3E}">
        <p14:creationId xmlns:p14="http://schemas.microsoft.com/office/powerpoint/2010/main" val="2325380876"/>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7538</TotalTime>
  <Words>533</Words>
  <Application>Microsoft Office PowerPoint</Application>
  <PresentationFormat>Format A4 (210 x 297 mm)</PresentationFormat>
  <Paragraphs>61</Paragraphs>
  <Slides>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vt:i4>
      </vt:variant>
    </vt:vector>
  </HeadingPairs>
  <TitlesOfParts>
    <vt:vector size="8" baseType="lpstr">
      <vt:lpstr>Arial</vt:lpstr>
      <vt:lpstr>Bahnschrift</vt:lpstr>
      <vt:lpstr>Calibri</vt:lpstr>
      <vt:lpstr>Calibri Light</vt:lpstr>
      <vt:lpstr>Times New Roman</vt:lpstr>
      <vt:lpstr>Thème Office</vt:lpstr>
      <vt:lpstr> </vt:lpstr>
      <vt:lpstr>Supplementary Figure 5 – Neural network model for predicting standardized UMSARS 1 and 2 scores. A feed-forward neural network was developed to model complex relationships between HRV features and UMSARS scores. The architecture (a) includes an input layer, three hidden layers, and an output layer. Hyperparameters were tuned using grid search and trial-and-error. The model was optimized using the Adam optimizer with Mean Absolute Error (MAE) as the loss function. Dropout (rate = 0.2) was applied to reduce overfitting, and early stopping was used to prevent unnecessary training beyond the point of validation improvement. The final model parameters were the following. Number of hidden layers: 3, Units in input layer: 128, Optimizer: Adam, Best validation MAE: 0.8825 (b) The SHapley Additive exPlanations (SHAP) summary plot ranks the 50 HRV features by their importance in predicting UMSARS. Each point shows a feature’s contribution to an individual prediction in the test set (n = 36). SHAP values indicate direction and magnitude of influence: features like “1V,” “sample entropy,” and “approximate entropy” are associated with lower UMSARS predictions, while features like “Lempel-Ziv Complexity” and “H DFA” are linked to higher predicted scores. (c) Kernel density plots compare distributions of actual (blue) and predicted (pink) UMSARS scores. Close alignment between the two curves reflects strong model performance and accurate score estimation. (d) The scatter plot compares actual vs. predicted UMSARS scores, with a reference line indicating perfect prediction. Points clustering around the line suggest high model accuracy; deviations mark weaker predictions. (e) A correlation heatmap quantifies the relationship between actual and predicted scores. A high correlation coefficient indicates the model’s strong predictive alignment with true outcomes. (f) The training and validation MAE plot over epochs visualizes model convergence. A steady decline in training error alongside stable validation error suggests effective learning and minimal overfitting.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PU.0580</dc:creator>
  <cp:lastModifiedBy>PU.0580</cp:lastModifiedBy>
  <cp:revision>239</cp:revision>
  <cp:lastPrinted>2025-03-20T10:20:53Z</cp:lastPrinted>
  <dcterms:created xsi:type="dcterms:W3CDTF">2024-12-22T15:24:33Z</dcterms:created>
  <dcterms:modified xsi:type="dcterms:W3CDTF">2025-08-04T10:12:55Z</dcterms:modified>
</cp:coreProperties>
</file>