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30" r:id="rId2"/>
    <p:sldId id="331" r:id="rId3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4F"/>
    <a:srgbClr val="0087FA"/>
    <a:srgbClr val="7FC3FC"/>
    <a:srgbClr val="FF7FA7"/>
    <a:srgbClr val="C00000"/>
    <a:srgbClr val="1F4E78"/>
    <a:srgbClr val="1A1A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071" autoAdjust="0"/>
    <p:restoredTop sz="94660"/>
  </p:normalViewPr>
  <p:slideViewPr>
    <p:cSldViewPr snapToGrid="0">
      <p:cViewPr varScale="1">
        <p:scale>
          <a:sx n="58" d="100"/>
          <a:sy n="58" d="100"/>
        </p:scale>
        <p:origin x="941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-296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63628-F756-4A32-9543-6AE473BFA0C8}" type="datetimeFigureOut">
              <a:rPr lang="en-US" smtClean="0"/>
              <a:t>8/4/2025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5D820-ED26-4021-8C3D-81D9A27A4E5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0308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63628-F756-4A32-9543-6AE473BFA0C8}" type="datetimeFigureOut">
              <a:rPr lang="en-US" smtClean="0"/>
              <a:t>8/4/2025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5D820-ED26-4021-8C3D-81D9A27A4E5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1243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63628-F756-4A32-9543-6AE473BFA0C8}" type="datetimeFigureOut">
              <a:rPr lang="en-US" smtClean="0"/>
              <a:t>8/4/2025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5D820-ED26-4021-8C3D-81D9A27A4E5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6790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63628-F756-4A32-9543-6AE473BFA0C8}" type="datetimeFigureOut">
              <a:rPr lang="en-US" smtClean="0"/>
              <a:t>8/4/2025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5D820-ED26-4021-8C3D-81D9A27A4E5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6071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63628-F756-4A32-9543-6AE473BFA0C8}" type="datetimeFigureOut">
              <a:rPr lang="en-US" smtClean="0"/>
              <a:t>8/4/2025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5D820-ED26-4021-8C3D-81D9A27A4E5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4230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63628-F756-4A32-9543-6AE473BFA0C8}" type="datetimeFigureOut">
              <a:rPr lang="en-US" smtClean="0"/>
              <a:t>8/4/2025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5D820-ED26-4021-8C3D-81D9A27A4E5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8043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63628-F756-4A32-9543-6AE473BFA0C8}" type="datetimeFigureOut">
              <a:rPr lang="en-US" smtClean="0"/>
              <a:t>8/4/2025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5D820-ED26-4021-8C3D-81D9A27A4E5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3941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63628-F756-4A32-9543-6AE473BFA0C8}" type="datetimeFigureOut">
              <a:rPr lang="en-US" smtClean="0"/>
              <a:t>8/4/2025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5D820-ED26-4021-8C3D-81D9A27A4E5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5460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63628-F756-4A32-9543-6AE473BFA0C8}" type="datetimeFigureOut">
              <a:rPr lang="en-US" smtClean="0"/>
              <a:t>8/4/2025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5D820-ED26-4021-8C3D-81D9A27A4E5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6306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63628-F756-4A32-9543-6AE473BFA0C8}" type="datetimeFigureOut">
              <a:rPr lang="en-US" smtClean="0"/>
              <a:t>8/4/2025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5D820-ED26-4021-8C3D-81D9A27A4E5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140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63628-F756-4A32-9543-6AE473BFA0C8}" type="datetimeFigureOut">
              <a:rPr lang="en-US" smtClean="0"/>
              <a:t>8/4/2025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5D820-ED26-4021-8C3D-81D9A27A4E5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8379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D63628-F756-4A32-9543-6AE473BFA0C8}" type="datetimeFigureOut">
              <a:rPr lang="en-US" smtClean="0"/>
              <a:t>8/4/2025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C5D820-ED26-4021-8C3D-81D9A27A4E5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446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7C7ECC-7DD9-477B-BFB3-24AC9485FA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008" y="2486867"/>
            <a:ext cx="5915025" cy="1914702"/>
          </a:xfrm>
        </p:spPr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ECB620C-8BCC-4872-8CD2-DCB489A046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23B302F4-4147-4F68-9B63-1AE01686DB28}"/>
              </a:ext>
            </a:extLst>
          </p:cNvPr>
          <p:cNvGraphicFramePr>
            <a:graphicFrameLocks noGrp="1"/>
          </p:cNvGraphicFramePr>
          <p:nvPr/>
        </p:nvGraphicFramePr>
        <p:xfrm>
          <a:off x="30480" y="2239144"/>
          <a:ext cx="6725921" cy="5427711"/>
        </p:xfrm>
        <a:graphic>
          <a:graphicData uri="http://schemas.openxmlformats.org/drawingml/2006/table">
            <a:tbl>
              <a:tblPr/>
              <a:tblGrid>
                <a:gridCol w="347366">
                  <a:extLst>
                    <a:ext uri="{9D8B030D-6E8A-4147-A177-3AD203B41FA5}">
                      <a16:colId xmlns:a16="http://schemas.microsoft.com/office/drawing/2014/main" val="3270340649"/>
                    </a:ext>
                  </a:extLst>
                </a:gridCol>
                <a:gridCol w="125946">
                  <a:extLst>
                    <a:ext uri="{9D8B030D-6E8A-4147-A177-3AD203B41FA5}">
                      <a16:colId xmlns:a16="http://schemas.microsoft.com/office/drawing/2014/main" val="3048207000"/>
                    </a:ext>
                  </a:extLst>
                </a:gridCol>
                <a:gridCol w="125946">
                  <a:extLst>
                    <a:ext uri="{9D8B030D-6E8A-4147-A177-3AD203B41FA5}">
                      <a16:colId xmlns:a16="http://schemas.microsoft.com/office/drawing/2014/main" val="3278421617"/>
                    </a:ext>
                  </a:extLst>
                </a:gridCol>
                <a:gridCol w="125946">
                  <a:extLst>
                    <a:ext uri="{9D8B030D-6E8A-4147-A177-3AD203B41FA5}">
                      <a16:colId xmlns:a16="http://schemas.microsoft.com/office/drawing/2014/main" val="1801522900"/>
                    </a:ext>
                  </a:extLst>
                </a:gridCol>
                <a:gridCol w="125946">
                  <a:extLst>
                    <a:ext uri="{9D8B030D-6E8A-4147-A177-3AD203B41FA5}">
                      <a16:colId xmlns:a16="http://schemas.microsoft.com/office/drawing/2014/main" val="4283318176"/>
                    </a:ext>
                  </a:extLst>
                </a:gridCol>
                <a:gridCol w="125946">
                  <a:extLst>
                    <a:ext uri="{9D8B030D-6E8A-4147-A177-3AD203B41FA5}">
                      <a16:colId xmlns:a16="http://schemas.microsoft.com/office/drawing/2014/main" val="2317068871"/>
                    </a:ext>
                  </a:extLst>
                </a:gridCol>
                <a:gridCol w="125946">
                  <a:extLst>
                    <a:ext uri="{9D8B030D-6E8A-4147-A177-3AD203B41FA5}">
                      <a16:colId xmlns:a16="http://schemas.microsoft.com/office/drawing/2014/main" val="3723244820"/>
                    </a:ext>
                  </a:extLst>
                </a:gridCol>
                <a:gridCol w="125946">
                  <a:extLst>
                    <a:ext uri="{9D8B030D-6E8A-4147-A177-3AD203B41FA5}">
                      <a16:colId xmlns:a16="http://schemas.microsoft.com/office/drawing/2014/main" val="1038481467"/>
                    </a:ext>
                  </a:extLst>
                </a:gridCol>
                <a:gridCol w="125946">
                  <a:extLst>
                    <a:ext uri="{9D8B030D-6E8A-4147-A177-3AD203B41FA5}">
                      <a16:colId xmlns:a16="http://schemas.microsoft.com/office/drawing/2014/main" val="1004505241"/>
                    </a:ext>
                  </a:extLst>
                </a:gridCol>
                <a:gridCol w="125946">
                  <a:extLst>
                    <a:ext uri="{9D8B030D-6E8A-4147-A177-3AD203B41FA5}">
                      <a16:colId xmlns:a16="http://schemas.microsoft.com/office/drawing/2014/main" val="976912520"/>
                    </a:ext>
                  </a:extLst>
                </a:gridCol>
                <a:gridCol w="125946">
                  <a:extLst>
                    <a:ext uri="{9D8B030D-6E8A-4147-A177-3AD203B41FA5}">
                      <a16:colId xmlns:a16="http://schemas.microsoft.com/office/drawing/2014/main" val="99357502"/>
                    </a:ext>
                  </a:extLst>
                </a:gridCol>
                <a:gridCol w="125946">
                  <a:extLst>
                    <a:ext uri="{9D8B030D-6E8A-4147-A177-3AD203B41FA5}">
                      <a16:colId xmlns:a16="http://schemas.microsoft.com/office/drawing/2014/main" val="3263000085"/>
                    </a:ext>
                  </a:extLst>
                </a:gridCol>
                <a:gridCol w="125946">
                  <a:extLst>
                    <a:ext uri="{9D8B030D-6E8A-4147-A177-3AD203B41FA5}">
                      <a16:colId xmlns:a16="http://schemas.microsoft.com/office/drawing/2014/main" val="2233980333"/>
                    </a:ext>
                  </a:extLst>
                </a:gridCol>
                <a:gridCol w="125946">
                  <a:extLst>
                    <a:ext uri="{9D8B030D-6E8A-4147-A177-3AD203B41FA5}">
                      <a16:colId xmlns:a16="http://schemas.microsoft.com/office/drawing/2014/main" val="1582722715"/>
                    </a:ext>
                  </a:extLst>
                </a:gridCol>
                <a:gridCol w="125946">
                  <a:extLst>
                    <a:ext uri="{9D8B030D-6E8A-4147-A177-3AD203B41FA5}">
                      <a16:colId xmlns:a16="http://schemas.microsoft.com/office/drawing/2014/main" val="4141419577"/>
                    </a:ext>
                  </a:extLst>
                </a:gridCol>
                <a:gridCol w="125946">
                  <a:extLst>
                    <a:ext uri="{9D8B030D-6E8A-4147-A177-3AD203B41FA5}">
                      <a16:colId xmlns:a16="http://schemas.microsoft.com/office/drawing/2014/main" val="630618578"/>
                    </a:ext>
                  </a:extLst>
                </a:gridCol>
                <a:gridCol w="125946">
                  <a:extLst>
                    <a:ext uri="{9D8B030D-6E8A-4147-A177-3AD203B41FA5}">
                      <a16:colId xmlns:a16="http://schemas.microsoft.com/office/drawing/2014/main" val="3408764833"/>
                    </a:ext>
                  </a:extLst>
                </a:gridCol>
                <a:gridCol w="125946">
                  <a:extLst>
                    <a:ext uri="{9D8B030D-6E8A-4147-A177-3AD203B41FA5}">
                      <a16:colId xmlns:a16="http://schemas.microsoft.com/office/drawing/2014/main" val="2717843446"/>
                    </a:ext>
                  </a:extLst>
                </a:gridCol>
                <a:gridCol w="125946">
                  <a:extLst>
                    <a:ext uri="{9D8B030D-6E8A-4147-A177-3AD203B41FA5}">
                      <a16:colId xmlns:a16="http://schemas.microsoft.com/office/drawing/2014/main" val="3933367270"/>
                    </a:ext>
                  </a:extLst>
                </a:gridCol>
                <a:gridCol w="125946">
                  <a:extLst>
                    <a:ext uri="{9D8B030D-6E8A-4147-A177-3AD203B41FA5}">
                      <a16:colId xmlns:a16="http://schemas.microsoft.com/office/drawing/2014/main" val="726589059"/>
                    </a:ext>
                  </a:extLst>
                </a:gridCol>
                <a:gridCol w="125946">
                  <a:extLst>
                    <a:ext uri="{9D8B030D-6E8A-4147-A177-3AD203B41FA5}">
                      <a16:colId xmlns:a16="http://schemas.microsoft.com/office/drawing/2014/main" val="1402220438"/>
                    </a:ext>
                  </a:extLst>
                </a:gridCol>
                <a:gridCol w="125946">
                  <a:extLst>
                    <a:ext uri="{9D8B030D-6E8A-4147-A177-3AD203B41FA5}">
                      <a16:colId xmlns:a16="http://schemas.microsoft.com/office/drawing/2014/main" val="3602072010"/>
                    </a:ext>
                  </a:extLst>
                </a:gridCol>
                <a:gridCol w="125946">
                  <a:extLst>
                    <a:ext uri="{9D8B030D-6E8A-4147-A177-3AD203B41FA5}">
                      <a16:colId xmlns:a16="http://schemas.microsoft.com/office/drawing/2014/main" val="209810743"/>
                    </a:ext>
                  </a:extLst>
                </a:gridCol>
                <a:gridCol w="125946">
                  <a:extLst>
                    <a:ext uri="{9D8B030D-6E8A-4147-A177-3AD203B41FA5}">
                      <a16:colId xmlns:a16="http://schemas.microsoft.com/office/drawing/2014/main" val="3932274860"/>
                    </a:ext>
                  </a:extLst>
                </a:gridCol>
                <a:gridCol w="125946">
                  <a:extLst>
                    <a:ext uri="{9D8B030D-6E8A-4147-A177-3AD203B41FA5}">
                      <a16:colId xmlns:a16="http://schemas.microsoft.com/office/drawing/2014/main" val="944369927"/>
                    </a:ext>
                  </a:extLst>
                </a:gridCol>
                <a:gridCol w="125946">
                  <a:extLst>
                    <a:ext uri="{9D8B030D-6E8A-4147-A177-3AD203B41FA5}">
                      <a16:colId xmlns:a16="http://schemas.microsoft.com/office/drawing/2014/main" val="1045536515"/>
                    </a:ext>
                  </a:extLst>
                </a:gridCol>
                <a:gridCol w="125946">
                  <a:extLst>
                    <a:ext uri="{9D8B030D-6E8A-4147-A177-3AD203B41FA5}">
                      <a16:colId xmlns:a16="http://schemas.microsoft.com/office/drawing/2014/main" val="148348280"/>
                    </a:ext>
                  </a:extLst>
                </a:gridCol>
                <a:gridCol w="125946">
                  <a:extLst>
                    <a:ext uri="{9D8B030D-6E8A-4147-A177-3AD203B41FA5}">
                      <a16:colId xmlns:a16="http://schemas.microsoft.com/office/drawing/2014/main" val="1269062862"/>
                    </a:ext>
                  </a:extLst>
                </a:gridCol>
                <a:gridCol w="125946">
                  <a:extLst>
                    <a:ext uri="{9D8B030D-6E8A-4147-A177-3AD203B41FA5}">
                      <a16:colId xmlns:a16="http://schemas.microsoft.com/office/drawing/2014/main" val="2131053294"/>
                    </a:ext>
                  </a:extLst>
                </a:gridCol>
                <a:gridCol w="125946">
                  <a:extLst>
                    <a:ext uri="{9D8B030D-6E8A-4147-A177-3AD203B41FA5}">
                      <a16:colId xmlns:a16="http://schemas.microsoft.com/office/drawing/2014/main" val="3862429080"/>
                    </a:ext>
                  </a:extLst>
                </a:gridCol>
                <a:gridCol w="125946">
                  <a:extLst>
                    <a:ext uri="{9D8B030D-6E8A-4147-A177-3AD203B41FA5}">
                      <a16:colId xmlns:a16="http://schemas.microsoft.com/office/drawing/2014/main" val="2334868280"/>
                    </a:ext>
                  </a:extLst>
                </a:gridCol>
                <a:gridCol w="125946">
                  <a:extLst>
                    <a:ext uri="{9D8B030D-6E8A-4147-A177-3AD203B41FA5}">
                      <a16:colId xmlns:a16="http://schemas.microsoft.com/office/drawing/2014/main" val="1707151949"/>
                    </a:ext>
                  </a:extLst>
                </a:gridCol>
                <a:gridCol w="125946">
                  <a:extLst>
                    <a:ext uri="{9D8B030D-6E8A-4147-A177-3AD203B41FA5}">
                      <a16:colId xmlns:a16="http://schemas.microsoft.com/office/drawing/2014/main" val="1125401600"/>
                    </a:ext>
                  </a:extLst>
                </a:gridCol>
                <a:gridCol w="125946">
                  <a:extLst>
                    <a:ext uri="{9D8B030D-6E8A-4147-A177-3AD203B41FA5}">
                      <a16:colId xmlns:a16="http://schemas.microsoft.com/office/drawing/2014/main" val="1669331349"/>
                    </a:ext>
                  </a:extLst>
                </a:gridCol>
                <a:gridCol w="125946">
                  <a:extLst>
                    <a:ext uri="{9D8B030D-6E8A-4147-A177-3AD203B41FA5}">
                      <a16:colId xmlns:a16="http://schemas.microsoft.com/office/drawing/2014/main" val="1411265642"/>
                    </a:ext>
                  </a:extLst>
                </a:gridCol>
                <a:gridCol w="125946">
                  <a:extLst>
                    <a:ext uri="{9D8B030D-6E8A-4147-A177-3AD203B41FA5}">
                      <a16:colId xmlns:a16="http://schemas.microsoft.com/office/drawing/2014/main" val="1003394534"/>
                    </a:ext>
                  </a:extLst>
                </a:gridCol>
                <a:gridCol w="125946">
                  <a:extLst>
                    <a:ext uri="{9D8B030D-6E8A-4147-A177-3AD203B41FA5}">
                      <a16:colId xmlns:a16="http://schemas.microsoft.com/office/drawing/2014/main" val="2672706896"/>
                    </a:ext>
                  </a:extLst>
                </a:gridCol>
                <a:gridCol w="125946">
                  <a:extLst>
                    <a:ext uri="{9D8B030D-6E8A-4147-A177-3AD203B41FA5}">
                      <a16:colId xmlns:a16="http://schemas.microsoft.com/office/drawing/2014/main" val="1472140773"/>
                    </a:ext>
                  </a:extLst>
                </a:gridCol>
                <a:gridCol w="125946">
                  <a:extLst>
                    <a:ext uri="{9D8B030D-6E8A-4147-A177-3AD203B41FA5}">
                      <a16:colId xmlns:a16="http://schemas.microsoft.com/office/drawing/2014/main" val="304559404"/>
                    </a:ext>
                  </a:extLst>
                </a:gridCol>
                <a:gridCol w="125946">
                  <a:extLst>
                    <a:ext uri="{9D8B030D-6E8A-4147-A177-3AD203B41FA5}">
                      <a16:colId xmlns:a16="http://schemas.microsoft.com/office/drawing/2014/main" val="2616020227"/>
                    </a:ext>
                  </a:extLst>
                </a:gridCol>
                <a:gridCol w="125946">
                  <a:extLst>
                    <a:ext uri="{9D8B030D-6E8A-4147-A177-3AD203B41FA5}">
                      <a16:colId xmlns:a16="http://schemas.microsoft.com/office/drawing/2014/main" val="1933408843"/>
                    </a:ext>
                  </a:extLst>
                </a:gridCol>
                <a:gridCol w="125946">
                  <a:extLst>
                    <a:ext uri="{9D8B030D-6E8A-4147-A177-3AD203B41FA5}">
                      <a16:colId xmlns:a16="http://schemas.microsoft.com/office/drawing/2014/main" val="4147311115"/>
                    </a:ext>
                  </a:extLst>
                </a:gridCol>
                <a:gridCol w="125946">
                  <a:extLst>
                    <a:ext uri="{9D8B030D-6E8A-4147-A177-3AD203B41FA5}">
                      <a16:colId xmlns:a16="http://schemas.microsoft.com/office/drawing/2014/main" val="1946638004"/>
                    </a:ext>
                  </a:extLst>
                </a:gridCol>
                <a:gridCol w="125946">
                  <a:extLst>
                    <a:ext uri="{9D8B030D-6E8A-4147-A177-3AD203B41FA5}">
                      <a16:colId xmlns:a16="http://schemas.microsoft.com/office/drawing/2014/main" val="2599297222"/>
                    </a:ext>
                  </a:extLst>
                </a:gridCol>
                <a:gridCol w="125946">
                  <a:extLst>
                    <a:ext uri="{9D8B030D-6E8A-4147-A177-3AD203B41FA5}">
                      <a16:colId xmlns:a16="http://schemas.microsoft.com/office/drawing/2014/main" val="2202229249"/>
                    </a:ext>
                  </a:extLst>
                </a:gridCol>
                <a:gridCol w="125946">
                  <a:extLst>
                    <a:ext uri="{9D8B030D-6E8A-4147-A177-3AD203B41FA5}">
                      <a16:colId xmlns:a16="http://schemas.microsoft.com/office/drawing/2014/main" val="122949974"/>
                    </a:ext>
                  </a:extLst>
                </a:gridCol>
                <a:gridCol w="125946">
                  <a:extLst>
                    <a:ext uri="{9D8B030D-6E8A-4147-A177-3AD203B41FA5}">
                      <a16:colId xmlns:a16="http://schemas.microsoft.com/office/drawing/2014/main" val="3678053076"/>
                    </a:ext>
                  </a:extLst>
                </a:gridCol>
                <a:gridCol w="125946">
                  <a:extLst>
                    <a:ext uri="{9D8B030D-6E8A-4147-A177-3AD203B41FA5}">
                      <a16:colId xmlns:a16="http://schemas.microsoft.com/office/drawing/2014/main" val="4047642992"/>
                    </a:ext>
                  </a:extLst>
                </a:gridCol>
                <a:gridCol w="125946">
                  <a:extLst>
                    <a:ext uri="{9D8B030D-6E8A-4147-A177-3AD203B41FA5}">
                      <a16:colId xmlns:a16="http://schemas.microsoft.com/office/drawing/2014/main" val="2440281183"/>
                    </a:ext>
                  </a:extLst>
                </a:gridCol>
                <a:gridCol w="125946">
                  <a:extLst>
                    <a:ext uri="{9D8B030D-6E8A-4147-A177-3AD203B41FA5}">
                      <a16:colId xmlns:a16="http://schemas.microsoft.com/office/drawing/2014/main" val="2725762554"/>
                    </a:ext>
                  </a:extLst>
                </a:gridCol>
                <a:gridCol w="125946">
                  <a:extLst>
                    <a:ext uri="{9D8B030D-6E8A-4147-A177-3AD203B41FA5}">
                      <a16:colId xmlns:a16="http://schemas.microsoft.com/office/drawing/2014/main" val="1656873482"/>
                    </a:ext>
                  </a:extLst>
                </a:gridCol>
                <a:gridCol w="81255">
                  <a:extLst>
                    <a:ext uri="{9D8B030D-6E8A-4147-A177-3AD203B41FA5}">
                      <a16:colId xmlns:a16="http://schemas.microsoft.com/office/drawing/2014/main" val="1020742186"/>
                    </a:ext>
                  </a:extLst>
                </a:gridCol>
              </a:tblGrid>
              <a:tr h="27365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 </a:t>
                      </a:r>
                      <a:r>
                        <a:rPr lang="fr-FR" sz="300" b="1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Spearman </a:t>
                      </a:r>
                      <a:r>
                        <a:rPr lang="fr-FR" sz="3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correlation</a:t>
                      </a:r>
                      <a:r>
                        <a:rPr lang="fr-FR" sz="300" b="1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 </a:t>
                      </a:r>
                      <a:r>
                        <a:rPr lang="fr-FR" sz="3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coeficient</a:t>
                      </a:r>
                      <a:endParaRPr lang="fr-FR" sz="300" b="1" i="0" u="none" strike="noStrike" dirty="0">
                        <a:solidFill>
                          <a:srgbClr val="000000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00" b="1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ms/</a:t>
                      </a:r>
                      <a:r>
                        <a:rPr lang="fr-FR" sz="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mmHg</a:t>
                      </a:r>
                      <a:endParaRPr lang="fr-FR" sz="200" b="1" i="0" u="none" strike="noStrike" dirty="0">
                        <a:solidFill>
                          <a:srgbClr val="000000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072" marR="1072" marT="1072" marB="0" vert="vert27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Mean</a:t>
                      </a:r>
                      <a:r>
                        <a:rPr lang="fr-FR" sz="200" b="1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 RR (ms)</a:t>
                      </a:r>
                    </a:p>
                  </a:txBody>
                  <a:tcPr marL="1072" marR="1072" marT="1072" marB="0" vert="vert27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00" b="1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pNN50 (%)</a:t>
                      </a:r>
                    </a:p>
                  </a:txBody>
                  <a:tcPr marL="1072" marR="1072" marT="1072" marB="0" vert="vert27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00" b="1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SDNN (ms)</a:t>
                      </a:r>
                    </a:p>
                  </a:txBody>
                  <a:tcPr marL="1072" marR="1072" marT="1072" marB="0" vert="vert27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rMSSD</a:t>
                      </a:r>
                      <a:r>
                        <a:rPr lang="fr-FR" sz="200" b="1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 (ms)</a:t>
                      </a:r>
                    </a:p>
                  </a:txBody>
                  <a:tcPr marL="1072" marR="1072" marT="1072" marB="0" vert="vert27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Ptot</a:t>
                      </a:r>
                      <a:r>
                        <a:rPr lang="fr-FR" sz="200" b="1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 (ms²)</a:t>
                      </a:r>
                    </a:p>
                  </a:txBody>
                  <a:tcPr marL="1072" marR="1072" marT="1072" marB="0" vert="vert27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00" b="1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VLF (ms²)</a:t>
                      </a:r>
                    </a:p>
                  </a:txBody>
                  <a:tcPr marL="1072" marR="1072" marT="1072" marB="0" vert="vert27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00" b="1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LF (ms²)</a:t>
                      </a:r>
                    </a:p>
                  </a:txBody>
                  <a:tcPr marL="1072" marR="1072" marT="1072" marB="0" vert="vert27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00" b="1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HF (ms²)</a:t>
                      </a:r>
                    </a:p>
                  </a:txBody>
                  <a:tcPr marL="1072" marR="1072" marT="1072" marB="0" vert="vert27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00" b="1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LF/HF</a:t>
                      </a:r>
                    </a:p>
                  </a:txBody>
                  <a:tcPr marL="1072" marR="1072" marT="1072" marB="0" vert="vert27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00" b="1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pLF1 (ms²)</a:t>
                      </a:r>
                    </a:p>
                  </a:txBody>
                  <a:tcPr marL="1072" marR="1072" marT="1072" marB="0" vert="vert27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00" b="1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pLF2 (ms²)</a:t>
                      </a:r>
                    </a:p>
                  </a:txBody>
                  <a:tcPr marL="1072" marR="1072" marT="1072" marB="0" vert="vert27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00" b="1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pHF1 (ms²)</a:t>
                      </a:r>
                    </a:p>
                  </a:txBody>
                  <a:tcPr marL="1072" marR="1072" marT="1072" marB="0" vert="vert27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00" b="1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pHF2 (ms²)</a:t>
                      </a:r>
                    </a:p>
                  </a:txBody>
                  <a:tcPr marL="1072" marR="1072" marT="1072" marB="0" vert="vert27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00" b="1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IMAI1</a:t>
                      </a:r>
                    </a:p>
                  </a:txBody>
                  <a:tcPr marL="1072" marR="1072" marT="1072" marB="0" vert="vert27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00" b="1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IMAI2</a:t>
                      </a:r>
                    </a:p>
                  </a:txBody>
                  <a:tcPr marL="1072" marR="1072" marT="1072" marB="0" vert="vert27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00" b="1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Triangular index</a:t>
                      </a:r>
                    </a:p>
                  </a:txBody>
                  <a:tcPr marL="1072" marR="1072" marT="1072" marB="0" vert="vert27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00" b="1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TINN (ms)</a:t>
                      </a:r>
                    </a:p>
                  </a:txBody>
                  <a:tcPr marL="1072" marR="1072" marT="1072" marB="0" vert="vert27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00" b="1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X (ms)</a:t>
                      </a:r>
                    </a:p>
                  </a:txBody>
                  <a:tcPr marL="1072" marR="1072" marT="1072" marB="0" vert="vert27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00" b="1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Y (beats)</a:t>
                      </a:r>
                    </a:p>
                  </a:txBody>
                  <a:tcPr marL="1072" marR="1072" marT="1072" marB="0" vert="vert27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00" b="1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M (ms)</a:t>
                      </a:r>
                    </a:p>
                  </a:txBody>
                  <a:tcPr marL="1072" marR="1072" marT="1072" marB="0" vert="vert27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00" b="1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N (ms)</a:t>
                      </a:r>
                    </a:p>
                  </a:txBody>
                  <a:tcPr marL="1072" marR="1072" marT="1072" marB="0" vert="vert27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00" b="1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Approximate Entropy</a:t>
                      </a:r>
                    </a:p>
                  </a:txBody>
                  <a:tcPr marL="1072" marR="1072" marT="1072" marB="0" vert="vert27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00" b="1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Sample Entropy</a:t>
                      </a:r>
                    </a:p>
                  </a:txBody>
                  <a:tcPr marL="1072" marR="1072" marT="1072" marB="0" vert="vert27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00" b="1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Shanon Entropy</a:t>
                      </a:r>
                    </a:p>
                  </a:txBody>
                  <a:tcPr marL="1072" marR="1072" marT="1072" marB="0" vert="vert27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00" b="1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Conditional Entropy</a:t>
                      </a:r>
                    </a:p>
                  </a:txBody>
                  <a:tcPr marL="1072" marR="1072" marT="1072" marB="0" vert="vert27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00" b="1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Corrected CE</a:t>
                      </a:r>
                    </a:p>
                  </a:txBody>
                  <a:tcPr marL="1072" marR="1072" marT="1072" marB="0" vert="vert27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00" b="1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Normalized CCE</a:t>
                      </a:r>
                    </a:p>
                  </a:txBody>
                  <a:tcPr marL="1072" marR="1072" marT="1072" marB="0" vert="vert27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l-GR" sz="200" b="1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ρ</a:t>
                      </a:r>
                    </a:p>
                  </a:txBody>
                  <a:tcPr marL="1072" marR="1072" marT="1072" marB="0" vert="vert27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Lempel</a:t>
                      </a:r>
                      <a:r>
                        <a:rPr lang="fr-FR" sz="200" b="1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-Ziv </a:t>
                      </a:r>
                      <a:r>
                        <a:rPr lang="fr-FR" sz="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Complexity</a:t>
                      </a:r>
                      <a:endParaRPr lang="fr-FR" sz="200" b="1" i="0" u="none" strike="noStrike" dirty="0">
                        <a:solidFill>
                          <a:srgbClr val="000000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072" marR="1072" marT="1072" marB="0" vert="vert27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00" b="1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Centroid (ms)</a:t>
                      </a:r>
                    </a:p>
                  </a:txBody>
                  <a:tcPr marL="1072" marR="1072" marT="1072" marB="0" vert="vert27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00" b="1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SD1 (ms)</a:t>
                      </a:r>
                    </a:p>
                  </a:txBody>
                  <a:tcPr marL="1072" marR="1072" marT="1072" marB="0" vert="vert27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00" b="1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SD2 (ms)</a:t>
                      </a:r>
                    </a:p>
                  </a:txBody>
                  <a:tcPr marL="1072" marR="1072" marT="1072" marB="0" vert="vert27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00" b="1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SD1/SD2</a:t>
                      </a:r>
                    </a:p>
                  </a:txBody>
                  <a:tcPr marL="1072" marR="1072" marT="1072" marB="0" vert="vert27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00" b="1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OV</a:t>
                      </a:r>
                    </a:p>
                  </a:txBody>
                  <a:tcPr marL="1072" marR="1072" marT="1072" marB="0" vert="vert27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00" b="1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OV%</a:t>
                      </a:r>
                    </a:p>
                  </a:txBody>
                  <a:tcPr marL="1072" marR="1072" marT="1072" marB="0" vert="vert27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00" b="1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1V</a:t>
                      </a:r>
                    </a:p>
                  </a:txBody>
                  <a:tcPr marL="1072" marR="1072" marT="1072" marB="0" vert="vert27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00" b="1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1V%</a:t>
                      </a:r>
                    </a:p>
                  </a:txBody>
                  <a:tcPr marL="1072" marR="1072" marT="1072" marB="0" vert="vert27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00" b="1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2V</a:t>
                      </a:r>
                    </a:p>
                  </a:txBody>
                  <a:tcPr marL="1072" marR="1072" marT="1072" marB="0" vert="vert27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00" b="1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2V%</a:t>
                      </a:r>
                    </a:p>
                  </a:txBody>
                  <a:tcPr marL="1072" marR="1072" marT="1072" marB="0" vert="vert27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00" b="1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2UV</a:t>
                      </a:r>
                    </a:p>
                  </a:txBody>
                  <a:tcPr marL="1072" marR="1072" marT="1072" marB="0" vert="vert27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00" b="1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2UV%</a:t>
                      </a:r>
                    </a:p>
                  </a:txBody>
                  <a:tcPr marL="1072" marR="1072" marT="1072" marB="0" vert="vert27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00" b="1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MP</a:t>
                      </a:r>
                    </a:p>
                  </a:txBody>
                  <a:tcPr marL="1072" marR="1072" marT="1072" marB="0" vert="vert27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00" b="1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MP%</a:t>
                      </a:r>
                    </a:p>
                  </a:txBody>
                  <a:tcPr marL="1072" marR="1072" marT="1072" marB="0" vert="vert27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l-GR" sz="200" b="1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Α1 (</a:t>
                      </a:r>
                      <a:r>
                        <a:rPr lang="fr-FR" sz="200" b="1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DFA)</a:t>
                      </a:r>
                    </a:p>
                  </a:txBody>
                  <a:tcPr marL="1072" marR="1072" marT="1072" marB="0" vert="vert27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l-GR" sz="200" b="1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Α2 (</a:t>
                      </a:r>
                      <a:r>
                        <a:rPr lang="fr-FR" sz="200" b="1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DFA)</a:t>
                      </a:r>
                    </a:p>
                  </a:txBody>
                  <a:tcPr marL="1072" marR="1072" marT="1072" marB="0" vert="vert27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00" b="1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H (DFA)</a:t>
                      </a:r>
                    </a:p>
                  </a:txBody>
                  <a:tcPr marL="1072" marR="1072" marT="1072" marB="0" vert="vert27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00" b="1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H (Higuchi)</a:t>
                      </a:r>
                    </a:p>
                  </a:txBody>
                  <a:tcPr marL="1072" marR="1072" marT="1072" marB="0" vert="vert27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00" b="1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H (Katz)</a:t>
                      </a:r>
                    </a:p>
                  </a:txBody>
                  <a:tcPr marL="1072" marR="1072" marT="1072" marB="0" vert="vert27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00" b="1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Hurst</a:t>
                      </a:r>
                    </a:p>
                  </a:txBody>
                  <a:tcPr marL="1072" marR="1072" marT="1072" marB="0" vert="vert27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1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UMSARS</a:t>
                      </a:r>
                    </a:p>
                  </a:txBody>
                  <a:tcPr marL="1072" marR="1072" marT="1072" marB="0" vert="vert27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9842439"/>
                  </a:ext>
                </a:extLst>
              </a:tr>
              <a:tr h="116922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00" b="1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ms/</a:t>
                      </a:r>
                      <a:r>
                        <a:rPr lang="fr-FR" sz="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mmHg</a:t>
                      </a:r>
                      <a:endParaRPr lang="fr-FR" sz="200" b="1" i="0" u="none" strike="noStrike" dirty="0">
                        <a:solidFill>
                          <a:srgbClr val="000000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1.00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5939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8A1A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0.62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A686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0.61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A696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D747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69A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C717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0.65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85F5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6DE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E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595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0.71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45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79B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E1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-0.31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1C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C6E6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C72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289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-0.61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718EA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2878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9A3A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E8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C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DF4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B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6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7D3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5EA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5939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0.62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A686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D757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C8C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5D1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8E0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2C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5F7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5D6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C7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9EE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E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7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E1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-0.35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A9BBC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-0.30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2C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BEF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0.63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656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8D4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DE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8512073"/>
                  </a:ext>
                </a:extLst>
              </a:tr>
              <a:tr h="116922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Mean</a:t>
                      </a:r>
                      <a:r>
                        <a:rPr lang="fr-FR" sz="200" b="1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 RR (ms)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5939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1.00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C7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082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83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8C8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8A2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89F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858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FD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8A1A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9E9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7C7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0.30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E2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83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888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0.96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30C0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-0.77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075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0.99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1030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0.98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2060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2C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E4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E7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6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5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7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1.00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1010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858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8D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E0E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-0.39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0B4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D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FA7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6D7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F7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D6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4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0.73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4A4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CE3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6E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6DE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E4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747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AD5D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0E7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7437243"/>
                  </a:ext>
                </a:extLst>
              </a:tr>
              <a:tr h="59139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00" b="1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pNN50 (%)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8A1A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C7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1.00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C72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0.77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3F3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878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C5C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9D9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0.69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5555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-0.35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9BBC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9D9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0.39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A6A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0.63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66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0.70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4515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AFC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5AB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8A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888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D4D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EA5B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0.33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B5B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D6E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C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5DE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0E6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E2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ED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7E0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DA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C7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0.74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47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9B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0818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EA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FF2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-0.50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9A1B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BB0C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4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C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6DA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-0.37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4B7C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-0.36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7B9C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5AB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0.32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B8B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0.68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6585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EB2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065447"/>
                  </a:ext>
                </a:extLst>
              </a:tr>
              <a:tr h="116922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00" b="1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SDNN (ms)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0.62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686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082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C72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1.00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0.75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434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0.93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151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0.80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E373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0.85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292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0.74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484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0.84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2C2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0.83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2E2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0.82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D313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0.60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6C6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E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0.96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30C0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0.94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4101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83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-0.90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35E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0.61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6A6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A3A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-0.33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DBE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D2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5DE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DD7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4DD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082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0.75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444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0.96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30A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6F8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ED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-0.52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59FB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7C6D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8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FF2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7D2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7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8F8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8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DD7E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ED8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0E6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0.73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484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DF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E1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6936056"/>
                  </a:ext>
                </a:extLst>
              </a:tr>
              <a:tr h="116922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rMSSD</a:t>
                      </a:r>
                      <a:r>
                        <a:rPr lang="fr-FR" sz="200" b="1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 (ms)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0.61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696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83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0.77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3F3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0.75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434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1.00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0.70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4515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8C8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0.61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696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0.88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212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-0.38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2B5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0.62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676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747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0.82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313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0.81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D343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EB2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-0.50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8A1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0.70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4515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0.70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5525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8F8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-0.72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A7C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72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9B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4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E0E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E8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6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E0E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0.36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CAFA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-0.36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7B9C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7D3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83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0.99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1030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0.62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686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0.63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64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-0.37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3B6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6C5D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CB1C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DA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C6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0.33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B7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0.34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CB2B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9D4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C9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8ADC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1A8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EA6B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89E9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0.97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3090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AA3B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0E6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9801383"/>
                  </a:ext>
                </a:extLst>
              </a:tr>
              <a:tr h="116922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00" b="1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Ptot (ms²)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747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8C8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878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0.93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151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0.70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4515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1.00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0.91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181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0.88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9222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0.73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4A4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7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0.79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E383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0.81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D33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0.77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404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777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DF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F0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0.91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7191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0.89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1F1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8A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-0.85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F678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767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0.37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AA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BC9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E6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E1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CE3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2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1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3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8C8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0.70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4515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0.90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71B1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DF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F0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C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AAFC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D6E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3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FCF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ED8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C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9D9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3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CE3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7DF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7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0.70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5525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B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7428731"/>
                  </a:ext>
                </a:extLst>
              </a:tr>
              <a:tr h="116922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00" b="1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VLF (ms²)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9A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8A2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C5C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0.80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E373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8C8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0.91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181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1.00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0.76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414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868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0.69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5535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0.76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424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0.60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6C6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0.39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A4A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E3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0.81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D343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0.79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F3A3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9C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-0.74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5799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8F8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0.32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B9B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BC9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FD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7DF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ED8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B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D2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D6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A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8A1A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8E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0.84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2C2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FD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9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DFD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-0.33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CBEC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E0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4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C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BCA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B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E4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9A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E4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ED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4D0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8C8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D4D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6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19468"/>
                  </a:ext>
                </a:extLst>
              </a:tr>
              <a:tr h="116922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00" b="1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LF (ms²)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C717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89F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9D9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0.85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292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0.61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696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0.88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9222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0.76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414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1.00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0.68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6575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C2C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0.88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202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0.85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2A2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0.78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F3D3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929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C8C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0.80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E363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0.78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F3C3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989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-0.74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679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8D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0.33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B7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6DE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C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4D1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AD5D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FD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5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6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8A0A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0.61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696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0.86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A262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7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DFD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-0.32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EBF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2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D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F5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4C4D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D7E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6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594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0.30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FBEB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7C6D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CB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5C4D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0.61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696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D5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4D0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8728976"/>
                  </a:ext>
                </a:extLst>
              </a:tr>
              <a:tr h="116922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00" b="1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HF (ms²)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0.65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5F5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858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0.69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5555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0.74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484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0.88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212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0.73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4A4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868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0.68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6575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1.00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7AD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0.66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5E5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0.60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6D6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0.85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2A2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0.68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6585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6C5D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BB0C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0.69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5535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0.69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5555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8D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-0.71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C7E9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757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9A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1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DFD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0.34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B3B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-0.34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AB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5DE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858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0.89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202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0.64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626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878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-0.32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EBF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CD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6C5D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3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0.32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B8B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0.38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A8A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DFD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A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C4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-0.30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2C2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4AAB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DA5B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C4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0.87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925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-0.38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3B6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5DE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1855601"/>
                  </a:ext>
                </a:extLst>
              </a:tr>
              <a:tr h="116922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00" b="1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LF/HF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6DE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FD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-0.35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9BBC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-0.38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2B5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7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C2C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7AD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1.00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DC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6D7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B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-0.34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AB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0.74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47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0.69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5545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E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E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E0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D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ED8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DA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9C8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-0.38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3B6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3AAB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DB2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-0.52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49EB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83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0.33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B6B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FD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-0.38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2B6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-0.70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F809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89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8A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3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4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4AAB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1A8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CB1C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AFC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9B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E2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0.78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F3C3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DFD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0.31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FBBB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-0.74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67A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-0.35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9BBC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0.76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424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EB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2772126"/>
                  </a:ext>
                </a:extLst>
              </a:tr>
              <a:tr h="116922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00" b="1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pLF1 (ms²)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7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8A1A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9D9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0.84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2C2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0.62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676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0.79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E383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0.69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5535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0.88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202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0.66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5E5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DC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1.00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0.84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2B2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0.79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E383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8C8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0.38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A8A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7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0.79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E383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0.78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F3C3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9D9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-0.74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679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8F8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0.31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BAB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E2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EB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1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D6E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ED8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5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E3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8A2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0.62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676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0.85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2A2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4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7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DFD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-0.30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3C3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E6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EB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-0.30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2C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9D4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6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919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C8C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-0.31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0C0C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-0.30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3C3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5C4D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0.60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6D6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6D7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7C6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0156139"/>
                  </a:ext>
                </a:extLst>
              </a:tr>
              <a:tr h="116922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00" b="1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pLF2 (ms²)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595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9E9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0.39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A6A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0.83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2E2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747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0.81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D33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0.76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424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0.85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2A2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0.60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6D6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6D7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0.84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2B2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1.00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0.72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4C4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99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C8C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0.31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FBC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0.78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F3C3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0.76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424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5969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-0.73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97B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8E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0.34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B3B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CB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FD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1CE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CC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3CF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D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6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1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9E9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767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0.85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A292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9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D0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EB2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AD5D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0E6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EF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-0.32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EBF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1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D2D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8C8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C3C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A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D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6C6D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7A7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C8C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9D4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3441326"/>
                  </a:ext>
                </a:extLst>
              </a:tr>
              <a:tr h="116922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00" b="1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pHF1 (ms²)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0.71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45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7C7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0.63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66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0.82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D313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0.82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313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0.77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404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0.60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6C6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0.78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F3D3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0.85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2A2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B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0.79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E383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0.72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4C4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1.00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72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3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7D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0.77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404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0.76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424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7E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-0.78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D729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0.61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6A6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929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5EB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8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C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F7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6F8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ED8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7C7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0.81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D343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0.76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434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0.30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FBD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5DD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E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-0.35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7B9C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E5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CDC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4DD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FF2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89F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EB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A9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1A8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0.79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F3A3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4DD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DD7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5631841"/>
                  </a:ext>
                </a:extLst>
              </a:tr>
              <a:tr h="116922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00" b="1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pHF2 (ms²)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9B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0.30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0.70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4515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0.60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6C6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0.81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D343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777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0.39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A4A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929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0.68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6585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-0.34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AB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8C8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99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72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1.00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7AD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-0.53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39D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7E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7C7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CBC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-0.51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69FB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0.35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CAFA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D5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ED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F7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E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FB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D3D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3D0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EF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0.30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0.79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F393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89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7E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DD7E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2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-0.37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4B7C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CB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EB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E3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D5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0E7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-0.36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5B8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7C6D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FB3C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0.34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CB2B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0.74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47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DB2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F2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9939777"/>
                  </a:ext>
                </a:extLst>
              </a:tr>
              <a:tr h="116922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00" b="1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IMAI1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E1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E2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AFC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EB2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DF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E3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C8C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6C5D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0.74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47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0.38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A8A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C8C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3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7AD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1.00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0.76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424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C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DF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5EB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F5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E1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2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5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D2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-0.36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5B8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-0.39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FB3C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-0.35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7BAC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EA6B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8F8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9E9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E2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-0.38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2B5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-0.70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D7F9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919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919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1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7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-0.38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3B6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-0.38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3B6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-0.52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59EB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-0.51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6A0B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9D9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CFC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0.79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F3A3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4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D4D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-0.80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96F9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-0.37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5B7C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0.80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E363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9470385"/>
                  </a:ext>
                </a:extLst>
              </a:tr>
              <a:tr h="116922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00" b="1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IMAI2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-0.31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C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5AB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E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-0.50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8A1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F0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BB0C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0.69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5545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7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0.31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FBC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7D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-0.53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39D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0.76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424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1.00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EF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E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4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FD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6DE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7C6D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-0.39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1B4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-0.34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AB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5AB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-0.39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0B4C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-0.59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692A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C707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C3C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9A2B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-0.75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377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858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878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5EA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AAFC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8AEC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FA6B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EA5B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89F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0.70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4515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0.34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B3B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0.35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CB0B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-0.69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08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EA5B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0.79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F3A3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7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4487747"/>
                  </a:ext>
                </a:extLst>
              </a:tr>
              <a:tr h="116922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00" b="1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Triangular index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C6E6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83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8A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0.96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30C0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0.70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4515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0.91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7191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0.81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D343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0.80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E363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0.69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5535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E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0.79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E383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0.78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F3C3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0.77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404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7E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C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EF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1.00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0.99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1040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082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-0.93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D59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0.61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6A6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0.39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A7A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5C4D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7DF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6F8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E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4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8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A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F7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83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0.71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45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0.94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111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F7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4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5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AEC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DD8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6F8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A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2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F7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F7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0.39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8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5DE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5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E6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0.71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44E4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C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3779062"/>
                  </a:ext>
                </a:extLst>
              </a:tr>
              <a:tr h="116922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00" b="1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TINN (ms)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C72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888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888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0.94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4101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0.70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5525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0.89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1F1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0.79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F3A3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0.78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F3C3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0.69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5555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E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0.78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F3C3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0.76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424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0.76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424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7C7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DF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E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0.99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1040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1.00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89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-0.92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05C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C6E6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0.37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ACA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6C6D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E0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F1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9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B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F7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888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0.70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4515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0.92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161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6F8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2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FF2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-0.39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FB3C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B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7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4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6F8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5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0.36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ACA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9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E2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0E6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0.71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45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B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2277660"/>
                  </a:ext>
                </a:extLst>
              </a:tr>
              <a:tr h="116922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00" b="1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X (ms)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89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0.96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30C0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D4D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83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8F8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8A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9C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989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8D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E0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9D9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5969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7E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CBC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5EB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4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082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89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1.00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-0.75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377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0.95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40E0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0.94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111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D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EB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7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C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8ED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0.96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30C0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919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878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-0.34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9BBC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DA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6AC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FC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6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CF0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E3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9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0.71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44E4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8ED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B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3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1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0818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5DE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CE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4796962"/>
                  </a:ext>
                </a:extLst>
              </a:tr>
              <a:tr h="59139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00" b="1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Y (beats)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-0.61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18EA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-0.77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075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EA5B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-0.90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35E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-0.72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A7C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-0.85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F678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-0.74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5799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-0.74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679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-0.71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C7E9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-0.74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679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-0.73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97B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-0.78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D729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-0.51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69FB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F5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-0.93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D59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-0.92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05C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-0.75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377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1.00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-0.84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1698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-0.65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887A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0.30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FBD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A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8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F2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EB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F7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3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-0.77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075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-0.72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A7C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-0.87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B648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0E6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9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888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ED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EB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4DD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DF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4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-0.58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894A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3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E0E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ED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4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-0.75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377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FCF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8916305"/>
                  </a:ext>
                </a:extLst>
              </a:tr>
              <a:tr h="116922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00" b="1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M (ms)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878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0.99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1030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0.33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B5B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0.61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6A6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72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767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8F8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8D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757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D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8F8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8E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0.61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6A6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0.35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CAFA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E1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FD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0.61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6A6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C6E6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0.95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40E0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-0.84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1698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1.00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0.95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40E0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CA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F7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E4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1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E8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9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7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E6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0.99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1030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747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777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DE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-0.38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2B6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9D4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AA2B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4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3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6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F7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D6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4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0.71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44E4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CE3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D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E5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0.63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64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6D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0E6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3371975"/>
                  </a:ext>
                </a:extLst>
              </a:tr>
              <a:tr h="116922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00" b="1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N (ms)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A3A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0.98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2060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A3A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9B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0.37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AA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0.32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B9B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0.33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B7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9A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ED8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0.31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BAB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0.34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B3B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929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D5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2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6DE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0.39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A7A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0.37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ACA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0.94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111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-0.65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887A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0.95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40E0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1.00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D6E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EB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5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EB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0.98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2060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9E9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0.37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ABA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E5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-0.37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4B7C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6D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AAFC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A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4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6DA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3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8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0.74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4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5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ED8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E1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E7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8D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D7E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8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5772092"/>
                  </a:ext>
                </a:extLst>
              </a:tr>
              <a:tr h="116922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00" b="1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Approximate Entropy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2C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D6E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-0.33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DBE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4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BC9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BC9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6DE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DA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E2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CB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5EB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5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7C6D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5C4D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6C6D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D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0.30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FBD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CA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D6E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1.00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0.78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F3C3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0.30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FBEB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8D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5939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0.67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75A5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-0.67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585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FF2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2C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6F8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-0.34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BBD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0.35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CB0B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-0.36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7B9C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DB2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C6F6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767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594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9D9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0.34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B4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-0.32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EBF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-0.32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EBF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CD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-0.33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DBE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3C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D4D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D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-0.30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4C3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D2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4440013"/>
                  </a:ext>
                </a:extLst>
              </a:tr>
              <a:tr h="116922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00" b="1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Sample Entropy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E8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C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D2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E0E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FD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C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9C8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EB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FD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8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ED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D2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-0.39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1B4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7DF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E0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A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F7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0.78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F3C3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1.00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8E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0.63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64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0.63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656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0.77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3E3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-0.77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F74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8EC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6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D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97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-0.54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F9AB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-0.54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F9AB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A3A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07E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7E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9B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595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CA4B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3C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-0.31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0C0C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-0.36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5B8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7D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CAC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-0.38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2B6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3CF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4014386"/>
                  </a:ext>
                </a:extLst>
              </a:tr>
              <a:tr h="59139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00" b="1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Shanon Entropy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C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E4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5DE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5DE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E8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E6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7DF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4D1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1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-0.38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3B6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1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1CE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C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F7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-0.36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5B8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-0.34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AB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6F8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EB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8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E4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EB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0.30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FBEB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8E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1.00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0.95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40E0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0.96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30C0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0.69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5535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-0.69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F8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AFC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E4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6DA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DD7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9A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-0.89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55F8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-0.91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5C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0.39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A6A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7B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0.78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F3B3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0.79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E393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0.79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E393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0.80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E353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-0.95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956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EA5B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FA7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AD5D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E2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07F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C5C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-0.50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9A1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8980045"/>
                  </a:ext>
                </a:extLst>
              </a:tr>
              <a:tr h="116922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00" b="1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Conditional Entropy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4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0E6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DD7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6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E1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ED8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AD5D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3AAB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D6E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CC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F7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E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-0.39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FB3C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5AB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E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F1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7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F2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1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8D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0.63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64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0.95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40E0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1.00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0.97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2080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0.85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2A2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-0.85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F678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EB2C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CAC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4D0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7B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-0.91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5C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-0.94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A57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8F8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0.63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64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0.87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9232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0.88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9222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0.81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D343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0.82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D313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-0.94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C58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DA5B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-0.53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29C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6C5D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2C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747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0.33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B7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-0.59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693A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4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611625"/>
                  </a:ext>
                </a:extLst>
              </a:tr>
              <a:tr h="59139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00" b="1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Corrected CE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E7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E2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E0E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CE3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B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FD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DFD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DB2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ED8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3CF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6F8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FB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-0.35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7BAC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-0.39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0B4C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4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EB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E8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5939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0.63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656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0.96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30C0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0.97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2080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1.00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0.83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2E2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-0.83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26A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-0.34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BB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E7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D2D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5D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8E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-0.88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9628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-0.90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45F8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9A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0.60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6C6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0.83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2E2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0.84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2C2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0.76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424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0.77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3E3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-0.95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956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FA6B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1A8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4C4D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D2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878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0.30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FBEB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-0.51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7A0B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6F8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3991579"/>
                  </a:ext>
                </a:extLst>
              </a:tr>
              <a:tr h="116922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00" b="1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Normalized CCE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6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6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ED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4DD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0.36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CAFA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2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D2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5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0.34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B3B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-0.52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49EB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5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D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D3D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EA6B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-0.59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692A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8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9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F7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9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0.67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75A5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0.77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3E3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0.69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5535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0.85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2A2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0.83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2E2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1.00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-1.00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F4E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AC9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6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0.39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2CE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0.74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47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-0.77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074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-0.79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C719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0.36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CAFA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8A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0.80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E383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0.80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E373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0.70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45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0.72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4D4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-0.76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1759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-0.38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2B5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-0.60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491A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FA7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6AC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C6E6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99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-0.68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83A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EF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6569196"/>
                  </a:ext>
                </a:extLst>
              </a:tr>
              <a:tr h="59139">
                <a:tc>
                  <a:txBody>
                    <a:bodyPr/>
                    <a:lstStyle/>
                    <a:p>
                      <a:pPr algn="ctr" rtl="0" fontAlgn="ctr"/>
                      <a:r>
                        <a:rPr lang="el-GR" sz="200" b="1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ρ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7D3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5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7E0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-0.36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7B9C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1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D6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6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-0.34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AB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83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6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ED8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3D0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8F8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C707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A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B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C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3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7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5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-0.67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585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-0.77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F74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-0.69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F8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-0.85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F678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-0.83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26A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-1.00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F4E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1.00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C8C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E5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-0.39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FB3C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-0.74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679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0.77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3F3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0.79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F3B3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-0.36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7B9C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AA3B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-0.80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A709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-0.80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96F9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-0.70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D7F9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-0.72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7D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0.76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414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0.38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A8A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0.60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6E6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919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99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-0.59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592A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6AC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0.68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6585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9581958"/>
                  </a:ext>
                </a:extLst>
              </a:tr>
              <a:tr h="116922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00" b="1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Lempel-Ziv Complexity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5EA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7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DA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7D3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3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A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5DE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0.33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B6B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E3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1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EF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9E9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C3C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F7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F7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8ED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E6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EB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FF2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8EC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AFC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EB2C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-0.34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BB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AC9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C8C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1.00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7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2C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9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BB0C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89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07E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E0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D3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-0.38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2B5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-0.39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1B4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-0.50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8A1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-0.50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8A1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0.38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A8A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89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E7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3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-0.57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995A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BC9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082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3723075"/>
                  </a:ext>
                </a:extLst>
              </a:tr>
              <a:tr h="116922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00" b="1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Centroid (ms)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5939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1.00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1010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C7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082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83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8C8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8A1A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8A0A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858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FD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8A2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9E9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7C7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0.30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E2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83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888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0.96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30C0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-0.77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075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0.99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1030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0.98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2060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2C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E4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E7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6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E5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7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1.00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858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8D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E0E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-0.39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0B4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D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FA7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6D7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F7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D6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4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0.73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4A4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CE4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6E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6DE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E4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747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AD5D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0E7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534034"/>
                  </a:ext>
                </a:extLst>
              </a:tr>
              <a:tr h="116922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00" b="1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SD1 (ms)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0.62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686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858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0.74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47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0.75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444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0.99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1030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0.70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4515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8E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0.61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696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0.89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202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-0.38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2B6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0.62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676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767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0.81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D343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0.79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F393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-0.38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2B5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9A2B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0.71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45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0.70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4515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919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-0.72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A7C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747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9E9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6F8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6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6DA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CAC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D2D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0.39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-0.39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FB3C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2C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858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1.00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0.62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686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0.64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626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AAFC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-0.33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BBD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-0.36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6B8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3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0.31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BAB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0.37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ABA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C6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0.38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A8A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ECC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D2D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7AD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DA5B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DA5B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9C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0.98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2050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-0.50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9A1B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8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6101320"/>
                  </a:ext>
                </a:extLst>
              </a:tr>
              <a:tr h="116922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00" b="1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SD2 (ms)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757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8D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9B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0.96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30A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0.62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686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0.90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71B1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0.84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2C2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0.86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A262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0.64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626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0.85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2A2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0.85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A292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0.76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434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89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0.94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111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0.92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161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878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-0.87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B648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777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0.37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ABA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-0.34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BBD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D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DD7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4D0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5D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2CE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9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8D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0.62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686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1.00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6DF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6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6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8ADC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9D4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E0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EA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-0.30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2C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6D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6DA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8B8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CFC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7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C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3D0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0.61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6A6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DC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B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9045105"/>
                  </a:ext>
                </a:extLst>
              </a:tr>
              <a:tr h="59139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00" b="1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SD1/SD2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C8C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E0E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0818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0.63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64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DF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FD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878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-0.70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F809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4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9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0.30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FBD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7E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-0.70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D7F9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-0.75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377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F7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6F8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0E6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DE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E5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0.35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CB0B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97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9A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7B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8E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0.74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47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-0.74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679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BB0C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E0E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0.64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626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6DF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1.00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-0.63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D8BA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-0.63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D8BA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CEF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C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07F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7C7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0.65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5E5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0.67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6595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-0.52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49EB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7D3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-0.82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46B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-0.50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9A2B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-0.57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995A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0.82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D323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0.62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676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-0.88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8628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F7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4326304"/>
                  </a:ext>
                </a:extLst>
              </a:tr>
              <a:tr h="59139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00" b="1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OV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1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-0.39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0B4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EA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6F8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-0.37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3B6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F0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9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7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-0.32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EBF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89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7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E9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5DD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DD7E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919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858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4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2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-0.34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9BBC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-0.38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2B6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-0.37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4B7C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-0.36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7B9C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-0.54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F9AB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-0.89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55F8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-0.91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5C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-0.88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9628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-0.77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074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0.77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3F3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89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-0.39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0B4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AAFC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6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-0.63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D8BA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1.00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0.98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2070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6D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-0.56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C98B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-0.78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C729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-0.82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56C8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-0.81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66D8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-0.88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8628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0.85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2A2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D6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0.61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6A6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0.34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CB2B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CAC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-0.67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485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-0.50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8A1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0.68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6585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9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110764"/>
                  </a:ext>
                </a:extLst>
              </a:tr>
              <a:tr h="59139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00" b="1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OV%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E0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D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FF2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ED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6C5D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C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DFD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DFD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CD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8A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DFD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D0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E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2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919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878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5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FF2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DA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9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9D4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6D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DB2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-0.54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F9AB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-0.91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5C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-0.94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A57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-0.90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45F8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-0.79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C719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0.79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F3B3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07E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D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-0.33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BBD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6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-0.63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D8BA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0.98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2070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1.00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DB2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-0.59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692A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-0.81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76E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-0.82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46B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-0.86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C64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-0.89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6608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0.88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9222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0.38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A9A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0.62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676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0.34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B3B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C8C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-0.68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83A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BB0C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0.68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6575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6F8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0106129"/>
                  </a:ext>
                </a:extLst>
              </a:tr>
              <a:tr h="116922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00" b="1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1V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2C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FA7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-0.50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9A1B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-0.52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59FB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CB1C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AAFC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-0.33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CBEC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-0.32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EBF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6C5D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3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-0.30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3C3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EB2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-0.35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7B9C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-0.37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4B7C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1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AEC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-0.39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FB3C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6AC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888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AA2B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AAFC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C6F6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A3A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0.39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A6A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8F8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9A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0.36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CAFA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-0.36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7B9C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E0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FA7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-0.36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6B8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8ADC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CEF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6D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DB2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1.00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0.84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2D2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9C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0.36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AEA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C8C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E5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-0.36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6B8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-0.57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995A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F1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F1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9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-0.33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DBEC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EF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C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002831"/>
                  </a:ext>
                </a:extLst>
              </a:tr>
              <a:tr h="116922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00" b="1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1V%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F7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BB0C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7C6D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DA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D6E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E0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2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3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4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E6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AD5D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E5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CB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7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5EA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DD8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B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FC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ED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4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A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767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7B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0.63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64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0.60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6C6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8A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AA3B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D3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3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9D4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C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-0.56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C98B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-0.59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692A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0.84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2D2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1.00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767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7A7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0.31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FBC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0.31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FBBB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BA4B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3D0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EA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DA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EF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6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7DF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1CE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1487016"/>
                  </a:ext>
                </a:extLst>
              </a:tr>
              <a:tr h="116922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00" b="1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2V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D6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4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8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C6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3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4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D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0.32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B8B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4AAB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EB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0E6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-0.38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3B6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AAFC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6F8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6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EB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3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4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594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07E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0.78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F3B3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0.87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9232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0.83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2E2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0.80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E383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-0.80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A709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-0.38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2B5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0.31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BAB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E0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07F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-0.78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C729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-0.81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76E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9C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767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1.00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0.99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1030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0.62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676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0.63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64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-0.82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56C8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8AEC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5AB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-0.38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3B6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CB1C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929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0.36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AD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-0.51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6A0B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EB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4146078"/>
                  </a:ext>
                </a:extLst>
              </a:tr>
              <a:tr h="116922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00" b="1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2V%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C7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6D7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FF2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0.33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B7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FCF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C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F5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0.38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A8A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1A8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EF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CDC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EB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-0.38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3B6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8AEC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A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7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4DD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6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6DA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9D9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7E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0.79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E393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0.88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9222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0.84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2C2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0.80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E373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-0.80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96F9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-0.39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1B4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6D7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0.37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ABA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EA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7C7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-0.82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56C8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-0.82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46B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0.36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AEA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7A7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0.99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1030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1.00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0.62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686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0.65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5F5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-0.82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56C8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-0.34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AB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5AB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EB2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BB0C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90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9C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-0.52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49EB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9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6930269"/>
                  </a:ext>
                </a:extLst>
              </a:tr>
              <a:tr h="59139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00" b="1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2UV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E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F7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7D2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ED8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BCA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4C4D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CB1C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-0.30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2C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-0.32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EBF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4DD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E3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-0.52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59EB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FA6B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2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4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CF0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DF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F7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3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0.34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B4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9B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0.79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E393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0.81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D343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0.76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424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0.70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45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-0.70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D7F9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-0.50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8A1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F7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C6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-0.30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2C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0.65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5E5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-0.81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66D8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-0.86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C64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C8C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0.31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FBC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0.62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676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0.62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686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1.00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0.97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2080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-0.78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D729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DA5B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-0.68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283A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3C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ED8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0.74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4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0.33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B6B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-0.70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E809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4643354"/>
                  </a:ext>
                </a:extLst>
              </a:tr>
              <a:tr h="59139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00" b="1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2UV%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E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D6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7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0.34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CB2B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C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B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D7E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DFD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AFC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9D4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1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FF2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D5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-0.51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6A0B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EA5B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F7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6F8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E3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4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D6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595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0.80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E353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0.82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D313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0.77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3E3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0.72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4D4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-0.72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7D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-0.50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8A1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D6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0.38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A8A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6D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0.67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6595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-0.88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8628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-0.89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6608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E5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0.31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FBBB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0.63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64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0.65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5F5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0.97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2080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1.00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-0.78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D729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-0.31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C1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-0.68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182A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BC9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AD5D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0.75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444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594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-0.71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C7E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D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7587692"/>
                  </a:ext>
                </a:extLst>
              </a:tr>
              <a:tr h="116922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00" b="1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MP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7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4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C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9D4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E4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6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A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9B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6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D2D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0E7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9D9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89F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F7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5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9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4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8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-0.32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EBF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CA4B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-0.95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956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-0.94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C58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-0.95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956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-0.76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1759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0.76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414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0.38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A8A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4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ECC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6DA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-0.52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49EB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0.85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2A2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0.88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9222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-0.36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6B8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BA4B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-0.82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56C8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-0.82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56C8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-0.78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D729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-0.78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D729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1.00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7C7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858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CDC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D4D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-0.55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D98B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-0.30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3C3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7D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9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3350853"/>
                  </a:ext>
                </a:extLst>
              </a:tr>
              <a:tr h="116922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00" b="1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MP%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0.73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4A4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6DA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8F8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C9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9D9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9A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594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C4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E2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919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8C8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89F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CFC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0.39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0.36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ACA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0.71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44E4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-0.58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894A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0.71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44E4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0.74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4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-0.32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EBF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3C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EA5B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DA5B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FA6B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-0.38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2B5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0.38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A8A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0.73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4A4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D2D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8B8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7D3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D6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0.38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A9A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-0.57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995A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3D0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8AEC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-0.34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AB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DA5B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-0.31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C1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7C7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1.00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C8C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9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DF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ECB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CBC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D5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6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5148000"/>
                  </a:ext>
                </a:extLst>
              </a:tr>
              <a:tr h="116922">
                <a:tc>
                  <a:txBody>
                    <a:bodyPr/>
                    <a:lstStyle/>
                    <a:p>
                      <a:pPr algn="ctr" rtl="0" fontAlgn="ctr"/>
                      <a:r>
                        <a:rPr lang="el-GR" sz="200" b="1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Α1 (</a:t>
                      </a:r>
                      <a:r>
                        <a:rPr lang="fr-FR" sz="200" b="1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DFA)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E1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CE3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-0.37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4B7C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8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8ADC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3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0.30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FBEB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-0.30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2C2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0.78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F3C3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C8C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C3C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EB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-0.36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5B8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0.79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F3A3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0.70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4515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8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9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8ED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3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CE3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5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CD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-0.31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0C0C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FA7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-0.53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29C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1A8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-0.60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491A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0.60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6E6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89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CE4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7AD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CFC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-0.82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46B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0.61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6A6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0.62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676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F1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EA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5AB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5AB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-0.68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283A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-0.68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182A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858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C8C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1.00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E8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-0.93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C58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6AC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0.93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151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E0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6073405"/>
                  </a:ext>
                </a:extLst>
              </a:tr>
              <a:tr h="59139">
                <a:tc>
                  <a:txBody>
                    <a:bodyPr/>
                    <a:lstStyle/>
                    <a:p>
                      <a:pPr algn="ctr" rtl="0" fontAlgn="ctr"/>
                      <a:r>
                        <a:rPr lang="el-GR" sz="200" b="1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Α2 (</a:t>
                      </a:r>
                      <a:r>
                        <a:rPr lang="fr-FR" sz="200" b="1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DFA)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-0.35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9BBC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6E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-0.36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7B9C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DD7E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1A8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CE3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E4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7C6D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4AAB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DFD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-0.31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0C0C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A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A9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7C6D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4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0.34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B3B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5DE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B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E0E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D3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ED8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-0.33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DBE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-0.36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5B8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AD5D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6C5D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4C4D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FA7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919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E7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6E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DA5B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7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-0.50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9A2B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0.34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CB2B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0.34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B3B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F1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DA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-0.38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3B6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EB2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3C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BC9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CDC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9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E8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1.00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0.76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404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FA6B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C5C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4597134"/>
                  </a:ext>
                </a:extLst>
              </a:tr>
              <a:tr h="59139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00" b="1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H (DFA)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-0.30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2C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6DE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5AB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ED8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EA6B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7DF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ED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CB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DA5B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0.31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FBBB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-0.30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3C3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D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1A8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FB3C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D4D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0.35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CB0B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5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E2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3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ED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E1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3C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7D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E2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2C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D2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6AC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99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3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6DE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DA5B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C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-0.57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995A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CAC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C8C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EF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CB1C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BB0C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ED8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AD5D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D4D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DF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0.76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404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1.00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6E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5AB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8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14010"/>
                  </a:ext>
                </a:extLst>
              </a:tr>
              <a:tr h="59139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00" b="1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H (</a:t>
                      </a:r>
                      <a:r>
                        <a:rPr lang="fr-FR" sz="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Higuchi</a:t>
                      </a:r>
                      <a:r>
                        <a:rPr lang="fr-FR" sz="200" b="1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)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EF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E4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0.32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B8B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0E6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89E9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7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4D0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5C4D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C4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-0.74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67A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5C4D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6C6D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0.34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CB2B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-0.80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96F9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-0.69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08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E6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0E6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1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4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E5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E7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D4D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07F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747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878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C6E6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-0.59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592A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-0.57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995A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E4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9C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3D0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0.82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D323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-0.67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485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-0.68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83A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9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6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929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90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0.74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4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0.75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444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-0.55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D98B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ECB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-0.93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C58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6E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1.00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97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-0.96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754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E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0105889"/>
                  </a:ext>
                </a:extLst>
              </a:tr>
              <a:tr h="116922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00" b="1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H (Katz)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0.63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656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747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0.68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6585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0.73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484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0.97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3090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0.70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5525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8C8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0.61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696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0.87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925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-0.35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9BBC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0.60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6D6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7A7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0.79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F3A3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0.74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47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-0.37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5B7C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EA5B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0.71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44E4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0.71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45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0818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-0.75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377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0.63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64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8D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D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CAC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C5C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0.33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B7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0.30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FBEB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99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6AC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BC9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747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0.98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2050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0.61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6A6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0.62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676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-0.50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8A1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BB0C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-0.33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DBEC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0.36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AD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9C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0.33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B6B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594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-0.30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3C3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CBC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6AC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FA6B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5AB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0.44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97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1.00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-0.51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69FB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5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1828287"/>
                  </a:ext>
                </a:extLst>
              </a:tr>
              <a:tr h="116922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00" b="1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Hurst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D4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AD5D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EB2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DF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AA3B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D4D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D5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-0.38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3B6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0.76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424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6D7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C8C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4DD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-0.40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DB2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0.80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E363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0.79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F3A3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5DE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FCF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6D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D7E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-0.30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4C3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-0.38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2B6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-0.50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9A1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-0.59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693A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-0.51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7A0B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-0.68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83A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0.68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6585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082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AD5D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-0.50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9A1B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DC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-0.88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8628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0.68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6585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0.68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6575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EF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7DF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-0.51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6A0B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-0.52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49EB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-0.70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E809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-0.71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C7E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0.54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7D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D5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0.93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151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C5C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0.29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-0.96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754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-0.51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69FB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1.00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CE3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2781749"/>
                  </a:ext>
                </a:extLst>
              </a:tr>
              <a:tr h="59139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1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UMSARS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4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7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1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6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B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D6D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0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DE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B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C6D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4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D7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7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C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DB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4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-0.09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6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8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2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CF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4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7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8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B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-0.15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-0.23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CE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-0.06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B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9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0.11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1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-0.07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9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D6E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0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0.04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0.08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8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0.12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5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-0.10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3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" b="0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1.00</a:t>
                      </a:r>
                    </a:p>
                  </a:txBody>
                  <a:tcPr marL="1072" marR="1072" marT="10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7299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499565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056832-DBDE-409A-894B-7B9198861E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A28F43D-02FA-40A6-97E5-FF8699C5B3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5068B8D4-BE08-4A85-A5B5-E7DF4F438870}"/>
              </a:ext>
            </a:extLst>
          </p:cNvPr>
          <p:cNvSpPr txBox="1">
            <a:spLocks/>
          </p:cNvSpPr>
          <p:nvPr/>
        </p:nvSpPr>
        <p:spPr>
          <a:xfrm>
            <a:off x="277891" y="1367088"/>
            <a:ext cx="6112193" cy="149185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Figure 1 – Spearman correlation matrix between all available heart rate variability features (plus Total UMSARS 1 + 2). 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Redder cells indicate stronger positive correlations, bluer cells indicate stronger negative correlations. As evidenced, extreme multicollinearity is widespread. In turn, correlations with the UMSARS scale are extremely weak.</a:t>
            </a:r>
            <a:endParaRPr lang="en-US" sz="1000" dirty="0"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0927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7538</TotalTime>
  <Words>4101</Words>
  <Application>Microsoft Office PowerPoint</Application>
  <PresentationFormat>Format A4 (210 x 297 mm)</PresentationFormat>
  <Paragraphs>2709</Paragraphs>
  <Slides>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8" baseType="lpstr">
      <vt:lpstr>Arial</vt:lpstr>
      <vt:lpstr>Bahnschrift</vt:lpstr>
      <vt:lpstr>Calibri</vt:lpstr>
      <vt:lpstr>Calibri Light</vt:lpstr>
      <vt:lpstr>Times New Roman</vt:lpstr>
      <vt:lpstr>Thème Office</vt:lpstr>
      <vt:lpstr> 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PU.0580</dc:creator>
  <cp:lastModifiedBy>PU.0580</cp:lastModifiedBy>
  <cp:revision>239</cp:revision>
  <cp:lastPrinted>2025-03-20T10:20:53Z</cp:lastPrinted>
  <dcterms:created xsi:type="dcterms:W3CDTF">2024-12-22T15:24:33Z</dcterms:created>
  <dcterms:modified xsi:type="dcterms:W3CDTF">2025-08-04T10:10:59Z</dcterms:modified>
</cp:coreProperties>
</file>