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51" r:id="rId2"/>
    <p:sldId id="381"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4F"/>
    <a:srgbClr val="0087FA"/>
    <a:srgbClr val="7FC3FC"/>
    <a:srgbClr val="FF7FA7"/>
    <a:srgbClr val="C00000"/>
    <a:srgbClr val="1F4E78"/>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71" autoAdjust="0"/>
    <p:restoredTop sz="94660"/>
  </p:normalViewPr>
  <p:slideViewPr>
    <p:cSldViewPr snapToGrid="0">
      <p:cViewPr varScale="1">
        <p:scale>
          <a:sx n="58" d="100"/>
          <a:sy n="58" d="100"/>
        </p:scale>
        <p:origin x="941" y="53"/>
      </p:cViewPr>
      <p:guideLst/>
    </p:cSldViewPr>
  </p:slideViewPr>
  <p:notesTextViewPr>
    <p:cViewPr>
      <p:scale>
        <a:sx n="1" d="1"/>
        <a:sy n="1" d="1"/>
      </p:scale>
      <p:origin x="0" y="0"/>
    </p:cViewPr>
  </p:notesTextViewPr>
  <p:sorterViewPr>
    <p:cViewPr>
      <p:scale>
        <a:sx n="75" d="100"/>
        <a:sy n="75" d="100"/>
      </p:scale>
      <p:origin x="0" y="-2966"/>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734190245666746E-2"/>
          <c:y val="6.1177731497069628E-2"/>
          <c:w val="0.92226580975433325"/>
          <c:h val="0.87764453700586076"/>
        </c:manualLayout>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Feuil1!$A$2:$A$6</c:f>
              <c:strCache>
                <c:ptCount val="5"/>
                <c:pt idx="0">
                  <c:v>UMSARS</c:v>
                </c:pt>
                <c:pt idx="1">
                  <c:v>H Higuchi</c:v>
                </c:pt>
                <c:pt idx="2">
                  <c:v>Lempel Ziv Complexity</c:v>
                </c:pt>
                <c:pt idx="3">
                  <c:v>Gender</c:v>
                </c:pt>
                <c:pt idx="4">
                  <c:v>1V %</c:v>
                </c:pt>
              </c:strCache>
            </c:strRef>
          </c:cat>
          <c:val>
            <c:numRef>
              <c:f>Feuil1!$B$2:$B$6</c:f>
              <c:numCache>
                <c:formatCode>0.00</c:formatCode>
                <c:ptCount val="5"/>
                <c:pt idx="0">
                  <c:v>-6.0554535500000002</c:v>
                </c:pt>
                <c:pt idx="1">
                  <c:v>-4.1412729400000003</c:v>
                </c:pt>
                <c:pt idx="2">
                  <c:v>9.5794760000000007E-2</c:v>
                </c:pt>
                <c:pt idx="3">
                  <c:v>1.52250306</c:v>
                </c:pt>
                <c:pt idx="4">
                  <c:v>2.0168330700000001</c:v>
                </c:pt>
              </c:numCache>
            </c:numRef>
          </c:val>
          <c:extLst>
            <c:ext xmlns:c16="http://schemas.microsoft.com/office/drawing/2014/chart" uri="{C3380CC4-5D6E-409C-BE32-E72D297353CC}">
              <c16:uniqueId val="{00000000-C6A8-461A-BB18-B63749C97788}"/>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535181984"/>
        <c:crosses val="autoZero"/>
        <c:auto val="1"/>
        <c:lblAlgn val="ctr"/>
        <c:lblOffset val="100"/>
        <c:noMultiLvlLbl val="0"/>
      </c:catAx>
      <c:valAx>
        <c:axId val="1535181984"/>
        <c:scaling>
          <c:orientation val="minMax"/>
          <c:max val="3000"/>
          <c:min val="-3000"/>
        </c:scaling>
        <c:delete val="1"/>
        <c:axPos val="b"/>
        <c:numFmt formatCode="0.00" sourceLinked="1"/>
        <c:majorTickMark val="none"/>
        <c:minorTickMark val="none"/>
        <c:tickLblPos val="nextTo"/>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chemeClr val="bg1"/>
            </a:solidFill>
            <a:ln>
              <a:noFill/>
            </a:ln>
            <a:effectLst/>
          </c:spPr>
          <c:invertIfNegative val="0"/>
          <c:cat>
            <c:strRef>
              <c:f>Feuil1!$A$2:$A$54</c:f>
              <c:strCache>
                <c:ptCount val="53"/>
                <c:pt idx="0">
                  <c:v>UMSARS</c:v>
                </c:pt>
                <c:pt idx="1">
                  <c:v>H Higuchi</c:v>
                </c:pt>
                <c:pt idx="2">
                  <c:v>2UV</c:v>
                </c:pt>
                <c:pt idx="3">
                  <c:v>2UV%</c:v>
                </c:pt>
                <c:pt idx="4">
                  <c:v>H DFA</c:v>
                </c:pt>
                <c:pt idx="5">
                  <c:v>SD1/SD2</c:v>
                </c:pt>
                <c:pt idx="6">
                  <c:v>Triangular index</c:v>
                </c:pt>
                <c:pt idx="7">
                  <c:v>ms/mmHg</c:v>
                </c:pt>
                <c:pt idx="8">
                  <c:v>Age</c:v>
                </c:pt>
                <c:pt idx="9">
                  <c:v>α2 DFA</c:v>
                </c:pt>
                <c:pt idx="10">
                  <c:v>X (ms)</c:v>
                </c:pt>
                <c:pt idx="11">
                  <c:v>H Katz</c:v>
                </c:pt>
                <c:pt idx="12">
                  <c:v>OV%</c:v>
                </c:pt>
                <c:pt idx="13">
                  <c:v>SD2 (ms)</c:v>
                </c:pt>
                <c:pt idx="14">
                  <c:v>pLF1 (ms²)</c:v>
                </c:pt>
                <c:pt idx="15">
                  <c:v>TINN (ms)</c:v>
                </c:pt>
                <c:pt idx="16">
                  <c:v>LF/HF</c:v>
                </c:pt>
                <c:pt idx="17">
                  <c:v>IMAI2</c:v>
                </c:pt>
                <c:pt idx="18">
                  <c:v>SD1 (ms)</c:v>
                </c:pt>
                <c:pt idx="19">
                  <c:v>rMSSD (ms)</c:v>
                </c:pt>
                <c:pt idx="20">
                  <c:v>SDNN (ms)</c:v>
                </c:pt>
                <c:pt idx="21">
                  <c:v>M (ms)</c:v>
                </c:pt>
                <c:pt idx="22">
                  <c:v>pHF2 (ms²)</c:v>
                </c:pt>
                <c:pt idx="23">
                  <c:v>OV</c:v>
                </c:pt>
                <c:pt idx="24">
                  <c:v>N (ms)</c:v>
                </c:pt>
                <c:pt idx="25">
                  <c:v>Centroid (ms)</c:v>
                </c:pt>
                <c:pt idx="26">
                  <c:v>ρ</c:v>
                </c:pt>
                <c:pt idx="27">
                  <c:v>HF (ms²)</c:v>
                </c:pt>
                <c:pt idx="28">
                  <c:v>Mean RR (ms)</c:v>
                </c:pt>
                <c:pt idx="29">
                  <c:v>Shanon Entropy (SE)</c:v>
                </c:pt>
                <c:pt idx="30">
                  <c:v>IMAI1</c:v>
                </c:pt>
                <c:pt idx="31">
                  <c:v>Normalized CCE (NCCE)</c:v>
                </c:pt>
                <c:pt idx="32">
                  <c:v>Conditional Entropy (CE)</c:v>
                </c:pt>
                <c:pt idx="33">
                  <c:v>Ptot (ms²)</c:v>
                </c:pt>
                <c:pt idx="34">
                  <c:v>MP%</c:v>
                </c:pt>
                <c:pt idx="35">
                  <c:v>LF (ms²)</c:v>
                </c:pt>
                <c:pt idx="36">
                  <c:v>pHF1 (ms²)</c:v>
                </c:pt>
                <c:pt idx="37">
                  <c:v>Y (beats)</c:v>
                </c:pt>
                <c:pt idx="38">
                  <c:v>Corrected CE (CCE)</c:v>
                </c:pt>
                <c:pt idx="39">
                  <c:v>pNN50%</c:v>
                </c:pt>
                <c:pt idx="40">
                  <c:v>2V</c:v>
                </c:pt>
                <c:pt idx="41">
                  <c:v>VLF (ms²)</c:v>
                </c:pt>
                <c:pt idx="42">
                  <c:v>2V%</c:v>
                </c:pt>
                <c:pt idx="43">
                  <c:v>MP</c:v>
                </c:pt>
                <c:pt idx="44">
                  <c:v>Approximate Entropy</c:v>
                </c:pt>
                <c:pt idx="45">
                  <c:v>Sample Entropy</c:v>
                </c:pt>
                <c:pt idx="46">
                  <c:v>pLF2 (ms²)</c:v>
                </c:pt>
                <c:pt idx="47">
                  <c:v>Lempel Ziv Complexity</c:v>
                </c:pt>
                <c:pt idx="48">
                  <c:v>2V</c:v>
                </c:pt>
                <c:pt idx="49">
                  <c:v>Hurst</c:v>
                </c:pt>
                <c:pt idx="50">
                  <c:v>α1 (DFA)</c:v>
                </c:pt>
                <c:pt idx="51">
                  <c:v>Gender</c:v>
                </c:pt>
                <c:pt idx="52">
                  <c:v>1V%</c:v>
                </c:pt>
              </c:strCache>
            </c:strRef>
          </c:cat>
          <c:val>
            <c:numRef>
              <c:f>Feuil1!$B$2:$B$54</c:f>
              <c:numCache>
                <c:formatCode>0.00E+00</c:formatCode>
                <c:ptCount val="53"/>
                <c:pt idx="0">
                  <c:v>-2.4581150900000002</c:v>
                </c:pt>
                <c:pt idx="1">
                  <c:v>-1.17455979</c:v>
                </c:pt>
                <c:pt idx="2">
                  <c:v>-0.83707187000000005</c:v>
                </c:pt>
                <c:pt idx="3">
                  <c:v>-0.67625111999999998</c:v>
                </c:pt>
                <c:pt idx="4">
                  <c:v>-0.54072288999999996</c:v>
                </c:pt>
                <c:pt idx="5">
                  <c:v>-0.43879783</c:v>
                </c:pt>
                <c:pt idx="6">
                  <c:v>-0.32851068999999999</c:v>
                </c:pt>
                <c:pt idx="7">
                  <c:v>-0.31146621000000002</c:v>
                </c:pt>
                <c:pt idx="8">
                  <c:v>-0.30883159999999998</c:v>
                </c:pt>
                <c:pt idx="9">
                  <c:v>-0.30326188999999998</c:v>
                </c:pt>
                <c:pt idx="10">
                  <c:v>-0.22865637999999999</c:v>
                </c:pt>
                <c:pt idx="11">
                  <c:v>-0.22414360999999999</c:v>
                </c:pt>
                <c:pt idx="12">
                  <c:v>-0.1706308</c:v>
                </c:pt>
                <c:pt idx="13">
                  <c:v>-0.16370709</c:v>
                </c:pt>
                <c:pt idx="14">
                  <c:v>-0.14430013</c:v>
                </c:pt>
                <c:pt idx="15">
                  <c:v>-0.14393011</c:v>
                </c:pt>
                <c:pt idx="16">
                  <c:v>-0.14102463000000001</c:v>
                </c:pt>
                <c:pt idx="17">
                  <c:v>-0.13833736999999999</c:v>
                </c:pt>
                <c:pt idx="18">
                  <c:v>-0.13074999000000001</c:v>
                </c:pt>
                <c:pt idx="19">
                  <c:v>-8.8095510000000002E-2</c:v>
                </c:pt>
                <c:pt idx="20">
                  <c:v>-8.5938269999999997E-2</c:v>
                </c:pt>
                <c:pt idx="21">
                  <c:v>-8.4863170000000002E-2</c:v>
                </c:pt>
                <c:pt idx="22">
                  <c:v>-7.1046219999999993E-2</c:v>
                </c:pt>
                <c:pt idx="23">
                  <c:v>-6.5728499999999995E-2</c:v>
                </c:pt>
                <c:pt idx="24">
                  <c:v>-4.9644979999999998E-2</c:v>
                </c:pt>
                <c:pt idx="25">
                  <c:v>-3.0842789999999998E-2</c:v>
                </c:pt>
                <c:pt idx="26">
                  <c:v>-2.7578620000000002E-2</c:v>
                </c:pt>
                <c:pt idx="27">
                  <c:v>-2.6485689999999999E-2</c:v>
                </c:pt>
                <c:pt idx="28">
                  <c:v>-2.4480749999999999E-2</c:v>
                </c:pt>
                <c:pt idx="29">
                  <c:v>1.354668E-2</c:v>
                </c:pt>
                <c:pt idx="30">
                  <c:v>2.1908739999999999E-2</c:v>
                </c:pt>
                <c:pt idx="31">
                  <c:v>2.8551389999999999E-2</c:v>
                </c:pt>
                <c:pt idx="32">
                  <c:v>4.8763849999999997E-2</c:v>
                </c:pt>
                <c:pt idx="33">
                  <c:v>9.2151449999999996E-2</c:v>
                </c:pt>
                <c:pt idx="34">
                  <c:v>0.10616964</c:v>
                </c:pt>
                <c:pt idx="35">
                  <c:v>0.11056415999999999</c:v>
                </c:pt>
                <c:pt idx="36">
                  <c:v>0.12373752</c:v>
                </c:pt>
                <c:pt idx="37">
                  <c:v>0.12582657999999999</c:v>
                </c:pt>
                <c:pt idx="38">
                  <c:v>0.1318588</c:v>
                </c:pt>
                <c:pt idx="39">
                  <c:v>0.17603434000000001</c:v>
                </c:pt>
                <c:pt idx="40">
                  <c:v>0.18035887</c:v>
                </c:pt>
                <c:pt idx="41">
                  <c:v>0.23374735999999999</c:v>
                </c:pt>
                <c:pt idx="42">
                  <c:v>0.27945673999999998</c:v>
                </c:pt>
                <c:pt idx="43">
                  <c:v>0.38167295000000001</c:v>
                </c:pt>
                <c:pt idx="44">
                  <c:v>0.39344412000000001</c:v>
                </c:pt>
                <c:pt idx="45">
                  <c:v>0.45270178</c:v>
                </c:pt>
                <c:pt idx="46">
                  <c:v>0.48949661999999999</c:v>
                </c:pt>
                <c:pt idx="47">
                  <c:v>0.70672577999999997</c:v>
                </c:pt>
                <c:pt idx="48">
                  <c:v>0.72165199000000002</c:v>
                </c:pt>
                <c:pt idx="49">
                  <c:v>0.84007973999999996</c:v>
                </c:pt>
                <c:pt idx="50" formatCode="0.00">
                  <c:v>0.86268431999999995</c:v>
                </c:pt>
                <c:pt idx="51" formatCode="0.00">
                  <c:v>1.0674199499999999</c:v>
                </c:pt>
                <c:pt idx="52" formatCode="0.00">
                  <c:v>1.0675572600000001</c:v>
                </c:pt>
              </c:numCache>
            </c:numRef>
          </c:val>
          <c:extLst>
            <c:ext xmlns:c16="http://schemas.microsoft.com/office/drawing/2014/chart" uri="{C3380CC4-5D6E-409C-BE32-E72D297353CC}">
              <c16:uniqueId val="{00000000-D27E-4FE6-8C96-5B342E0C05A3}"/>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535160352"/>
        <c:crosses val="autoZero"/>
        <c:auto val="1"/>
        <c:lblAlgn val="ctr"/>
        <c:lblOffset val="100"/>
        <c:noMultiLvlLbl val="0"/>
      </c:catAx>
      <c:valAx>
        <c:axId val="1535160352"/>
        <c:scaling>
          <c:orientation val="minMax"/>
          <c:max val="3000"/>
          <c:min val="-3000"/>
        </c:scaling>
        <c:delete val="1"/>
        <c:axPos val="b"/>
        <c:numFmt formatCode="0.00E+00" sourceLinked="1"/>
        <c:majorTickMark val="none"/>
        <c:minorTickMark val="none"/>
        <c:tickLblPos val="nextTo"/>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chemeClr val="tx1">
                <a:lumMod val="85000"/>
                <a:lumOff val="15000"/>
              </a:schemeClr>
            </a:solidFill>
            <a:ln>
              <a:noFill/>
            </a:ln>
            <a:effectLst/>
          </c:spPr>
          <c:invertIfNegative val="0"/>
          <c:dPt>
            <c:idx val="0"/>
            <c:invertIfNegative val="0"/>
            <c:bubble3D val="0"/>
            <c:spPr>
              <a:solidFill>
                <a:srgbClr val="FF004F"/>
              </a:solidFill>
              <a:ln>
                <a:noFill/>
              </a:ln>
              <a:effectLst/>
            </c:spPr>
            <c:extLst>
              <c:ext xmlns:c16="http://schemas.microsoft.com/office/drawing/2014/chart" uri="{C3380CC4-5D6E-409C-BE32-E72D297353CC}">
                <c16:uniqueId val="{00000001-B528-463D-B950-C3450E1FEEED}"/>
              </c:ext>
            </c:extLst>
          </c:dPt>
          <c:dPt>
            <c:idx val="1"/>
            <c:invertIfNegative val="0"/>
            <c:bubble3D val="0"/>
            <c:spPr>
              <a:solidFill>
                <a:srgbClr val="FF004F"/>
              </a:solidFill>
              <a:ln>
                <a:noFill/>
              </a:ln>
              <a:effectLst/>
            </c:spPr>
            <c:extLst>
              <c:ext xmlns:c16="http://schemas.microsoft.com/office/drawing/2014/chart" uri="{C3380CC4-5D6E-409C-BE32-E72D297353CC}">
                <c16:uniqueId val="{00000003-B528-463D-B950-C3450E1FEEED}"/>
              </c:ext>
            </c:extLst>
          </c:dPt>
          <c:dPt>
            <c:idx val="2"/>
            <c:invertIfNegative val="0"/>
            <c:bubble3D val="0"/>
            <c:spPr>
              <a:solidFill>
                <a:srgbClr val="0087FA"/>
              </a:solidFill>
              <a:ln>
                <a:solidFill>
                  <a:srgbClr val="0087FA"/>
                </a:solidFill>
              </a:ln>
              <a:effectLst/>
            </c:spPr>
            <c:extLst>
              <c:ext xmlns:c16="http://schemas.microsoft.com/office/drawing/2014/chart" uri="{C3380CC4-5D6E-409C-BE32-E72D297353CC}">
                <c16:uniqueId val="{00000005-B528-463D-B950-C3450E1FEEED}"/>
              </c:ext>
            </c:extLst>
          </c:dPt>
          <c:dPt>
            <c:idx val="3"/>
            <c:invertIfNegative val="0"/>
            <c:bubble3D val="0"/>
            <c:spPr>
              <a:solidFill>
                <a:srgbClr val="0087FA"/>
              </a:solidFill>
              <a:ln>
                <a:noFill/>
              </a:ln>
              <a:effectLst/>
            </c:spPr>
            <c:extLst>
              <c:ext xmlns:c16="http://schemas.microsoft.com/office/drawing/2014/chart" uri="{C3380CC4-5D6E-409C-BE32-E72D297353CC}">
                <c16:uniqueId val="{00000007-B528-463D-B950-C3450E1FEEED}"/>
              </c:ext>
            </c:extLst>
          </c:dPt>
          <c:dPt>
            <c:idx val="4"/>
            <c:invertIfNegative val="0"/>
            <c:bubble3D val="0"/>
            <c:spPr>
              <a:solidFill>
                <a:srgbClr val="0087FA"/>
              </a:solidFill>
              <a:ln>
                <a:noFill/>
              </a:ln>
              <a:effectLst/>
            </c:spPr>
            <c:extLst>
              <c:ext xmlns:c16="http://schemas.microsoft.com/office/drawing/2014/chart" uri="{C3380CC4-5D6E-409C-BE32-E72D297353CC}">
                <c16:uniqueId val="{00000008-47E1-4823-8ED0-6A5AB58E8A54}"/>
              </c:ext>
            </c:extLst>
          </c:dPt>
          <c:cat>
            <c:strRef>
              <c:f>Feuil1!$A$2:$A$6</c:f>
              <c:strCache>
                <c:ptCount val="5"/>
                <c:pt idx="0">
                  <c:v>UMSARS</c:v>
                </c:pt>
                <c:pt idx="1">
                  <c:v>H Higuchi</c:v>
                </c:pt>
                <c:pt idx="2">
                  <c:v>Lempel Ziv Complexity</c:v>
                </c:pt>
                <c:pt idx="3">
                  <c:v>Gender</c:v>
                </c:pt>
                <c:pt idx="4">
                  <c:v>1V %</c:v>
                </c:pt>
              </c:strCache>
            </c:strRef>
          </c:cat>
          <c:val>
            <c:numRef>
              <c:f>Feuil1!$B$2:$B$6</c:f>
              <c:numCache>
                <c:formatCode>General</c:formatCode>
                <c:ptCount val="5"/>
                <c:pt idx="0">
                  <c:v>-6.0554535500000002</c:v>
                </c:pt>
                <c:pt idx="1">
                  <c:v>-4.1412729400000003</c:v>
                </c:pt>
                <c:pt idx="2">
                  <c:v>9.5794760000000007E-2</c:v>
                </c:pt>
                <c:pt idx="3">
                  <c:v>1.52250306</c:v>
                </c:pt>
                <c:pt idx="4">
                  <c:v>2.0168330700000001</c:v>
                </c:pt>
              </c:numCache>
            </c:numRef>
          </c:val>
          <c:extLst>
            <c:ext xmlns:c16="http://schemas.microsoft.com/office/drawing/2014/chart" uri="{C3380CC4-5D6E-409C-BE32-E72D297353CC}">
              <c16:uniqueId val="{00000008-B528-463D-B950-C3450E1FEEED}"/>
            </c:ext>
          </c:extLst>
        </c:ser>
        <c:dLbls>
          <c:showLegendKey val="0"/>
          <c:showVal val="0"/>
          <c:showCatName val="0"/>
          <c:showSerName val="0"/>
          <c:showPercent val="0"/>
          <c:showBubbleSize val="0"/>
        </c:dLbls>
        <c:gapWidth val="20"/>
        <c:axId val="1384050800"/>
        <c:axId val="1535181984"/>
      </c:barChart>
      <c:catAx>
        <c:axId val="1384050800"/>
        <c:scaling>
          <c:orientation val="minMax"/>
        </c:scaling>
        <c:delete val="1"/>
        <c:axPos val="l"/>
        <c:numFmt formatCode="General" sourceLinked="1"/>
        <c:majorTickMark val="none"/>
        <c:minorTickMark val="none"/>
        <c:tickLblPos val="nextTo"/>
        <c:crossAx val="1535181984"/>
        <c:crosses val="autoZero"/>
        <c:auto val="1"/>
        <c:lblAlgn val="ctr"/>
        <c:lblOffset val="100"/>
        <c:noMultiLvlLbl val="0"/>
      </c:catAx>
      <c:valAx>
        <c:axId val="1535181984"/>
        <c:scaling>
          <c:orientation val="minMax"/>
          <c:max val="3"/>
          <c:min val="-6.5"/>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1384050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b="1">
          <a:solidFill>
            <a:schemeClr val="tx1"/>
          </a:solidFill>
          <a:latin typeface="Bahnschrift" panose="020B0502040204020203" pitchFamily="34" charset="0"/>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Série 1</c:v>
                </c:pt>
              </c:strCache>
            </c:strRef>
          </c:tx>
          <c:spPr>
            <a:solidFill>
              <a:srgbClr val="FF004F"/>
            </a:solidFill>
            <a:ln>
              <a:noFill/>
            </a:ln>
            <a:effectLst/>
          </c:spPr>
          <c:invertIfNegative val="0"/>
          <c:dPt>
            <c:idx val="28"/>
            <c:invertIfNegative val="0"/>
            <c:bubble3D val="0"/>
            <c:spPr>
              <a:solidFill>
                <a:srgbClr val="FF004F"/>
              </a:solidFill>
              <a:ln>
                <a:noFill/>
              </a:ln>
              <a:effectLst/>
            </c:spPr>
            <c:extLst>
              <c:ext xmlns:c16="http://schemas.microsoft.com/office/drawing/2014/chart" uri="{C3380CC4-5D6E-409C-BE32-E72D297353CC}">
                <c16:uniqueId val="{00000028-2A0C-414E-A588-64E37AB9A04F}"/>
              </c:ext>
            </c:extLst>
          </c:dPt>
          <c:dPt>
            <c:idx val="29"/>
            <c:invertIfNegative val="0"/>
            <c:bubble3D val="0"/>
            <c:spPr>
              <a:solidFill>
                <a:srgbClr val="0087FA"/>
              </a:solidFill>
              <a:ln>
                <a:noFill/>
              </a:ln>
              <a:effectLst/>
            </c:spPr>
            <c:extLst>
              <c:ext xmlns:c16="http://schemas.microsoft.com/office/drawing/2014/chart" uri="{C3380CC4-5D6E-409C-BE32-E72D297353CC}">
                <c16:uniqueId val="{00000027-2A0C-414E-A588-64E37AB9A04F}"/>
              </c:ext>
            </c:extLst>
          </c:dPt>
          <c:dPt>
            <c:idx val="30"/>
            <c:invertIfNegative val="0"/>
            <c:bubble3D val="0"/>
            <c:spPr>
              <a:solidFill>
                <a:srgbClr val="0087FA"/>
              </a:solidFill>
              <a:ln>
                <a:noFill/>
              </a:ln>
              <a:effectLst/>
            </c:spPr>
            <c:extLst>
              <c:ext xmlns:c16="http://schemas.microsoft.com/office/drawing/2014/chart" uri="{C3380CC4-5D6E-409C-BE32-E72D297353CC}">
                <c16:uniqueId val="{00000026-2A0C-414E-A588-64E37AB9A04F}"/>
              </c:ext>
            </c:extLst>
          </c:dPt>
          <c:dPt>
            <c:idx val="31"/>
            <c:invertIfNegative val="0"/>
            <c:bubble3D val="0"/>
            <c:spPr>
              <a:solidFill>
                <a:srgbClr val="0087FA"/>
              </a:solidFill>
              <a:ln>
                <a:noFill/>
              </a:ln>
              <a:effectLst/>
            </c:spPr>
            <c:extLst>
              <c:ext xmlns:c16="http://schemas.microsoft.com/office/drawing/2014/chart" uri="{C3380CC4-5D6E-409C-BE32-E72D297353CC}">
                <c16:uniqueId val="{00000024-2A0C-414E-A588-64E37AB9A04F}"/>
              </c:ext>
            </c:extLst>
          </c:dPt>
          <c:dPt>
            <c:idx val="32"/>
            <c:invertIfNegative val="0"/>
            <c:bubble3D val="0"/>
            <c:spPr>
              <a:solidFill>
                <a:srgbClr val="0087FA"/>
              </a:solidFill>
              <a:ln>
                <a:noFill/>
              </a:ln>
              <a:effectLst/>
            </c:spPr>
            <c:extLst>
              <c:ext xmlns:c16="http://schemas.microsoft.com/office/drawing/2014/chart" uri="{C3380CC4-5D6E-409C-BE32-E72D297353CC}">
                <c16:uniqueId val="{00000025-2A0C-414E-A588-64E37AB9A04F}"/>
              </c:ext>
            </c:extLst>
          </c:dPt>
          <c:dPt>
            <c:idx val="33"/>
            <c:invertIfNegative val="0"/>
            <c:bubble3D val="0"/>
            <c:spPr>
              <a:solidFill>
                <a:srgbClr val="0087FA"/>
              </a:solidFill>
              <a:ln>
                <a:noFill/>
              </a:ln>
              <a:effectLst/>
            </c:spPr>
            <c:extLst>
              <c:ext xmlns:c16="http://schemas.microsoft.com/office/drawing/2014/chart" uri="{C3380CC4-5D6E-409C-BE32-E72D297353CC}">
                <c16:uniqueId val="{00000001-2A0C-414E-A588-64E37AB9A04F}"/>
              </c:ext>
            </c:extLst>
          </c:dPt>
          <c:dPt>
            <c:idx val="34"/>
            <c:invertIfNegative val="0"/>
            <c:bubble3D val="0"/>
            <c:spPr>
              <a:solidFill>
                <a:srgbClr val="0087FA"/>
              </a:solidFill>
              <a:ln>
                <a:noFill/>
              </a:ln>
              <a:effectLst/>
            </c:spPr>
            <c:extLst>
              <c:ext xmlns:c16="http://schemas.microsoft.com/office/drawing/2014/chart" uri="{C3380CC4-5D6E-409C-BE32-E72D297353CC}">
                <c16:uniqueId val="{00000003-2A0C-414E-A588-64E37AB9A04F}"/>
              </c:ext>
            </c:extLst>
          </c:dPt>
          <c:dPt>
            <c:idx val="35"/>
            <c:invertIfNegative val="0"/>
            <c:bubble3D val="0"/>
            <c:spPr>
              <a:solidFill>
                <a:srgbClr val="0087FA"/>
              </a:solidFill>
              <a:ln>
                <a:noFill/>
              </a:ln>
              <a:effectLst/>
            </c:spPr>
            <c:extLst>
              <c:ext xmlns:c16="http://schemas.microsoft.com/office/drawing/2014/chart" uri="{C3380CC4-5D6E-409C-BE32-E72D297353CC}">
                <c16:uniqueId val="{00000005-2A0C-414E-A588-64E37AB9A04F}"/>
              </c:ext>
            </c:extLst>
          </c:dPt>
          <c:dPt>
            <c:idx val="36"/>
            <c:invertIfNegative val="0"/>
            <c:bubble3D val="0"/>
            <c:spPr>
              <a:solidFill>
                <a:srgbClr val="0087FA"/>
              </a:solidFill>
              <a:ln>
                <a:noFill/>
              </a:ln>
              <a:effectLst/>
            </c:spPr>
            <c:extLst>
              <c:ext xmlns:c16="http://schemas.microsoft.com/office/drawing/2014/chart" uri="{C3380CC4-5D6E-409C-BE32-E72D297353CC}">
                <c16:uniqueId val="{00000007-2A0C-414E-A588-64E37AB9A04F}"/>
              </c:ext>
            </c:extLst>
          </c:dPt>
          <c:dPt>
            <c:idx val="37"/>
            <c:invertIfNegative val="0"/>
            <c:bubble3D val="0"/>
            <c:spPr>
              <a:solidFill>
                <a:srgbClr val="0087FA"/>
              </a:solidFill>
              <a:ln>
                <a:noFill/>
              </a:ln>
              <a:effectLst/>
            </c:spPr>
            <c:extLst>
              <c:ext xmlns:c16="http://schemas.microsoft.com/office/drawing/2014/chart" uri="{C3380CC4-5D6E-409C-BE32-E72D297353CC}">
                <c16:uniqueId val="{00000009-2A0C-414E-A588-64E37AB9A04F}"/>
              </c:ext>
            </c:extLst>
          </c:dPt>
          <c:dPt>
            <c:idx val="38"/>
            <c:invertIfNegative val="0"/>
            <c:bubble3D val="0"/>
            <c:spPr>
              <a:solidFill>
                <a:srgbClr val="0087FA"/>
              </a:solidFill>
              <a:ln>
                <a:noFill/>
              </a:ln>
              <a:effectLst/>
            </c:spPr>
            <c:extLst>
              <c:ext xmlns:c16="http://schemas.microsoft.com/office/drawing/2014/chart" uri="{C3380CC4-5D6E-409C-BE32-E72D297353CC}">
                <c16:uniqueId val="{0000000B-2A0C-414E-A588-64E37AB9A04F}"/>
              </c:ext>
            </c:extLst>
          </c:dPt>
          <c:dPt>
            <c:idx val="39"/>
            <c:invertIfNegative val="0"/>
            <c:bubble3D val="0"/>
            <c:spPr>
              <a:solidFill>
                <a:srgbClr val="0087FA"/>
              </a:solidFill>
              <a:ln>
                <a:noFill/>
              </a:ln>
              <a:effectLst/>
            </c:spPr>
            <c:extLst>
              <c:ext xmlns:c16="http://schemas.microsoft.com/office/drawing/2014/chart" uri="{C3380CC4-5D6E-409C-BE32-E72D297353CC}">
                <c16:uniqueId val="{0000000D-2A0C-414E-A588-64E37AB9A04F}"/>
              </c:ext>
            </c:extLst>
          </c:dPt>
          <c:dPt>
            <c:idx val="40"/>
            <c:invertIfNegative val="0"/>
            <c:bubble3D val="0"/>
            <c:spPr>
              <a:solidFill>
                <a:srgbClr val="0087FA"/>
              </a:solidFill>
              <a:ln>
                <a:noFill/>
              </a:ln>
              <a:effectLst/>
            </c:spPr>
            <c:extLst>
              <c:ext xmlns:c16="http://schemas.microsoft.com/office/drawing/2014/chart" uri="{C3380CC4-5D6E-409C-BE32-E72D297353CC}">
                <c16:uniqueId val="{0000000F-2A0C-414E-A588-64E37AB9A04F}"/>
              </c:ext>
            </c:extLst>
          </c:dPt>
          <c:dPt>
            <c:idx val="41"/>
            <c:invertIfNegative val="0"/>
            <c:bubble3D val="0"/>
            <c:spPr>
              <a:solidFill>
                <a:srgbClr val="0087FA"/>
              </a:solidFill>
              <a:ln>
                <a:noFill/>
              </a:ln>
              <a:effectLst/>
            </c:spPr>
            <c:extLst>
              <c:ext xmlns:c16="http://schemas.microsoft.com/office/drawing/2014/chart" uri="{C3380CC4-5D6E-409C-BE32-E72D297353CC}">
                <c16:uniqueId val="{00000011-2A0C-414E-A588-64E37AB9A04F}"/>
              </c:ext>
            </c:extLst>
          </c:dPt>
          <c:dPt>
            <c:idx val="42"/>
            <c:invertIfNegative val="0"/>
            <c:bubble3D val="0"/>
            <c:spPr>
              <a:solidFill>
                <a:srgbClr val="0087FA"/>
              </a:solidFill>
              <a:ln>
                <a:noFill/>
              </a:ln>
              <a:effectLst/>
            </c:spPr>
            <c:extLst>
              <c:ext xmlns:c16="http://schemas.microsoft.com/office/drawing/2014/chart" uri="{C3380CC4-5D6E-409C-BE32-E72D297353CC}">
                <c16:uniqueId val="{00000013-2A0C-414E-A588-64E37AB9A04F}"/>
              </c:ext>
            </c:extLst>
          </c:dPt>
          <c:dPt>
            <c:idx val="43"/>
            <c:invertIfNegative val="0"/>
            <c:bubble3D val="0"/>
            <c:spPr>
              <a:solidFill>
                <a:srgbClr val="0087FA"/>
              </a:solidFill>
              <a:ln>
                <a:noFill/>
              </a:ln>
              <a:effectLst/>
            </c:spPr>
            <c:extLst>
              <c:ext xmlns:c16="http://schemas.microsoft.com/office/drawing/2014/chart" uri="{C3380CC4-5D6E-409C-BE32-E72D297353CC}">
                <c16:uniqueId val="{00000015-2A0C-414E-A588-64E37AB9A04F}"/>
              </c:ext>
            </c:extLst>
          </c:dPt>
          <c:dPt>
            <c:idx val="44"/>
            <c:invertIfNegative val="0"/>
            <c:bubble3D val="0"/>
            <c:spPr>
              <a:solidFill>
                <a:srgbClr val="0087FA"/>
              </a:solidFill>
              <a:ln>
                <a:noFill/>
              </a:ln>
              <a:effectLst/>
            </c:spPr>
            <c:extLst>
              <c:ext xmlns:c16="http://schemas.microsoft.com/office/drawing/2014/chart" uri="{C3380CC4-5D6E-409C-BE32-E72D297353CC}">
                <c16:uniqueId val="{00000017-2A0C-414E-A588-64E37AB9A04F}"/>
              </c:ext>
            </c:extLst>
          </c:dPt>
          <c:dPt>
            <c:idx val="45"/>
            <c:invertIfNegative val="0"/>
            <c:bubble3D val="0"/>
            <c:spPr>
              <a:solidFill>
                <a:srgbClr val="0087FA"/>
              </a:solidFill>
              <a:ln>
                <a:noFill/>
              </a:ln>
              <a:effectLst/>
            </c:spPr>
            <c:extLst>
              <c:ext xmlns:c16="http://schemas.microsoft.com/office/drawing/2014/chart" uri="{C3380CC4-5D6E-409C-BE32-E72D297353CC}">
                <c16:uniqueId val="{00000019-2A0C-414E-A588-64E37AB9A04F}"/>
              </c:ext>
            </c:extLst>
          </c:dPt>
          <c:dPt>
            <c:idx val="46"/>
            <c:invertIfNegative val="0"/>
            <c:bubble3D val="0"/>
            <c:spPr>
              <a:solidFill>
                <a:srgbClr val="0087FA"/>
              </a:solidFill>
              <a:ln>
                <a:noFill/>
              </a:ln>
              <a:effectLst/>
            </c:spPr>
            <c:extLst>
              <c:ext xmlns:c16="http://schemas.microsoft.com/office/drawing/2014/chart" uri="{C3380CC4-5D6E-409C-BE32-E72D297353CC}">
                <c16:uniqueId val="{0000001B-2A0C-414E-A588-64E37AB9A04F}"/>
              </c:ext>
            </c:extLst>
          </c:dPt>
          <c:dPt>
            <c:idx val="47"/>
            <c:invertIfNegative val="0"/>
            <c:bubble3D val="0"/>
            <c:spPr>
              <a:solidFill>
                <a:srgbClr val="0087FA"/>
              </a:solidFill>
              <a:ln>
                <a:noFill/>
              </a:ln>
              <a:effectLst/>
            </c:spPr>
            <c:extLst>
              <c:ext xmlns:c16="http://schemas.microsoft.com/office/drawing/2014/chart" uri="{C3380CC4-5D6E-409C-BE32-E72D297353CC}">
                <c16:uniqueId val="{0000001D-2A0C-414E-A588-64E37AB9A04F}"/>
              </c:ext>
            </c:extLst>
          </c:dPt>
          <c:dPt>
            <c:idx val="48"/>
            <c:invertIfNegative val="0"/>
            <c:bubble3D val="0"/>
            <c:spPr>
              <a:solidFill>
                <a:srgbClr val="0087FA"/>
              </a:solidFill>
              <a:ln>
                <a:noFill/>
              </a:ln>
              <a:effectLst/>
            </c:spPr>
            <c:extLst>
              <c:ext xmlns:c16="http://schemas.microsoft.com/office/drawing/2014/chart" uri="{C3380CC4-5D6E-409C-BE32-E72D297353CC}">
                <c16:uniqueId val="{0000001F-2A0C-414E-A588-64E37AB9A04F}"/>
              </c:ext>
            </c:extLst>
          </c:dPt>
          <c:dPt>
            <c:idx val="49"/>
            <c:invertIfNegative val="0"/>
            <c:bubble3D val="0"/>
            <c:spPr>
              <a:solidFill>
                <a:srgbClr val="0087FA"/>
              </a:solidFill>
              <a:ln>
                <a:noFill/>
              </a:ln>
              <a:effectLst/>
            </c:spPr>
            <c:extLst>
              <c:ext xmlns:c16="http://schemas.microsoft.com/office/drawing/2014/chart" uri="{C3380CC4-5D6E-409C-BE32-E72D297353CC}">
                <c16:uniqueId val="{00000021-2A0C-414E-A588-64E37AB9A04F}"/>
              </c:ext>
            </c:extLst>
          </c:dPt>
          <c:dPt>
            <c:idx val="50"/>
            <c:invertIfNegative val="0"/>
            <c:bubble3D val="0"/>
            <c:spPr>
              <a:solidFill>
                <a:srgbClr val="0087FA"/>
              </a:solidFill>
              <a:ln>
                <a:noFill/>
              </a:ln>
              <a:effectLst/>
            </c:spPr>
            <c:extLst>
              <c:ext xmlns:c16="http://schemas.microsoft.com/office/drawing/2014/chart" uri="{C3380CC4-5D6E-409C-BE32-E72D297353CC}">
                <c16:uniqueId val="{00000023-2A0C-414E-A588-64E37AB9A04F}"/>
              </c:ext>
            </c:extLst>
          </c:dPt>
          <c:dPt>
            <c:idx val="51"/>
            <c:invertIfNegative val="0"/>
            <c:bubble3D val="0"/>
            <c:spPr>
              <a:solidFill>
                <a:srgbClr val="0087FA"/>
              </a:solidFill>
              <a:ln>
                <a:noFill/>
              </a:ln>
              <a:effectLst/>
            </c:spPr>
            <c:extLst>
              <c:ext xmlns:c16="http://schemas.microsoft.com/office/drawing/2014/chart" uri="{C3380CC4-5D6E-409C-BE32-E72D297353CC}">
                <c16:uniqueId val="{0000002E-4C1E-4B10-9F2A-C6B4C0224DB4}"/>
              </c:ext>
            </c:extLst>
          </c:dPt>
          <c:dPt>
            <c:idx val="52"/>
            <c:invertIfNegative val="0"/>
            <c:bubble3D val="0"/>
            <c:spPr>
              <a:solidFill>
                <a:srgbClr val="0087FA"/>
              </a:solidFill>
              <a:ln>
                <a:noFill/>
              </a:ln>
              <a:effectLst/>
            </c:spPr>
            <c:extLst>
              <c:ext xmlns:c16="http://schemas.microsoft.com/office/drawing/2014/chart" uri="{C3380CC4-5D6E-409C-BE32-E72D297353CC}">
                <c16:uniqueId val="{0000002F-4C1E-4B10-9F2A-C6B4C0224DB4}"/>
              </c:ext>
            </c:extLst>
          </c:dPt>
          <c:cat>
            <c:strRef>
              <c:f>Feuil1!$A$2:$A$54</c:f>
              <c:strCache>
                <c:ptCount val="53"/>
                <c:pt idx="0">
                  <c:v>UMSARS</c:v>
                </c:pt>
                <c:pt idx="1">
                  <c:v>H Higuchi</c:v>
                </c:pt>
                <c:pt idx="2">
                  <c:v>2UV</c:v>
                </c:pt>
                <c:pt idx="3">
                  <c:v>2UV%</c:v>
                </c:pt>
                <c:pt idx="4">
                  <c:v>H DFA</c:v>
                </c:pt>
                <c:pt idx="5">
                  <c:v>SD1/SD2</c:v>
                </c:pt>
                <c:pt idx="6">
                  <c:v>Triangular index</c:v>
                </c:pt>
                <c:pt idx="7">
                  <c:v>ms/mmHg</c:v>
                </c:pt>
                <c:pt idx="8">
                  <c:v>Age</c:v>
                </c:pt>
                <c:pt idx="9">
                  <c:v>α2 DFA</c:v>
                </c:pt>
                <c:pt idx="10">
                  <c:v>X (ms)</c:v>
                </c:pt>
                <c:pt idx="11">
                  <c:v>H Katz</c:v>
                </c:pt>
                <c:pt idx="12">
                  <c:v>OV%</c:v>
                </c:pt>
                <c:pt idx="13">
                  <c:v>SD2 (ms)</c:v>
                </c:pt>
                <c:pt idx="14">
                  <c:v>pLF1 (ms²)</c:v>
                </c:pt>
                <c:pt idx="15">
                  <c:v>TINN (ms)</c:v>
                </c:pt>
                <c:pt idx="16">
                  <c:v>LF/HF</c:v>
                </c:pt>
                <c:pt idx="17">
                  <c:v>IMAI2</c:v>
                </c:pt>
                <c:pt idx="18">
                  <c:v>SD1 (ms)</c:v>
                </c:pt>
                <c:pt idx="19">
                  <c:v>rMSSD (ms)</c:v>
                </c:pt>
                <c:pt idx="20">
                  <c:v>SDNN (ms)</c:v>
                </c:pt>
                <c:pt idx="21">
                  <c:v>M (ms)</c:v>
                </c:pt>
                <c:pt idx="22">
                  <c:v>pHF2 (ms²)</c:v>
                </c:pt>
                <c:pt idx="23">
                  <c:v>OV</c:v>
                </c:pt>
                <c:pt idx="24">
                  <c:v>N (ms)</c:v>
                </c:pt>
                <c:pt idx="25">
                  <c:v>Centroid (ms)</c:v>
                </c:pt>
                <c:pt idx="26">
                  <c:v>ρ</c:v>
                </c:pt>
                <c:pt idx="27">
                  <c:v>HF (ms²)</c:v>
                </c:pt>
                <c:pt idx="28">
                  <c:v>Mean RR (ms)</c:v>
                </c:pt>
                <c:pt idx="29">
                  <c:v>Shanon Entropy (SE)</c:v>
                </c:pt>
                <c:pt idx="30">
                  <c:v>IMAI1</c:v>
                </c:pt>
                <c:pt idx="31">
                  <c:v>Normalized CCE (NCCE)</c:v>
                </c:pt>
                <c:pt idx="32">
                  <c:v>Conditional Entropy (CE)</c:v>
                </c:pt>
                <c:pt idx="33">
                  <c:v>Ptot (ms²)</c:v>
                </c:pt>
                <c:pt idx="34">
                  <c:v>MP%</c:v>
                </c:pt>
                <c:pt idx="35">
                  <c:v>LF (ms²)</c:v>
                </c:pt>
                <c:pt idx="36">
                  <c:v>pHF1 (ms²)</c:v>
                </c:pt>
                <c:pt idx="37">
                  <c:v>Y (beats)</c:v>
                </c:pt>
                <c:pt idx="38">
                  <c:v>Corrected CE (CCE)</c:v>
                </c:pt>
                <c:pt idx="39">
                  <c:v>pNN50%</c:v>
                </c:pt>
                <c:pt idx="40">
                  <c:v>2V</c:v>
                </c:pt>
                <c:pt idx="41">
                  <c:v>VLF (ms²)</c:v>
                </c:pt>
                <c:pt idx="42">
                  <c:v>2V%</c:v>
                </c:pt>
                <c:pt idx="43">
                  <c:v>MP</c:v>
                </c:pt>
                <c:pt idx="44">
                  <c:v>Approximate Entropy</c:v>
                </c:pt>
                <c:pt idx="45">
                  <c:v>Sample Entropy</c:v>
                </c:pt>
                <c:pt idx="46">
                  <c:v>pLF2 (ms²)</c:v>
                </c:pt>
                <c:pt idx="47">
                  <c:v>Lempel Ziv Complexity</c:v>
                </c:pt>
                <c:pt idx="48">
                  <c:v>2V</c:v>
                </c:pt>
                <c:pt idx="49">
                  <c:v>Hurst</c:v>
                </c:pt>
                <c:pt idx="50">
                  <c:v>α1 (DFA)</c:v>
                </c:pt>
                <c:pt idx="51">
                  <c:v>Gender</c:v>
                </c:pt>
                <c:pt idx="52">
                  <c:v>1V%</c:v>
                </c:pt>
              </c:strCache>
            </c:strRef>
          </c:cat>
          <c:val>
            <c:numRef>
              <c:f>Feuil1!$B$2:$B$54</c:f>
              <c:numCache>
                <c:formatCode>General</c:formatCode>
                <c:ptCount val="53"/>
                <c:pt idx="0">
                  <c:v>-2.4581150900000002</c:v>
                </c:pt>
                <c:pt idx="1">
                  <c:v>-1.17455979</c:v>
                </c:pt>
                <c:pt idx="2">
                  <c:v>-0.83707187000000005</c:v>
                </c:pt>
                <c:pt idx="3">
                  <c:v>-0.67625111999999998</c:v>
                </c:pt>
                <c:pt idx="4">
                  <c:v>-0.54072288999999996</c:v>
                </c:pt>
                <c:pt idx="5">
                  <c:v>-0.43879783</c:v>
                </c:pt>
                <c:pt idx="6">
                  <c:v>-0.32851068999999999</c:v>
                </c:pt>
                <c:pt idx="7">
                  <c:v>-0.31146621000000002</c:v>
                </c:pt>
                <c:pt idx="8">
                  <c:v>-0.30883159999999998</c:v>
                </c:pt>
                <c:pt idx="9">
                  <c:v>-0.30326188999999998</c:v>
                </c:pt>
                <c:pt idx="10">
                  <c:v>-0.22865637999999999</c:v>
                </c:pt>
                <c:pt idx="11">
                  <c:v>-0.22414360999999999</c:v>
                </c:pt>
                <c:pt idx="12">
                  <c:v>-0.1706308</c:v>
                </c:pt>
                <c:pt idx="13">
                  <c:v>-0.16370709</c:v>
                </c:pt>
                <c:pt idx="14">
                  <c:v>-0.14430013</c:v>
                </c:pt>
                <c:pt idx="15">
                  <c:v>-0.14393011</c:v>
                </c:pt>
                <c:pt idx="16">
                  <c:v>-0.14102463000000001</c:v>
                </c:pt>
                <c:pt idx="17">
                  <c:v>-0.13833736999999999</c:v>
                </c:pt>
                <c:pt idx="18">
                  <c:v>-0.13074999000000001</c:v>
                </c:pt>
                <c:pt idx="19">
                  <c:v>-8.8095510000000002E-2</c:v>
                </c:pt>
                <c:pt idx="20">
                  <c:v>-8.5938269999999997E-2</c:v>
                </c:pt>
                <c:pt idx="21">
                  <c:v>-8.4863170000000002E-2</c:v>
                </c:pt>
                <c:pt idx="22">
                  <c:v>-7.1046219999999993E-2</c:v>
                </c:pt>
                <c:pt idx="23">
                  <c:v>-6.5728499999999995E-2</c:v>
                </c:pt>
                <c:pt idx="24">
                  <c:v>-4.9644979999999998E-2</c:v>
                </c:pt>
                <c:pt idx="25">
                  <c:v>-3.0842789999999998E-2</c:v>
                </c:pt>
                <c:pt idx="26">
                  <c:v>-2.7578620000000002E-2</c:v>
                </c:pt>
                <c:pt idx="27">
                  <c:v>-2.6485689999999999E-2</c:v>
                </c:pt>
                <c:pt idx="28">
                  <c:v>-2.4480749999999999E-2</c:v>
                </c:pt>
                <c:pt idx="29">
                  <c:v>1.354668E-2</c:v>
                </c:pt>
                <c:pt idx="30">
                  <c:v>2.1908739999999999E-2</c:v>
                </c:pt>
                <c:pt idx="31">
                  <c:v>2.8551389999999999E-2</c:v>
                </c:pt>
                <c:pt idx="32">
                  <c:v>4.8763849999999997E-2</c:v>
                </c:pt>
                <c:pt idx="33">
                  <c:v>9.2151449999999996E-2</c:v>
                </c:pt>
                <c:pt idx="34">
                  <c:v>0.10616964</c:v>
                </c:pt>
                <c:pt idx="35">
                  <c:v>0.11056415999999999</c:v>
                </c:pt>
                <c:pt idx="36">
                  <c:v>0.12373752</c:v>
                </c:pt>
                <c:pt idx="37">
                  <c:v>0.12582657999999999</c:v>
                </c:pt>
                <c:pt idx="38">
                  <c:v>0.1318588</c:v>
                </c:pt>
                <c:pt idx="39">
                  <c:v>0.17603434000000001</c:v>
                </c:pt>
                <c:pt idx="40">
                  <c:v>0.18035887</c:v>
                </c:pt>
                <c:pt idx="41">
                  <c:v>0.23374735999999999</c:v>
                </c:pt>
                <c:pt idx="42">
                  <c:v>0.27945673999999998</c:v>
                </c:pt>
                <c:pt idx="43">
                  <c:v>0.38167295000000001</c:v>
                </c:pt>
                <c:pt idx="44">
                  <c:v>0.39344412000000001</c:v>
                </c:pt>
                <c:pt idx="45">
                  <c:v>0.45270178</c:v>
                </c:pt>
                <c:pt idx="46">
                  <c:v>0.48949661999999999</c:v>
                </c:pt>
                <c:pt idx="47">
                  <c:v>0.70672577999999997</c:v>
                </c:pt>
                <c:pt idx="48">
                  <c:v>0.72165199000000002</c:v>
                </c:pt>
                <c:pt idx="49">
                  <c:v>0.84007973999999996</c:v>
                </c:pt>
                <c:pt idx="50">
                  <c:v>0.86268431999999995</c:v>
                </c:pt>
                <c:pt idx="51">
                  <c:v>1.0674199499999999</c:v>
                </c:pt>
                <c:pt idx="52">
                  <c:v>1.0675572600000001</c:v>
                </c:pt>
              </c:numCache>
            </c:numRef>
          </c:val>
          <c:extLst>
            <c:ext xmlns:c16="http://schemas.microsoft.com/office/drawing/2014/chart" uri="{C3380CC4-5D6E-409C-BE32-E72D297353CC}">
              <c16:uniqueId val="{00000022-2A0C-414E-A588-64E37AB9A04F}"/>
            </c:ext>
          </c:extLst>
        </c:ser>
        <c:dLbls>
          <c:showLegendKey val="0"/>
          <c:showVal val="0"/>
          <c:showCatName val="0"/>
          <c:showSerName val="0"/>
          <c:showPercent val="0"/>
          <c:showBubbleSize val="0"/>
        </c:dLbls>
        <c:gapWidth val="20"/>
        <c:axId val="2138720304"/>
        <c:axId val="1535160352"/>
      </c:barChart>
      <c:catAx>
        <c:axId val="2138720304"/>
        <c:scaling>
          <c:orientation val="minMax"/>
        </c:scaling>
        <c:delete val="1"/>
        <c:axPos val="l"/>
        <c:numFmt formatCode="General" sourceLinked="1"/>
        <c:majorTickMark val="none"/>
        <c:minorTickMark val="none"/>
        <c:tickLblPos val="nextTo"/>
        <c:crossAx val="1535160352"/>
        <c:crosses val="autoZero"/>
        <c:auto val="1"/>
        <c:lblAlgn val="ctr"/>
        <c:lblOffset val="100"/>
        <c:noMultiLvlLbl val="0"/>
      </c:catAx>
      <c:valAx>
        <c:axId val="1535160352"/>
        <c:scaling>
          <c:orientation val="minMax"/>
          <c:max val="1.2"/>
          <c:min val="-3"/>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Bahnschrift" panose="020B0502040204020203" pitchFamily="34" charset="0"/>
                <a:ea typeface="+mn-ea"/>
                <a:cs typeface="+mn-cs"/>
              </a:defRPr>
            </a:pPr>
            <a:endParaRPr lang="fr-FR"/>
          </a:p>
        </c:txPr>
        <c:crossAx val="213872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1">
          <a:solidFill>
            <a:schemeClr val="tx1"/>
          </a:solidFill>
          <a:latin typeface="Bahnschrift" panose="020B0502040204020203" pitchFamily="34"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48003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55112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52467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87960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5D63628-F756-4A32-9543-6AE473BFA0C8}"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385423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5D63628-F756-4A32-9543-6AE473BFA0C8}"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69680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63628-F756-4A32-9543-6AE473BFA0C8}"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04939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718546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49263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4631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75783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5D63628-F756-4A32-9543-6AE473BFA0C8}" type="datetimeFigureOut">
              <a:rPr lang="en-US" smtClean="0"/>
              <a:t>8/4/2025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AC5D820-ED26-4021-8C3D-81D9A27A4E58}" type="slidenum">
              <a:rPr lang="en-US" smtClean="0"/>
              <a:t>‹N°›</a:t>
            </a:fld>
            <a:endParaRPr lang="en-US"/>
          </a:p>
        </p:txBody>
      </p:sp>
    </p:spTree>
    <p:extLst>
      <p:ext uri="{BB962C8B-B14F-4D97-AF65-F5344CB8AC3E}">
        <p14:creationId xmlns:p14="http://schemas.microsoft.com/office/powerpoint/2010/main" val="216544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chart" Target="../charts/chart4.xml"/><Relationship Id="rId4" Type="http://schemas.openxmlformats.org/officeDocument/2006/relationships/chart" Target="../charts/char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7CA8F-3BBE-FB63-E465-22002F6BA8A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0A9A7F6-D99F-C16E-4BCD-48A616C41EE4}"/>
              </a:ext>
            </a:extLst>
          </p:cNvPr>
          <p:cNvSpPr>
            <a:spLocks noGrp="1"/>
          </p:cNvSpPr>
          <p:nvPr>
            <p:ph type="title"/>
          </p:nvPr>
        </p:nvSpPr>
        <p:spPr>
          <a:xfrm>
            <a:off x="552768" y="-539395"/>
            <a:ext cx="5915025" cy="1914702"/>
          </a:xfrm>
        </p:spPr>
        <p:txBody>
          <a:bodyPr/>
          <a:lstStyle/>
          <a:p>
            <a:r>
              <a:rPr lang="en-US" dirty="0"/>
              <a:t> </a:t>
            </a:r>
          </a:p>
        </p:txBody>
      </p:sp>
      <p:sp>
        <p:nvSpPr>
          <p:cNvPr id="17" name="Espace réservé du contenu 16">
            <a:extLst>
              <a:ext uri="{FF2B5EF4-FFF2-40B4-BE49-F238E27FC236}">
                <a16:creationId xmlns:a16="http://schemas.microsoft.com/office/drawing/2014/main" id="{E2305B13-236A-36C8-2759-ECB5CD4AA4D2}"/>
              </a:ext>
            </a:extLst>
          </p:cNvPr>
          <p:cNvSpPr>
            <a:spLocks noGrp="1"/>
          </p:cNvSpPr>
          <p:nvPr>
            <p:ph idx="1"/>
          </p:nvPr>
        </p:nvSpPr>
        <p:spPr>
          <a:xfrm>
            <a:off x="6180881" y="-1687365"/>
            <a:ext cx="3163144" cy="3134200"/>
          </a:xfrm>
        </p:spPr>
        <p:txBody>
          <a:bodyPr/>
          <a:lstStyle/>
          <a:p>
            <a:pPr marL="0" indent="0">
              <a:buNone/>
            </a:pPr>
            <a:r>
              <a:rPr lang="en-US" dirty="0"/>
              <a:t> </a:t>
            </a:r>
          </a:p>
        </p:txBody>
      </p:sp>
      <p:graphicFrame>
        <p:nvGraphicFramePr>
          <p:cNvPr id="32" name="Espace réservé du contenu 5">
            <a:extLst>
              <a:ext uri="{FF2B5EF4-FFF2-40B4-BE49-F238E27FC236}">
                <a16:creationId xmlns:a16="http://schemas.microsoft.com/office/drawing/2014/main" id="{1066EA88-B42A-A285-B5CD-F256750EDB66}"/>
              </a:ext>
            </a:extLst>
          </p:cNvPr>
          <p:cNvGraphicFramePr>
            <a:graphicFrameLocks/>
          </p:cNvGraphicFramePr>
          <p:nvPr/>
        </p:nvGraphicFramePr>
        <p:xfrm>
          <a:off x="79541" y="292899"/>
          <a:ext cx="1765736" cy="8733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3" name="Graphique 32">
            <a:extLst>
              <a:ext uri="{FF2B5EF4-FFF2-40B4-BE49-F238E27FC236}">
                <a16:creationId xmlns:a16="http://schemas.microsoft.com/office/drawing/2014/main" id="{21624811-3FC1-FD1E-7207-0A306B59CE1C}"/>
              </a:ext>
            </a:extLst>
          </p:cNvPr>
          <p:cNvGraphicFramePr/>
          <p:nvPr/>
        </p:nvGraphicFramePr>
        <p:xfrm>
          <a:off x="2023220" y="263940"/>
          <a:ext cx="4217046" cy="52964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4" name="Espace réservé du contenu 5">
            <a:extLst>
              <a:ext uri="{FF2B5EF4-FFF2-40B4-BE49-F238E27FC236}">
                <a16:creationId xmlns:a16="http://schemas.microsoft.com/office/drawing/2014/main" id="{8E2E03B4-205E-C1B7-A989-C9F46CA2EDF6}"/>
              </a:ext>
            </a:extLst>
          </p:cNvPr>
          <p:cNvGraphicFramePr>
            <a:graphicFrameLocks/>
          </p:cNvGraphicFramePr>
          <p:nvPr/>
        </p:nvGraphicFramePr>
        <p:xfrm>
          <a:off x="947272" y="257609"/>
          <a:ext cx="2572588" cy="107116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5" name="Graphique 34">
            <a:extLst>
              <a:ext uri="{FF2B5EF4-FFF2-40B4-BE49-F238E27FC236}">
                <a16:creationId xmlns:a16="http://schemas.microsoft.com/office/drawing/2014/main" id="{0842A349-DEC6-1F62-FD4B-F64E3D9D190A}"/>
              </a:ext>
            </a:extLst>
          </p:cNvPr>
          <p:cNvGraphicFramePr/>
          <p:nvPr/>
        </p:nvGraphicFramePr>
        <p:xfrm>
          <a:off x="3971058" y="272757"/>
          <a:ext cx="2960932" cy="5340672"/>
        </p:xfrm>
        <a:graphic>
          <a:graphicData uri="http://schemas.openxmlformats.org/drawingml/2006/chart">
            <c:chart xmlns:c="http://schemas.openxmlformats.org/drawingml/2006/chart" xmlns:r="http://schemas.openxmlformats.org/officeDocument/2006/relationships" r:id="rId5"/>
          </a:graphicData>
        </a:graphic>
      </p:graphicFrame>
      <p:sp>
        <p:nvSpPr>
          <p:cNvPr id="43" name="ZoneTexte 42">
            <a:extLst>
              <a:ext uri="{FF2B5EF4-FFF2-40B4-BE49-F238E27FC236}">
                <a16:creationId xmlns:a16="http://schemas.microsoft.com/office/drawing/2014/main" id="{56586B6E-78D5-6CF9-4924-6AE36FC734BB}"/>
              </a:ext>
            </a:extLst>
          </p:cNvPr>
          <p:cNvSpPr txBox="1"/>
          <p:nvPr/>
        </p:nvSpPr>
        <p:spPr>
          <a:xfrm>
            <a:off x="318254" y="130339"/>
            <a:ext cx="310186" cy="246221"/>
          </a:xfrm>
          <a:prstGeom prst="rect">
            <a:avLst/>
          </a:prstGeom>
          <a:noFill/>
        </p:spPr>
        <p:txBody>
          <a:bodyPr wrap="square" rtlCol="0">
            <a:spAutoFit/>
          </a:bodyPr>
          <a:lstStyle/>
          <a:p>
            <a:r>
              <a:rPr lang="en-US" sz="1000" b="1" dirty="0">
                <a:latin typeface="Bahnschrift" panose="020B0502040204020203" pitchFamily="34" charset="0"/>
              </a:rPr>
              <a:t>a)</a:t>
            </a:r>
          </a:p>
        </p:txBody>
      </p:sp>
      <p:sp>
        <p:nvSpPr>
          <p:cNvPr id="44" name="ZoneTexte 43">
            <a:extLst>
              <a:ext uri="{FF2B5EF4-FFF2-40B4-BE49-F238E27FC236}">
                <a16:creationId xmlns:a16="http://schemas.microsoft.com/office/drawing/2014/main" id="{48832B86-E852-69DC-6A09-4A4734526D33}"/>
              </a:ext>
            </a:extLst>
          </p:cNvPr>
          <p:cNvSpPr txBox="1"/>
          <p:nvPr/>
        </p:nvSpPr>
        <p:spPr>
          <a:xfrm>
            <a:off x="3451957" y="132790"/>
            <a:ext cx="310186" cy="246221"/>
          </a:xfrm>
          <a:prstGeom prst="rect">
            <a:avLst/>
          </a:prstGeom>
          <a:noFill/>
        </p:spPr>
        <p:txBody>
          <a:bodyPr wrap="square" rtlCol="0">
            <a:spAutoFit/>
          </a:bodyPr>
          <a:lstStyle/>
          <a:p>
            <a:r>
              <a:rPr lang="en-US" sz="1000" b="1" dirty="0">
                <a:latin typeface="Bahnschrift" panose="020B0502040204020203" pitchFamily="34" charset="0"/>
              </a:rPr>
              <a:t>b)</a:t>
            </a:r>
          </a:p>
        </p:txBody>
      </p:sp>
      <p:pic>
        <p:nvPicPr>
          <p:cNvPr id="6" name="Picture 5">
            <a:extLst>
              <a:ext uri="{FF2B5EF4-FFF2-40B4-BE49-F238E27FC236}">
                <a16:creationId xmlns:a16="http://schemas.microsoft.com/office/drawing/2014/main" id="{9C51B3F8-6262-8F15-A006-CE8A358A50AE}"/>
              </a:ext>
            </a:extLst>
          </p:cNvPr>
          <p:cNvPicPr>
            <a:picLocks noChangeAspect="1"/>
          </p:cNvPicPr>
          <p:nvPr/>
        </p:nvPicPr>
        <p:blipFill>
          <a:blip r:embed="rId6">
            <a:extLst>
              <a:ext uri="{28A0092B-C50C-407E-A947-70E740481C1C}">
                <a14:useLocalDpi xmlns:a14="http://schemas.microsoft.com/office/drawing/2010/main" val="0"/>
              </a:ext>
            </a:extLst>
          </a:blip>
          <a:srcRect t="26194" b="26731"/>
          <a:stretch/>
        </p:blipFill>
        <p:spPr>
          <a:xfrm>
            <a:off x="877439" y="5663007"/>
            <a:ext cx="5149035" cy="4241836"/>
          </a:xfrm>
          <a:prstGeom prst="rect">
            <a:avLst/>
          </a:prstGeom>
        </p:spPr>
      </p:pic>
      <p:sp>
        <p:nvSpPr>
          <p:cNvPr id="8" name="ZoneTexte 42">
            <a:extLst>
              <a:ext uri="{FF2B5EF4-FFF2-40B4-BE49-F238E27FC236}">
                <a16:creationId xmlns:a16="http://schemas.microsoft.com/office/drawing/2014/main" id="{DCA0D2B0-AF48-07C3-0F90-F73DFCA09A57}"/>
              </a:ext>
            </a:extLst>
          </p:cNvPr>
          <p:cNvSpPr txBox="1"/>
          <p:nvPr/>
        </p:nvSpPr>
        <p:spPr>
          <a:xfrm>
            <a:off x="319676" y="1766470"/>
            <a:ext cx="310186" cy="246221"/>
          </a:xfrm>
          <a:prstGeom prst="rect">
            <a:avLst/>
          </a:prstGeom>
          <a:noFill/>
        </p:spPr>
        <p:txBody>
          <a:bodyPr wrap="square" rtlCol="0">
            <a:spAutoFit/>
          </a:bodyPr>
          <a:lstStyle/>
          <a:p>
            <a:r>
              <a:rPr lang="en-US" sz="1000" b="1" dirty="0">
                <a:latin typeface="Bahnschrift" panose="020B0502040204020203" pitchFamily="34" charset="0"/>
              </a:rPr>
              <a:t>c)</a:t>
            </a:r>
          </a:p>
        </p:txBody>
      </p:sp>
      <p:sp>
        <p:nvSpPr>
          <p:cNvPr id="10" name="ZoneTexte 42">
            <a:extLst>
              <a:ext uri="{FF2B5EF4-FFF2-40B4-BE49-F238E27FC236}">
                <a16:creationId xmlns:a16="http://schemas.microsoft.com/office/drawing/2014/main" id="{90612528-BC98-371F-69B3-3D9C0D3BD484}"/>
              </a:ext>
            </a:extLst>
          </p:cNvPr>
          <p:cNvSpPr txBox="1"/>
          <p:nvPr/>
        </p:nvSpPr>
        <p:spPr>
          <a:xfrm>
            <a:off x="913566" y="5769151"/>
            <a:ext cx="310186" cy="246221"/>
          </a:xfrm>
          <a:prstGeom prst="rect">
            <a:avLst/>
          </a:prstGeom>
          <a:noFill/>
        </p:spPr>
        <p:txBody>
          <a:bodyPr wrap="square" rtlCol="0">
            <a:spAutoFit/>
          </a:bodyPr>
          <a:lstStyle/>
          <a:p>
            <a:r>
              <a:rPr lang="en-US" sz="1000" b="1" dirty="0">
                <a:latin typeface="Bahnschrift" panose="020B0502040204020203" pitchFamily="34" charset="0"/>
              </a:rPr>
              <a:t>d)</a:t>
            </a:r>
          </a:p>
        </p:txBody>
      </p:sp>
      <p:pic>
        <p:nvPicPr>
          <p:cNvPr id="14" name="Picture 13">
            <a:extLst>
              <a:ext uri="{FF2B5EF4-FFF2-40B4-BE49-F238E27FC236}">
                <a16:creationId xmlns:a16="http://schemas.microsoft.com/office/drawing/2014/main" id="{92275A12-4614-1A03-C3F1-06E200418D57}"/>
              </a:ext>
            </a:extLst>
          </p:cNvPr>
          <p:cNvPicPr>
            <a:picLocks noChangeAspect="1"/>
          </p:cNvPicPr>
          <p:nvPr/>
        </p:nvPicPr>
        <p:blipFill>
          <a:blip r:embed="rId7">
            <a:extLst>
              <a:ext uri="{28A0092B-C50C-407E-A947-70E740481C1C}">
                <a14:useLocalDpi xmlns:a14="http://schemas.microsoft.com/office/drawing/2010/main" val="0"/>
              </a:ext>
            </a:extLst>
          </a:blip>
          <a:srcRect t="57894"/>
          <a:stretch/>
        </p:blipFill>
        <p:spPr>
          <a:xfrm>
            <a:off x="228346" y="3508361"/>
            <a:ext cx="3050988" cy="1498761"/>
          </a:xfrm>
          <a:prstGeom prst="rect">
            <a:avLst/>
          </a:prstGeom>
        </p:spPr>
      </p:pic>
      <p:pic>
        <p:nvPicPr>
          <p:cNvPr id="15" name="Picture 14">
            <a:extLst>
              <a:ext uri="{FF2B5EF4-FFF2-40B4-BE49-F238E27FC236}">
                <a16:creationId xmlns:a16="http://schemas.microsoft.com/office/drawing/2014/main" id="{EBE3074C-6FC8-1465-7518-A741DD5DA0B2}"/>
              </a:ext>
            </a:extLst>
          </p:cNvPr>
          <p:cNvPicPr>
            <a:picLocks noChangeAspect="1"/>
          </p:cNvPicPr>
          <p:nvPr/>
        </p:nvPicPr>
        <p:blipFill>
          <a:blip r:embed="rId7">
            <a:extLst>
              <a:ext uri="{28A0092B-C50C-407E-A947-70E740481C1C}">
                <a14:useLocalDpi xmlns:a14="http://schemas.microsoft.com/office/drawing/2010/main" val="0"/>
              </a:ext>
            </a:extLst>
          </a:blip>
          <a:srcRect t="6881" b="56808"/>
          <a:stretch/>
        </p:blipFill>
        <p:spPr>
          <a:xfrm>
            <a:off x="228346" y="2145447"/>
            <a:ext cx="3050988" cy="1292438"/>
          </a:xfrm>
          <a:prstGeom prst="rect">
            <a:avLst/>
          </a:prstGeom>
        </p:spPr>
      </p:pic>
    </p:spTree>
    <p:extLst>
      <p:ext uri="{BB962C8B-B14F-4D97-AF65-F5344CB8AC3E}">
        <p14:creationId xmlns:p14="http://schemas.microsoft.com/office/powerpoint/2010/main" val="559801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18041-3013-3926-B797-B8413BFC72E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D8DC13-628A-800E-7C90-5CD5F54F6EC4}"/>
              </a:ext>
            </a:extLst>
          </p:cNvPr>
          <p:cNvSpPr>
            <a:spLocks noGrp="1"/>
          </p:cNvSpPr>
          <p:nvPr>
            <p:ph type="title"/>
          </p:nvPr>
        </p:nvSpPr>
        <p:spPr>
          <a:xfrm>
            <a:off x="372903" y="1268184"/>
            <a:ext cx="6112193" cy="6557556"/>
          </a:xfrm>
        </p:spPr>
        <p:txBody>
          <a:bodyPr>
            <a:noAutofit/>
          </a:bodyPr>
          <a:lstStyle/>
          <a:p>
            <a:pPr>
              <a:lnSpc>
                <a:spcPct val="150000"/>
              </a:lnSpc>
            </a:pPr>
            <a:r>
              <a:rPr lang="en-US" sz="1000" b="1" dirty="0">
                <a:latin typeface="Times New Roman" panose="02020603050405020304" pitchFamily="18" charset="0"/>
                <a:cs typeface="Times New Roman" panose="02020603050405020304" pitchFamily="18" charset="0"/>
              </a:rPr>
              <a:t>Supplementary Figure 11 – Predictive modeling of time-to-death in MSA patients using UMSARS, HRV features, age, and gender. </a:t>
            </a:r>
            <a:r>
              <a:rPr lang="en-US" sz="1000" dirty="0">
                <a:latin typeface="Times New Roman" panose="02020603050405020304" pitchFamily="18" charset="0"/>
                <a:cs typeface="Times New Roman" panose="02020603050405020304" pitchFamily="18" charset="0"/>
              </a:rPr>
              <a:t>(a) LASSO regression coefficients reveal a sparse selection of important variables, identifying 1V% and Higuchi as key predictors. LASSO’s regularization drives many coefficients to zero, simplifying interpretation and highlighting variables with the greatest predictive value. (b) In contrast, Ridge regression retains all predictors, shrinking coefficients based on relative contribution. While less interpretable for feature selection, Ridge helps evaluate the overall importance of each variable. (c) Four diagnostic plots assess best subset regression performance across varying model sizes. The adjusted R² plot shows the proportion of variance explained, adjusted for the number of predictors. The highest value identifies the most efficient model. The Mallow’s Cp plot evaluates bias and variance; optimal models have Cp values near the number of predictors (p), while higher Cp suggests overfitting. The Bayesian Information Criterion (BIC) curve assesses model fit vs. complexity. The lowest BIC indicates the best balance between parsimony and performance. The Residual Sum of Squares (RSS) curve shows total prediction error. RSS decreases as variables are added, but diminishing returns are observed as the model becomes more complex. (d) The variable inclusion matrix summarizes which features are selected in best subset models of increasing size. Columns represent model sizes; rows correspond to individual predictors. Filled cells indicate feature inclusion. This matrix enables quick identification of consistently selected predictors across models. Variables like 1V% and Higuchi that appear early and persist across larger models are likely strong predictors. The matrix also highlights potential redundancy or dependencies, as some features emerge only in conjunction with others. Together, these analyses emphasize the value of combining clinical (UMSARS), physiological (HRV), and demographic (age, gender) data for modeling survival in MSA patients.</a:t>
            </a:r>
            <a:endParaRPr lang="en-US" sz="1000" dirty="0">
              <a:latin typeface="Bahnschrift" panose="020B0502040204020203" pitchFamily="34" charset="0"/>
            </a:endParaRPr>
          </a:p>
        </p:txBody>
      </p:sp>
      <p:sp>
        <p:nvSpPr>
          <p:cNvPr id="3" name="Espace réservé du contenu 2">
            <a:extLst>
              <a:ext uri="{FF2B5EF4-FFF2-40B4-BE49-F238E27FC236}">
                <a16:creationId xmlns:a16="http://schemas.microsoft.com/office/drawing/2014/main" id="{E75A0490-F04C-BD5F-6108-162C2DC4DC5A}"/>
              </a:ext>
            </a:extLst>
          </p:cNvPr>
          <p:cNvSpPr>
            <a:spLocks noGrp="1"/>
          </p:cNvSpPr>
          <p:nvPr>
            <p:ph idx="1"/>
          </p:nvPr>
        </p:nvSpPr>
        <p:spPr>
          <a:xfrm flipV="1">
            <a:off x="471488" y="8922280"/>
            <a:ext cx="5915025" cy="587480"/>
          </a:xfrm>
        </p:spPr>
        <p:txBody>
          <a:bodyPr/>
          <a:lstStyle/>
          <a:p>
            <a:pPr marL="0" indent="0">
              <a:buNone/>
            </a:pPr>
            <a:r>
              <a:rPr lang="en-US" dirty="0"/>
              <a:t> </a:t>
            </a:r>
          </a:p>
        </p:txBody>
      </p:sp>
    </p:spTree>
    <p:extLst>
      <p:ext uri="{BB962C8B-B14F-4D97-AF65-F5344CB8AC3E}">
        <p14:creationId xmlns:p14="http://schemas.microsoft.com/office/powerpoint/2010/main" val="1621988979"/>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7538</TotalTime>
  <Words>361</Words>
  <Application>Microsoft Office PowerPoint</Application>
  <PresentationFormat>Format A4 (210 x 297 mm)</PresentationFormat>
  <Paragraphs>8</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Bahnschrift</vt:lpstr>
      <vt:lpstr>Calibri</vt:lpstr>
      <vt:lpstr>Calibri Light</vt:lpstr>
      <vt:lpstr>Times New Roman</vt:lpstr>
      <vt:lpstr>Thème Office</vt:lpstr>
      <vt:lpstr> </vt:lpstr>
      <vt:lpstr>Supplementary Figure 11 – Predictive modeling of time-to-death in MSA patients using UMSARS, HRV features, age, and gender. (a) LASSO regression coefficients reveal a sparse selection of important variables, identifying 1V% and Higuchi as key predictors. LASSO’s regularization drives many coefficients to zero, simplifying interpretation and highlighting variables with the greatest predictive value. (b) In contrast, Ridge regression retains all predictors, shrinking coefficients based on relative contribution. While less interpretable for feature selection, Ridge helps evaluate the overall importance of each variable. (c) Four diagnostic plots assess best subset regression performance across varying model sizes. The adjusted R² plot shows the proportion of variance explained, adjusted for the number of predictors. The highest value identifies the most efficient model. The Mallow’s Cp plot evaluates bias and variance; optimal models have Cp values near the number of predictors (p), while higher Cp suggests overfitting. The Bayesian Information Criterion (BIC) curve assesses model fit vs. complexity. The lowest BIC indicates the best balance between parsimony and performance. The Residual Sum of Squares (RSS) curve shows total prediction error. RSS decreases as variables are added, but diminishing returns are observed as the model becomes more complex. (d) The variable inclusion matrix summarizes which features are selected in best subset models of increasing size. Columns represent model sizes; rows correspond to individual predictors. Filled cells indicate feature inclusion. This matrix enables quick identification of consistently selected predictors across models. Variables like 1V% and Higuchi that appear early and persist across larger models are likely strong predictors. The matrix also highlights potential redundancy or dependencies, as some features emerge only in conjunction with others. Together, these analyses emphasize the value of combining clinical (UMSARS), physiological (HRV), and demographic (age, gender) data for modeling survival in MSA patients.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PU.0580</dc:creator>
  <cp:lastModifiedBy>PU.0580</cp:lastModifiedBy>
  <cp:revision>239</cp:revision>
  <cp:lastPrinted>2025-03-20T10:20:53Z</cp:lastPrinted>
  <dcterms:created xsi:type="dcterms:W3CDTF">2024-12-22T15:24:33Z</dcterms:created>
  <dcterms:modified xsi:type="dcterms:W3CDTF">2025-08-04T10:15:08Z</dcterms:modified>
</cp:coreProperties>
</file>