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78" r:id="rId2"/>
    <p:sldId id="379"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Feuil1!$A$2:$A$18</c:f>
              <c:strCache>
                <c:ptCount val="17"/>
                <c:pt idx="0">
                  <c:v>Orthost Tilt SBP</c:v>
                </c:pt>
                <c:pt idx="1">
                  <c:v>Ewing Orthost stand SBP</c:v>
                </c:pt>
                <c:pt idx="2">
                  <c:v>Orthost Tilt DBP</c:v>
                </c:pt>
                <c:pt idx="3">
                  <c:v>Ewing Orthost stand DBP</c:v>
                </c:pt>
                <c:pt idx="4">
                  <c:v>Valsalva SBP Delta phase IVb (mmHg)</c:v>
                </c:pt>
                <c:pt idx="5">
                  <c:v>Valsalva SBP Delta phase IIb (mmHg)</c:v>
                </c:pt>
                <c:pt idx="6">
                  <c:v>Ewing 30/15 ratio</c:v>
                </c:pt>
                <c:pt idx="7">
                  <c:v>Contract Iso DBP</c:v>
                </c:pt>
                <c:pt idx="8">
                  <c:v>Ewing respiratory score (bpm)</c:v>
                </c:pt>
                <c:pt idx="9">
                  <c:v>Contract Iso Score</c:v>
                </c:pt>
                <c:pt idx="10">
                  <c:v>Contract Iso SBP</c:v>
                </c:pt>
                <c:pt idx="11">
                  <c:v>Ewing respiratory amplitude (bpm)</c:v>
                </c:pt>
                <c:pt idx="12">
                  <c:v>Valsalva score</c:v>
                </c:pt>
                <c:pt idx="13">
                  <c:v>Ewing Total Score</c:v>
                </c:pt>
                <c:pt idx="14">
                  <c:v>Ewing 30/15 ratio Sore</c:v>
                </c:pt>
                <c:pt idx="15">
                  <c:v>Ewing Valsalva Ratio</c:v>
                </c:pt>
                <c:pt idx="16">
                  <c:v>Orthost Tilt Score</c:v>
                </c:pt>
              </c:strCache>
            </c:strRef>
          </c:cat>
          <c:val>
            <c:numRef>
              <c:f>Feuil1!$B$2:$B$18</c:f>
              <c:numCache>
                <c:formatCode>0.00</c:formatCode>
                <c:ptCount val="17"/>
                <c:pt idx="0">
                  <c:v>-3.5702967000000001</c:v>
                </c:pt>
                <c:pt idx="1">
                  <c:v>-3.4697258999999998</c:v>
                </c:pt>
                <c:pt idx="2">
                  <c:v>-3.1347524</c:v>
                </c:pt>
                <c:pt idx="3">
                  <c:v>-2.4945127999999999</c:v>
                </c:pt>
                <c:pt idx="4">
                  <c:v>-1.1020251999999999</c:v>
                </c:pt>
                <c:pt idx="5">
                  <c:v>-0.81581740000000003</c:v>
                </c:pt>
                <c:pt idx="6">
                  <c:v>-0.58310390000000001</c:v>
                </c:pt>
                <c:pt idx="7">
                  <c:v>-0.5080867</c:v>
                </c:pt>
                <c:pt idx="8">
                  <c:v>-0.40077659999999998</c:v>
                </c:pt>
                <c:pt idx="9" formatCode="0.00E+00">
                  <c:v>-0.32135180000000002</c:v>
                </c:pt>
                <c:pt idx="10" formatCode="0.00E+00">
                  <c:v>-0.26394279999999998</c:v>
                </c:pt>
                <c:pt idx="11" formatCode="0.00E+00">
                  <c:v>0.1059393</c:v>
                </c:pt>
                <c:pt idx="12" formatCode="0.00E+00">
                  <c:v>0.18795129999999999</c:v>
                </c:pt>
                <c:pt idx="13" formatCode="0.00E+00">
                  <c:v>0.40549479999999999</c:v>
                </c:pt>
                <c:pt idx="14" formatCode="0.00E+00">
                  <c:v>0.42008060000000003</c:v>
                </c:pt>
                <c:pt idx="15" formatCode="0.00E+00">
                  <c:v>0.42642659999999999</c:v>
                </c:pt>
                <c:pt idx="16" formatCode="0.00E+00">
                  <c:v>0.79196489999999997</c:v>
                </c:pt>
              </c:numCache>
            </c:numRef>
          </c:val>
          <c:extLst>
            <c:ext xmlns:c16="http://schemas.microsoft.com/office/drawing/2014/chart" uri="{C3380CC4-5D6E-409C-BE32-E72D297353CC}">
              <c16:uniqueId val="{00000000-50A6-40FA-851C-DBBE70C6A69D}"/>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Feuil1!$A$2:$A$7</c:f>
              <c:strCache>
                <c:ptCount val="6"/>
                <c:pt idx="0">
                  <c:v>Ewing Valsalva Ratio</c:v>
                </c:pt>
                <c:pt idx="1">
                  <c:v>Ewing respiratory score (bpm)</c:v>
                </c:pt>
                <c:pt idx="2">
                  <c:v>Valsalva Score</c:v>
                </c:pt>
                <c:pt idx="3">
                  <c:v>Valsalva SBP Delta phase IIb (mmHg)</c:v>
                </c:pt>
                <c:pt idx="4">
                  <c:v>Contract Iso Score</c:v>
                </c:pt>
                <c:pt idx="5">
                  <c:v>Orthost Tilt DBP</c:v>
                </c:pt>
              </c:strCache>
            </c:strRef>
          </c:cat>
          <c:val>
            <c:numRef>
              <c:f>Feuil1!$B$2:$B$7</c:f>
              <c:numCache>
                <c:formatCode>0.00</c:formatCode>
                <c:ptCount val="6"/>
                <c:pt idx="0">
                  <c:v>-1.4</c:v>
                </c:pt>
                <c:pt idx="1">
                  <c:v>-0.87</c:v>
                </c:pt>
                <c:pt idx="2">
                  <c:v>0.01</c:v>
                </c:pt>
                <c:pt idx="3">
                  <c:v>0.22</c:v>
                </c:pt>
                <c:pt idx="4">
                  <c:v>1.52</c:v>
                </c:pt>
                <c:pt idx="5">
                  <c:v>2.38</c:v>
                </c:pt>
              </c:numCache>
            </c:numRef>
          </c:val>
          <c:extLst>
            <c:ext xmlns:c16="http://schemas.microsoft.com/office/drawing/2014/chart" uri="{C3380CC4-5D6E-409C-BE32-E72D297353CC}">
              <c16:uniqueId val="{00000000-1134-4F27-920F-9082C89DD038}"/>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Feuil1!$A$2:$A$18</c:f>
              <c:strCache>
                <c:ptCount val="17"/>
                <c:pt idx="0">
                  <c:v>Ewing Valsalva Ratio</c:v>
                </c:pt>
                <c:pt idx="1">
                  <c:v>Ewing respiratory amplitude (bpm)</c:v>
                </c:pt>
                <c:pt idx="2">
                  <c:v>Contract Iso DBP</c:v>
                </c:pt>
                <c:pt idx="3">
                  <c:v>Ewing 30/15 ratio Score</c:v>
                </c:pt>
                <c:pt idx="4">
                  <c:v>Contract Iso SBP</c:v>
                </c:pt>
                <c:pt idx="5">
                  <c:v>Ewing 30/15 ratio</c:v>
                </c:pt>
                <c:pt idx="6">
                  <c:v>Ewing respiratory score (bpm)</c:v>
                </c:pt>
                <c:pt idx="7">
                  <c:v>Valsalva SBP Delta phase IVb (mmHg)</c:v>
                </c:pt>
                <c:pt idx="8">
                  <c:v>Orthost Tilt Score</c:v>
                </c:pt>
                <c:pt idx="9">
                  <c:v>Ewing Orthost stand SBP</c:v>
                </c:pt>
                <c:pt idx="10">
                  <c:v>Ewing Total Score</c:v>
                </c:pt>
                <c:pt idx="11">
                  <c:v>Valsalva score</c:v>
                </c:pt>
                <c:pt idx="12">
                  <c:v>Orthost Tilt SBP</c:v>
                </c:pt>
                <c:pt idx="13">
                  <c:v>Valsalva SBP Delta phase_IIb (mmHg)</c:v>
                </c:pt>
                <c:pt idx="14">
                  <c:v>Ewing Orthost stand DBP</c:v>
                </c:pt>
                <c:pt idx="15">
                  <c:v>Contract Iso Score</c:v>
                </c:pt>
                <c:pt idx="16">
                  <c:v>Orthost Tilt DBP</c:v>
                </c:pt>
              </c:strCache>
            </c:strRef>
          </c:cat>
          <c:val>
            <c:numRef>
              <c:f>Feuil1!$B$2:$B$18</c:f>
              <c:numCache>
                <c:formatCode>0.00</c:formatCode>
                <c:ptCount val="17"/>
                <c:pt idx="0">
                  <c:v>-0.69977834999999999</c:v>
                </c:pt>
                <c:pt idx="1">
                  <c:v>-0.65808911000000003</c:v>
                </c:pt>
                <c:pt idx="2">
                  <c:v>-0.39512869</c:v>
                </c:pt>
                <c:pt idx="3">
                  <c:v>-0.19358771</c:v>
                </c:pt>
                <c:pt idx="4">
                  <c:v>-0.19195535</c:v>
                </c:pt>
                <c:pt idx="5">
                  <c:v>-9.0876849999999995E-2</c:v>
                </c:pt>
                <c:pt idx="6">
                  <c:v>-3.0475080000000002E-2</c:v>
                </c:pt>
                <c:pt idx="7">
                  <c:v>3.3595849999999997E-2</c:v>
                </c:pt>
                <c:pt idx="8">
                  <c:v>0.20349544</c:v>
                </c:pt>
                <c:pt idx="9" formatCode="0.00E+00">
                  <c:v>0.26</c:v>
                </c:pt>
                <c:pt idx="10" formatCode="0.00E+00">
                  <c:v>0.37</c:v>
                </c:pt>
                <c:pt idx="11" formatCode="0.00E+00">
                  <c:v>0.46345088000000001</c:v>
                </c:pt>
                <c:pt idx="12" formatCode="0.00E+00">
                  <c:v>0.47193149000000001</c:v>
                </c:pt>
                <c:pt idx="13" formatCode="0.00E+00">
                  <c:v>0.49301967000000002</c:v>
                </c:pt>
                <c:pt idx="14" formatCode="0.00E+00">
                  <c:v>0.53441384999999997</c:v>
                </c:pt>
                <c:pt idx="15" formatCode="0.00E+00">
                  <c:v>0.69869124000000005</c:v>
                </c:pt>
                <c:pt idx="16" formatCode="0.00E+00">
                  <c:v>0.89976221999999995</c:v>
                </c:pt>
              </c:numCache>
            </c:numRef>
          </c:val>
          <c:extLst>
            <c:ext xmlns:c16="http://schemas.microsoft.com/office/drawing/2014/chart" uri="{C3380CC4-5D6E-409C-BE32-E72D297353CC}">
              <c16:uniqueId val="{00000000-17BE-4F17-892E-9B828237A137}"/>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0087FA"/>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1-A142-4D92-9783-69341F31A38E}"/>
              </c:ext>
            </c:extLst>
          </c:dPt>
          <c:dPt>
            <c:idx val="1"/>
            <c:invertIfNegative val="0"/>
            <c:bubble3D val="0"/>
            <c:spPr>
              <a:solidFill>
                <a:srgbClr val="FF004F"/>
              </a:solidFill>
              <a:ln>
                <a:noFill/>
              </a:ln>
              <a:effectLst/>
            </c:spPr>
            <c:extLst>
              <c:ext xmlns:c16="http://schemas.microsoft.com/office/drawing/2014/chart" uri="{C3380CC4-5D6E-409C-BE32-E72D297353CC}">
                <c16:uniqueId val="{00000000-0E76-45F4-BE7A-B61B9ECBA190}"/>
              </c:ext>
            </c:extLst>
          </c:dPt>
          <c:cat>
            <c:strRef>
              <c:f>Feuil1!$A$2:$A$7</c:f>
              <c:strCache>
                <c:ptCount val="6"/>
                <c:pt idx="0">
                  <c:v>Ewing Valsalva Ratio</c:v>
                </c:pt>
                <c:pt idx="1">
                  <c:v>Ewing respiratory score (bpm)</c:v>
                </c:pt>
                <c:pt idx="2">
                  <c:v>Valsalva Score</c:v>
                </c:pt>
                <c:pt idx="3">
                  <c:v>Valsalva SBP Delta phase IIb (mmHg)</c:v>
                </c:pt>
                <c:pt idx="4">
                  <c:v>Contract Iso Score</c:v>
                </c:pt>
                <c:pt idx="5">
                  <c:v>Orthost Tilt DBP</c:v>
                </c:pt>
              </c:strCache>
            </c:strRef>
          </c:cat>
          <c:val>
            <c:numRef>
              <c:f>Feuil1!$B$2:$B$7</c:f>
              <c:numCache>
                <c:formatCode>0.000</c:formatCode>
                <c:ptCount val="6"/>
                <c:pt idx="0" formatCode="General">
                  <c:v>-1.4</c:v>
                </c:pt>
                <c:pt idx="1">
                  <c:v>-0.87</c:v>
                </c:pt>
                <c:pt idx="2" formatCode="General">
                  <c:v>0.01</c:v>
                </c:pt>
                <c:pt idx="3" formatCode="0.00">
                  <c:v>0.22</c:v>
                </c:pt>
                <c:pt idx="4" formatCode="0.00">
                  <c:v>1.52</c:v>
                </c:pt>
                <c:pt idx="5" formatCode="0.00">
                  <c:v>2.38</c:v>
                </c:pt>
              </c:numCache>
            </c:numRef>
          </c:val>
          <c:extLst>
            <c:ext xmlns:c16="http://schemas.microsoft.com/office/drawing/2014/chart" uri="{C3380CC4-5D6E-409C-BE32-E72D297353CC}">
              <c16:uniqueId val="{00000002-A142-4D92-9783-69341F31A38E}"/>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ax val="2.5"/>
          <c:min val="-1.5"/>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0087FA"/>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D-FCC6-4556-9D81-58DC362EE22D}"/>
              </c:ext>
            </c:extLst>
          </c:dPt>
          <c:dPt>
            <c:idx val="1"/>
            <c:invertIfNegative val="0"/>
            <c:bubble3D val="0"/>
            <c:spPr>
              <a:solidFill>
                <a:srgbClr val="FF004F"/>
              </a:solidFill>
              <a:ln>
                <a:noFill/>
              </a:ln>
              <a:effectLst/>
            </c:spPr>
            <c:extLst>
              <c:ext xmlns:c16="http://schemas.microsoft.com/office/drawing/2014/chart" uri="{C3380CC4-5D6E-409C-BE32-E72D297353CC}">
                <c16:uniqueId val="{0000000C-FCC6-4556-9D81-58DC362EE22D}"/>
              </c:ext>
            </c:extLst>
          </c:dPt>
          <c:dPt>
            <c:idx val="2"/>
            <c:invertIfNegative val="0"/>
            <c:bubble3D val="0"/>
            <c:spPr>
              <a:solidFill>
                <a:srgbClr val="FF004F"/>
              </a:solidFill>
              <a:ln>
                <a:noFill/>
              </a:ln>
              <a:effectLst/>
            </c:spPr>
            <c:extLst>
              <c:ext xmlns:c16="http://schemas.microsoft.com/office/drawing/2014/chart" uri="{C3380CC4-5D6E-409C-BE32-E72D297353CC}">
                <c16:uniqueId val="{00000009-FCC6-4556-9D81-58DC362EE22D}"/>
              </c:ext>
            </c:extLst>
          </c:dPt>
          <c:dPt>
            <c:idx val="3"/>
            <c:invertIfNegative val="0"/>
            <c:bubble3D val="0"/>
            <c:spPr>
              <a:solidFill>
                <a:srgbClr val="FF004F"/>
              </a:solidFill>
              <a:ln>
                <a:noFill/>
              </a:ln>
              <a:effectLst/>
            </c:spPr>
            <c:extLst>
              <c:ext xmlns:c16="http://schemas.microsoft.com/office/drawing/2014/chart" uri="{C3380CC4-5D6E-409C-BE32-E72D297353CC}">
                <c16:uniqueId val="{0000000A-FCC6-4556-9D81-58DC362EE22D}"/>
              </c:ext>
            </c:extLst>
          </c:dPt>
          <c:dPt>
            <c:idx val="4"/>
            <c:invertIfNegative val="0"/>
            <c:bubble3D val="0"/>
            <c:spPr>
              <a:solidFill>
                <a:srgbClr val="FF004F"/>
              </a:solidFill>
              <a:ln>
                <a:noFill/>
              </a:ln>
              <a:effectLst/>
            </c:spPr>
            <c:extLst>
              <c:ext xmlns:c16="http://schemas.microsoft.com/office/drawing/2014/chart" uri="{C3380CC4-5D6E-409C-BE32-E72D297353CC}">
                <c16:uniqueId val="{0000000B-FCC6-4556-9D81-58DC362EE22D}"/>
              </c:ext>
            </c:extLst>
          </c:dPt>
          <c:dPt>
            <c:idx val="5"/>
            <c:invertIfNegative val="0"/>
            <c:bubble3D val="0"/>
            <c:spPr>
              <a:solidFill>
                <a:srgbClr val="FF004F"/>
              </a:solidFill>
              <a:ln>
                <a:noFill/>
              </a:ln>
              <a:effectLst/>
            </c:spPr>
            <c:extLst>
              <c:ext xmlns:c16="http://schemas.microsoft.com/office/drawing/2014/chart" uri="{C3380CC4-5D6E-409C-BE32-E72D297353CC}">
                <c16:uniqueId val="{00000001-FCC6-4556-9D81-58DC362EE22D}"/>
              </c:ext>
            </c:extLst>
          </c:dPt>
          <c:dPt>
            <c:idx val="6"/>
            <c:invertIfNegative val="0"/>
            <c:bubble3D val="0"/>
            <c:spPr>
              <a:solidFill>
                <a:srgbClr val="FF004F"/>
              </a:solidFill>
              <a:ln>
                <a:noFill/>
              </a:ln>
              <a:effectLst/>
            </c:spPr>
            <c:extLst>
              <c:ext xmlns:c16="http://schemas.microsoft.com/office/drawing/2014/chart" uri="{C3380CC4-5D6E-409C-BE32-E72D297353CC}">
                <c16:uniqueId val="{00000003-FCC6-4556-9D81-58DC362EE22D}"/>
              </c:ext>
            </c:extLst>
          </c:dPt>
          <c:dPt>
            <c:idx val="7"/>
            <c:invertIfNegative val="0"/>
            <c:bubble3D val="0"/>
            <c:spPr>
              <a:solidFill>
                <a:srgbClr val="0087FA"/>
              </a:solidFill>
              <a:ln>
                <a:noFill/>
              </a:ln>
              <a:effectLst/>
            </c:spPr>
            <c:extLst>
              <c:ext xmlns:c16="http://schemas.microsoft.com/office/drawing/2014/chart" uri="{C3380CC4-5D6E-409C-BE32-E72D297353CC}">
                <c16:uniqueId val="{00000005-FCC6-4556-9D81-58DC362EE22D}"/>
              </c:ext>
            </c:extLst>
          </c:dPt>
          <c:dPt>
            <c:idx val="8"/>
            <c:invertIfNegative val="0"/>
            <c:bubble3D val="0"/>
            <c:spPr>
              <a:solidFill>
                <a:srgbClr val="0087FA"/>
              </a:solidFill>
              <a:ln>
                <a:noFill/>
              </a:ln>
              <a:effectLst/>
            </c:spPr>
            <c:extLst>
              <c:ext xmlns:c16="http://schemas.microsoft.com/office/drawing/2014/chart" uri="{C3380CC4-5D6E-409C-BE32-E72D297353CC}">
                <c16:uniqueId val="{00000007-FCC6-4556-9D81-58DC362EE22D}"/>
              </c:ext>
            </c:extLst>
          </c:dPt>
          <c:cat>
            <c:strRef>
              <c:f>Feuil1!$A$2:$A$18</c:f>
              <c:strCache>
                <c:ptCount val="17"/>
                <c:pt idx="0">
                  <c:v>Ewing Valsalva Ratio</c:v>
                </c:pt>
                <c:pt idx="1">
                  <c:v>Ewing respiratory amplitude (bpm)</c:v>
                </c:pt>
                <c:pt idx="2">
                  <c:v>Contract Iso DBP</c:v>
                </c:pt>
                <c:pt idx="3">
                  <c:v>Ewing 30/15 ratio Sore</c:v>
                </c:pt>
                <c:pt idx="4">
                  <c:v>Contract Iso SBP</c:v>
                </c:pt>
                <c:pt idx="5">
                  <c:v>Ewing 30/15 ratio</c:v>
                </c:pt>
                <c:pt idx="6">
                  <c:v>Ewing respiratory score (bpm)</c:v>
                </c:pt>
                <c:pt idx="7">
                  <c:v>Valsalva SBP Delta phase_Ivb (mmHg)</c:v>
                </c:pt>
                <c:pt idx="8">
                  <c:v>Orthost Tilt Score</c:v>
                </c:pt>
                <c:pt idx="9">
                  <c:v>Ewing Orthost stand SBP</c:v>
                </c:pt>
                <c:pt idx="10">
                  <c:v>Ewing Total Score</c:v>
                </c:pt>
                <c:pt idx="11">
                  <c:v>Valsalva score</c:v>
                </c:pt>
                <c:pt idx="12">
                  <c:v>Orthost Tilt SBP</c:v>
                </c:pt>
                <c:pt idx="13">
                  <c:v>Valsalva SBP Delta phase_IIb (mmHg)</c:v>
                </c:pt>
                <c:pt idx="14">
                  <c:v>Ewing Orthost stand DBP</c:v>
                </c:pt>
                <c:pt idx="15">
                  <c:v>Contract Iso Score</c:v>
                </c:pt>
                <c:pt idx="16">
                  <c:v>Orthost Tilt DBP</c:v>
                </c:pt>
              </c:strCache>
            </c:strRef>
          </c:cat>
          <c:val>
            <c:numRef>
              <c:f>Feuil1!$B$2:$B$18</c:f>
              <c:numCache>
                <c:formatCode>General</c:formatCode>
                <c:ptCount val="17"/>
                <c:pt idx="0">
                  <c:v>-0.69977834999999999</c:v>
                </c:pt>
                <c:pt idx="1">
                  <c:v>-0.65808911000000003</c:v>
                </c:pt>
                <c:pt idx="2">
                  <c:v>-0.39512869</c:v>
                </c:pt>
                <c:pt idx="3">
                  <c:v>-0.19358771</c:v>
                </c:pt>
                <c:pt idx="4">
                  <c:v>-0.19195535</c:v>
                </c:pt>
                <c:pt idx="5">
                  <c:v>-9.0876849999999995E-2</c:v>
                </c:pt>
                <c:pt idx="6">
                  <c:v>-3.0475080000000002E-2</c:v>
                </c:pt>
                <c:pt idx="7">
                  <c:v>3.3595849999999997E-2</c:v>
                </c:pt>
                <c:pt idx="8">
                  <c:v>0.20349544</c:v>
                </c:pt>
                <c:pt idx="9" formatCode="0.00">
                  <c:v>0.26209909999999997</c:v>
                </c:pt>
                <c:pt idx="10" formatCode="0.00">
                  <c:v>0.37071568999999999</c:v>
                </c:pt>
                <c:pt idx="11">
                  <c:v>0.46345088000000001</c:v>
                </c:pt>
                <c:pt idx="12">
                  <c:v>0.47193149000000001</c:v>
                </c:pt>
                <c:pt idx="13">
                  <c:v>0.49301967000000002</c:v>
                </c:pt>
                <c:pt idx="14">
                  <c:v>0.53441384999999997</c:v>
                </c:pt>
                <c:pt idx="15">
                  <c:v>0.69869124000000005</c:v>
                </c:pt>
                <c:pt idx="16">
                  <c:v>0.89976221999999995</c:v>
                </c:pt>
              </c:numCache>
            </c:numRef>
          </c:val>
          <c:extLst>
            <c:ext xmlns:c16="http://schemas.microsoft.com/office/drawing/2014/chart" uri="{C3380CC4-5D6E-409C-BE32-E72D297353CC}">
              <c16:uniqueId val="{00000008-FCC6-4556-9D81-58DC362EE22D}"/>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ax val="1"/>
          <c:min val="-0.8"/>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Feuil1!$A$2:$A$7</c:f>
              <c:strCache>
                <c:ptCount val="6"/>
                <c:pt idx="0">
                  <c:v>Orthost Stand SBP</c:v>
                </c:pt>
                <c:pt idx="1">
                  <c:v>Orthost Tilt SBP</c:v>
                </c:pt>
                <c:pt idx="2">
                  <c:v>Orthost Tilt DBP</c:v>
                </c:pt>
                <c:pt idx="3">
                  <c:v>Orthost Stand DBP</c:v>
                </c:pt>
                <c:pt idx="4">
                  <c:v>Contract Iso Score</c:v>
                </c:pt>
                <c:pt idx="5">
                  <c:v>Orthost Tilt DBP</c:v>
                </c:pt>
              </c:strCache>
            </c:strRef>
          </c:cat>
          <c:val>
            <c:numRef>
              <c:f>Feuil1!$B$2:$B$7</c:f>
              <c:numCache>
                <c:formatCode>0.00</c:formatCode>
                <c:ptCount val="6"/>
                <c:pt idx="0">
                  <c:v>-5.75</c:v>
                </c:pt>
                <c:pt idx="1">
                  <c:v>-4.76</c:v>
                </c:pt>
                <c:pt idx="2">
                  <c:v>-3.86</c:v>
                </c:pt>
                <c:pt idx="3">
                  <c:v>-1.02</c:v>
                </c:pt>
                <c:pt idx="4">
                  <c:v>1.52</c:v>
                </c:pt>
                <c:pt idx="5">
                  <c:v>2.38</c:v>
                </c:pt>
              </c:numCache>
            </c:numRef>
          </c:val>
          <c:extLst>
            <c:ext xmlns:c16="http://schemas.microsoft.com/office/drawing/2014/chart" uri="{C3380CC4-5D6E-409C-BE32-E72D297353CC}">
              <c16:uniqueId val="{00000000-2536-4E6A-AD9E-83A1C2C31228}"/>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FF004F"/>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1-95EB-4E95-89B5-082B74CE2201}"/>
              </c:ext>
            </c:extLst>
          </c:dPt>
          <c:dPt>
            <c:idx val="1"/>
            <c:invertIfNegative val="0"/>
            <c:bubble3D val="0"/>
            <c:spPr>
              <a:solidFill>
                <a:srgbClr val="FF004F"/>
              </a:solidFill>
              <a:ln>
                <a:noFill/>
              </a:ln>
              <a:effectLst/>
            </c:spPr>
            <c:extLst>
              <c:ext xmlns:c16="http://schemas.microsoft.com/office/drawing/2014/chart" uri="{C3380CC4-5D6E-409C-BE32-E72D297353CC}">
                <c16:uniqueId val="{00000003-95EB-4E95-89B5-082B74CE2201}"/>
              </c:ext>
            </c:extLst>
          </c:dPt>
          <c:cat>
            <c:strRef>
              <c:f>Feuil1!$A$2:$A$5</c:f>
              <c:strCache>
                <c:ptCount val="4"/>
                <c:pt idx="0">
                  <c:v>Orthost Stand SBP</c:v>
                </c:pt>
                <c:pt idx="1">
                  <c:v>Orthost Tilt SBP</c:v>
                </c:pt>
                <c:pt idx="2">
                  <c:v>Orthost Tilt DBP</c:v>
                </c:pt>
                <c:pt idx="3">
                  <c:v>Orthost Stand DBP</c:v>
                </c:pt>
              </c:strCache>
            </c:strRef>
          </c:cat>
          <c:val>
            <c:numRef>
              <c:f>Feuil1!$B$2:$B$5</c:f>
              <c:numCache>
                <c:formatCode>0.000</c:formatCode>
                <c:ptCount val="4"/>
                <c:pt idx="0" formatCode="General">
                  <c:v>-5.75</c:v>
                </c:pt>
                <c:pt idx="1">
                  <c:v>-4.76</c:v>
                </c:pt>
                <c:pt idx="2" formatCode="General">
                  <c:v>-3.86</c:v>
                </c:pt>
                <c:pt idx="3" formatCode="0.00">
                  <c:v>-1.02</c:v>
                </c:pt>
              </c:numCache>
            </c:numRef>
          </c:val>
          <c:extLst>
            <c:ext xmlns:c16="http://schemas.microsoft.com/office/drawing/2014/chart" uri="{C3380CC4-5D6E-409C-BE32-E72D297353CC}">
              <c16:uniqueId val="{00000004-95EB-4E95-89B5-082B74CE2201}"/>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ax val="0.2"/>
          <c:min val="-6"/>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0087FA"/>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1-4016-455A-A10F-5FA99890152C}"/>
              </c:ext>
            </c:extLst>
          </c:dPt>
          <c:dPt>
            <c:idx val="1"/>
            <c:invertIfNegative val="0"/>
            <c:bubble3D val="0"/>
            <c:spPr>
              <a:solidFill>
                <a:srgbClr val="FF004F"/>
              </a:solidFill>
              <a:ln>
                <a:noFill/>
              </a:ln>
              <a:effectLst/>
            </c:spPr>
            <c:extLst>
              <c:ext xmlns:c16="http://schemas.microsoft.com/office/drawing/2014/chart" uri="{C3380CC4-5D6E-409C-BE32-E72D297353CC}">
                <c16:uniqueId val="{00000003-4016-455A-A10F-5FA99890152C}"/>
              </c:ext>
            </c:extLst>
          </c:dPt>
          <c:dPt>
            <c:idx val="2"/>
            <c:invertIfNegative val="0"/>
            <c:bubble3D val="0"/>
            <c:spPr>
              <a:solidFill>
                <a:srgbClr val="FF004F"/>
              </a:solidFill>
              <a:ln>
                <a:noFill/>
              </a:ln>
              <a:effectLst/>
            </c:spPr>
            <c:extLst>
              <c:ext xmlns:c16="http://schemas.microsoft.com/office/drawing/2014/chart" uri="{C3380CC4-5D6E-409C-BE32-E72D297353CC}">
                <c16:uniqueId val="{00000005-4016-455A-A10F-5FA99890152C}"/>
              </c:ext>
            </c:extLst>
          </c:dPt>
          <c:dPt>
            <c:idx val="3"/>
            <c:invertIfNegative val="0"/>
            <c:bubble3D val="0"/>
            <c:spPr>
              <a:solidFill>
                <a:srgbClr val="FF004F"/>
              </a:solidFill>
              <a:ln>
                <a:noFill/>
              </a:ln>
              <a:effectLst/>
            </c:spPr>
            <c:extLst>
              <c:ext xmlns:c16="http://schemas.microsoft.com/office/drawing/2014/chart" uri="{C3380CC4-5D6E-409C-BE32-E72D297353CC}">
                <c16:uniqueId val="{00000007-4016-455A-A10F-5FA99890152C}"/>
              </c:ext>
            </c:extLst>
          </c:dPt>
          <c:dPt>
            <c:idx val="4"/>
            <c:invertIfNegative val="0"/>
            <c:bubble3D val="0"/>
            <c:spPr>
              <a:solidFill>
                <a:srgbClr val="FF004F"/>
              </a:solidFill>
              <a:ln>
                <a:noFill/>
              </a:ln>
              <a:effectLst/>
            </c:spPr>
            <c:extLst>
              <c:ext xmlns:c16="http://schemas.microsoft.com/office/drawing/2014/chart" uri="{C3380CC4-5D6E-409C-BE32-E72D297353CC}">
                <c16:uniqueId val="{00000009-4016-455A-A10F-5FA99890152C}"/>
              </c:ext>
            </c:extLst>
          </c:dPt>
          <c:dPt>
            <c:idx val="5"/>
            <c:invertIfNegative val="0"/>
            <c:bubble3D val="0"/>
            <c:spPr>
              <a:solidFill>
                <a:srgbClr val="FF004F"/>
              </a:solidFill>
              <a:ln>
                <a:noFill/>
              </a:ln>
              <a:effectLst/>
            </c:spPr>
            <c:extLst>
              <c:ext xmlns:c16="http://schemas.microsoft.com/office/drawing/2014/chart" uri="{C3380CC4-5D6E-409C-BE32-E72D297353CC}">
                <c16:uniqueId val="{0000000B-4016-455A-A10F-5FA99890152C}"/>
              </c:ext>
            </c:extLst>
          </c:dPt>
          <c:dPt>
            <c:idx val="6"/>
            <c:invertIfNegative val="0"/>
            <c:bubble3D val="0"/>
            <c:spPr>
              <a:solidFill>
                <a:srgbClr val="FF004F"/>
              </a:solidFill>
              <a:ln>
                <a:noFill/>
              </a:ln>
              <a:effectLst/>
            </c:spPr>
            <c:extLst>
              <c:ext xmlns:c16="http://schemas.microsoft.com/office/drawing/2014/chart" uri="{C3380CC4-5D6E-409C-BE32-E72D297353CC}">
                <c16:uniqueId val="{0000000D-4016-455A-A10F-5FA99890152C}"/>
              </c:ext>
            </c:extLst>
          </c:dPt>
          <c:dPt>
            <c:idx val="7"/>
            <c:invertIfNegative val="0"/>
            <c:bubble3D val="0"/>
            <c:spPr>
              <a:solidFill>
                <a:srgbClr val="FF004F"/>
              </a:solidFill>
              <a:ln>
                <a:noFill/>
              </a:ln>
              <a:effectLst/>
            </c:spPr>
            <c:extLst>
              <c:ext xmlns:c16="http://schemas.microsoft.com/office/drawing/2014/chart" uri="{C3380CC4-5D6E-409C-BE32-E72D297353CC}">
                <c16:uniqueId val="{0000000F-4016-455A-A10F-5FA99890152C}"/>
              </c:ext>
            </c:extLst>
          </c:dPt>
          <c:dPt>
            <c:idx val="8"/>
            <c:invertIfNegative val="0"/>
            <c:bubble3D val="0"/>
            <c:spPr>
              <a:solidFill>
                <a:srgbClr val="FF004F"/>
              </a:solidFill>
              <a:ln>
                <a:noFill/>
              </a:ln>
              <a:effectLst/>
            </c:spPr>
            <c:extLst>
              <c:ext xmlns:c16="http://schemas.microsoft.com/office/drawing/2014/chart" uri="{C3380CC4-5D6E-409C-BE32-E72D297353CC}">
                <c16:uniqueId val="{00000011-4016-455A-A10F-5FA99890152C}"/>
              </c:ext>
            </c:extLst>
          </c:dPt>
          <c:dPt>
            <c:idx val="9"/>
            <c:invertIfNegative val="0"/>
            <c:bubble3D val="0"/>
            <c:spPr>
              <a:solidFill>
                <a:srgbClr val="FF004F"/>
              </a:solidFill>
              <a:ln>
                <a:noFill/>
              </a:ln>
              <a:effectLst/>
            </c:spPr>
            <c:extLst>
              <c:ext xmlns:c16="http://schemas.microsoft.com/office/drawing/2014/chart" uri="{C3380CC4-5D6E-409C-BE32-E72D297353CC}">
                <c16:uniqueId val="{00000014-4016-455A-A10F-5FA99890152C}"/>
              </c:ext>
            </c:extLst>
          </c:dPt>
          <c:dPt>
            <c:idx val="10"/>
            <c:invertIfNegative val="0"/>
            <c:bubble3D val="0"/>
            <c:spPr>
              <a:solidFill>
                <a:srgbClr val="FF004F"/>
              </a:solidFill>
              <a:ln>
                <a:noFill/>
              </a:ln>
              <a:effectLst/>
            </c:spPr>
            <c:extLst>
              <c:ext xmlns:c16="http://schemas.microsoft.com/office/drawing/2014/chart" uri="{C3380CC4-5D6E-409C-BE32-E72D297353CC}">
                <c16:uniqueId val="{00000013-4016-455A-A10F-5FA99890152C}"/>
              </c:ext>
            </c:extLst>
          </c:dPt>
          <c:cat>
            <c:strRef>
              <c:f>Feuil1!$A$2:$A$18</c:f>
              <c:strCache>
                <c:ptCount val="17"/>
                <c:pt idx="0">
                  <c:v>Orthost Tilt SBP</c:v>
                </c:pt>
                <c:pt idx="1">
                  <c:v>Ewing Orthost stand SBP</c:v>
                </c:pt>
                <c:pt idx="2">
                  <c:v>Orthost Tilt DBP</c:v>
                </c:pt>
                <c:pt idx="3">
                  <c:v>Ewing Orthost stand DBP</c:v>
                </c:pt>
                <c:pt idx="4">
                  <c:v>Valsalva SBP Delta phase IVb (mmHg)</c:v>
                </c:pt>
                <c:pt idx="5">
                  <c:v>Valsalva SBP Delta phase IIb (mmHg)</c:v>
                </c:pt>
                <c:pt idx="6">
                  <c:v>Ewing 30/15 ratio</c:v>
                </c:pt>
                <c:pt idx="7">
                  <c:v>Contract Iso DBP</c:v>
                </c:pt>
                <c:pt idx="8">
                  <c:v>Ewing respiratory score (bpm)</c:v>
                </c:pt>
                <c:pt idx="9">
                  <c:v>Contract Iso Score</c:v>
                </c:pt>
                <c:pt idx="10">
                  <c:v>Contract Iso SBP</c:v>
                </c:pt>
                <c:pt idx="11">
                  <c:v>Ewing respiratory amplitude (bpm)</c:v>
                </c:pt>
                <c:pt idx="12">
                  <c:v>Valsalva score</c:v>
                </c:pt>
                <c:pt idx="13">
                  <c:v>Ewing Total Score</c:v>
                </c:pt>
                <c:pt idx="14">
                  <c:v>Ewing 30/15 ratio Sore</c:v>
                </c:pt>
                <c:pt idx="15">
                  <c:v>Ewing Valsalva Ratio</c:v>
                </c:pt>
                <c:pt idx="16">
                  <c:v>Orthost Tilt Score</c:v>
                </c:pt>
              </c:strCache>
            </c:strRef>
          </c:cat>
          <c:val>
            <c:numRef>
              <c:f>Feuil1!$B$2:$B$18</c:f>
              <c:numCache>
                <c:formatCode>General</c:formatCode>
                <c:ptCount val="17"/>
                <c:pt idx="0">
                  <c:v>-3.5702967000000001</c:v>
                </c:pt>
                <c:pt idx="1">
                  <c:v>-3.4697258999999998</c:v>
                </c:pt>
                <c:pt idx="2">
                  <c:v>-3.1347524</c:v>
                </c:pt>
                <c:pt idx="3">
                  <c:v>-2.4945127999999999</c:v>
                </c:pt>
                <c:pt idx="4">
                  <c:v>-1.1020251999999999</c:v>
                </c:pt>
                <c:pt idx="5">
                  <c:v>-0.81581740000000003</c:v>
                </c:pt>
                <c:pt idx="6">
                  <c:v>-0.58310390000000001</c:v>
                </c:pt>
                <c:pt idx="7">
                  <c:v>-0.5080867</c:v>
                </c:pt>
                <c:pt idx="8">
                  <c:v>-0.40077659999999998</c:v>
                </c:pt>
                <c:pt idx="9">
                  <c:v>-0.32135180000000002</c:v>
                </c:pt>
                <c:pt idx="10">
                  <c:v>-0.26394279999999998</c:v>
                </c:pt>
                <c:pt idx="11">
                  <c:v>0.1059393</c:v>
                </c:pt>
                <c:pt idx="12">
                  <c:v>0.18795129999999999</c:v>
                </c:pt>
                <c:pt idx="13">
                  <c:v>0.40549479999999999</c:v>
                </c:pt>
                <c:pt idx="14">
                  <c:v>0.42008060000000003</c:v>
                </c:pt>
                <c:pt idx="15">
                  <c:v>0.42642659999999999</c:v>
                </c:pt>
                <c:pt idx="16">
                  <c:v>0.79196489999999997</c:v>
                </c:pt>
              </c:numCache>
            </c:numRef>
          </c:val>
          <c:extLst>
            <c:ext xmlns:c16="http://schemas.microsoft.com/office/drawing/2014/chart" uri="{C3380CC4-5D6E-409C-BE32-E72D297353CC}">
              <c16:uniqueId val="{00000012-4016-455A-A10F-5FA99890152C}"/>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ax val="1"/>
          <c:min val="-4"/>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chart" Target="../charts/chart8.xml"/><Relationship Id="rId3" Type="http://schemas.openxmlformats.org/officeDocument/2006/relationships/image" Target="../media/image1.png"/><Relationship Id="rId7" Type="http://schemas.openxmlformats.org/officeDocument/2006/relationships/chart" Target="../charts/chart4.xml"/><Relationship Id="rId12" Type="http://schemas.openxmlformats.org/officeDocument/2006/relationships/chart" Target="../charts/chart7.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3.xml"/><Relationship Id="rId11" Type="http://schemas.openxmlformats.org/officeDocument/2006/relationships/chart" Target="../charts/chart6.xml"/><Relationship Id="rId5" Type="http://schemas.openxmlformats.org/officeDocument/2006/relationships/chart" Target="../charts/chart2.xml"/><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A578-4B94-82BD-34C2-38948FF2FCB8}"/>
            </a:ext>
          </a:extLst>
        </p:cNvPr>
        <p:cNvGrpSpPr/>
        <p:nvPr/>
      </p:nvGrpSpPr>
      <p:grpSpPr>
        <a:xfrm>
          <a:off x="0" y="0"/>
          <a:ext cx="0" cy="0"/>
          <a:chOff x="0" y="0"/>
          <a:chExt cx="0" cy="0"/>
        </a:xfrm>
      </p:grpSpPr>
      <p:graphicFrame>
        <p:nvGraphicFramePr>
          <p:cNvPr id="40" name="Graphique 32">
            <a:extLst>
              <a:ext uri="{FF2B5EF4-FFF2-40B4-BE49-F238E27FC236}">
                <a16:creationId xmlns:a16="http://schemas.microsoft.com/office/drawing/2014/main" id="{F0CC5171-C804-16FC-3EA8-CF5B0A1F242C}"/>
              </a:ext>
            </a:extLst>
          </p:cNvPr>
          <p:cNvGraphicFramePr/>
          <p:nvPr/>
        </p:nvGraphicFramePr>
        <p:xfrm>
          <a:off x="2371914" y="5044660"/>
          <a:ext cx="4217046" cy="2162413"/>
        </p:xfrm>
        <a:graphic>
          <a:graphicData uri="http://schemas.openxmlformats.org/drawingml/2006/chart">
            <c:chart xmlns:c="http://schemas.openxmlformats.org/drawingml/2006/chart" xmlns:r="http://schemas.openxmlformats.org/officeDocument/2006/relationships" r:id="rId2"/>
          </a:graphicData>
        </a:graphic>
      </p:graphicFrame>
      <p:pic>
        <p:nvPicPr>
          <p:cNvPr id="15" name="Picture 14" descr="A graph of a number of variables&#10;&#10;AI-generated content may be incorrect.">
            <a:extLst>
              <a:ext uri="{FF2B5EF4-FFF2-40B4-BE49-F238E27FC236}">
                <a16:creationId xmlns:a16="http://schemas.microsoft.com/office/drawing/2014/main" id="{5842B302-FC88-BA98-AEEE-63C0EA41DA20}"/>
              </a:ext>
            </a:extLst>
          </p:cNvPr>
          <p:cNvPicPr>
            <a:picLocks noChangeAspect="1"/>
          </p:cNvPicPr>
          <p:nvPr/>
        </p:nvPicPr>
        <p:blipFill>
          <a:blip r:embed="rId3">
            <a:extLst>
              <a:ext uri="{28A0092B-C50C-407E-A947-70E740481C1C}">
                <a14:useLocalDpi xmlns:a14="http://schemas.microsoft.com/office/drawing/2010/main" val="0"/>
              </a:ext>
            </a:extLst>
          </a:blip>
          <a:srcRect t="10126" b="51706"/>
          <a:stretch/>
        </p:blipFill>
        <p:spPr>
          <a:xfrm>
            <a:off x="99274" y="2415882"/>
            <a:ext cx="3201120" cy="1236638"/>
          </a:xfrm>
          <a:prstGeom prst="rect">
            <a:avLst/>
          </a:prstGeom>
        </p:spPr>
      </p:pic>
      <p:pic>
        <p:nvPicPr>
          <p:cNvPr id="11" name="Picture 10" descr="A screenshot of a computer screen&#10;&#10;AI-generated content may be incorrect.">
            <a:extLst>
              <a:ext uri="{FF2B5EF4-FFF2-40B4-BE49-F238E27FC236}">
                <a16:creationId xmlns:a16="http://schemas.microsoft.com/office/drawing/2014/main" id="{D31CF4A5-E07F-2649-1225-726B3D36AC01}"/>
              </a:ext>
            </a:extLst>
          </p:cNvPr>
          <p:cNvPicPr>
            <a:picLocks noChangeAspect="1"/>
          </p:cNvPicPr>
          <p:nvPr/>
        </p:nvPicPr>
        <p:blipFill>
          <a:blip r:embed="rId4">
            <a:extLst>
              <a:ext uri="{28A0092B-C50C-407E-A947-70E740481C1C}">
                <a14:useLocalDpi xmlns:a14="http://schemas.microsoft.com/office/drawing/2010/main" val="0"/>
              </a:ext>
            </a:extLst>
          </a:blip>
          <a:srcRect l="4902" r="8880"/>
          <a:stretch/>
        </p:blipFill>
        <p:spPr>
          <a:xfrm>
            <a:off x="3291565" y="2482424"/>
            <a:ext cx="3496733" cy="2520000"/>
          </a:xfrm>
          <a:prstGeom prst="rect">
            <a:avLst/>
          </a:prstGeom>
        </p:spPr>
      </p:pic>
      <p:sp>
        <p:nvSpPr>
          <p:cNvPr id="2" name="Titre 1">
            <a:extLst>
              <a:ext uri="{FF2B5EF4-FFF2-40B4-BE49-F238E27FC236}">
                <a16:creationId xmlns:a16="http://schemas.microsoft.com/office/drawing/2014/main" id="{8E9FFFB2-C6EE-3BED-7CDF-5670876483F2}"/>
              </a:ext>
            </a:extLst>
          </p:cNvPr>
          <p:cNvSpPr>
            <a:spLocks noGrp="1"/>
          </p:cNvSpPr>
          <p:nvPr>
            <p:ph type="title"/>
          </p:nvPr>
        </p:nvSpPr>
        <p:spPr>
          <a:xfrm>
            <a:off x="552768" y="-539395"/>
            <a:ext cx="5915025" cy="1914702"/>
          </a:xfrm>
        </p:spPr>
        <p:txBody>
          <a:bodyPr/>
          <a:lstStyle/>
          <a:p>
            <a:r>
              <a:rPr lang="en-US" dirty="0"/>
              <a:t> </a:t>
            </a:r>
          </a:p>
        </p:txBody>
      </p:sp>
      <p:sp>
        <p:nvSpPr>
          <p:cNvPr id="17" name="Espace réservé du contenu 16">
            <a:extLst>
              <a:ext uri="{FF2B5EF4-FFF2-40B4-BE49-F238E27FC236}">
                <a16:creationId xmlns:a16="http://schemas.microsoft.com/office/drawing/2014/main" id="{9ED1E0F2-5460-F9BF-0D22-B95109897660}"/>
              </a:ext>
            </a:extLst>
          </p:cNvPr>
          <p:cNvSpPr>
            <a:spLocks noGrp="1"/>
          </p:cNvSpPr>
          <p:nvPr>
            <p:ph idx="1"/>
          </p:nvPr>
        </p:nvSpPr>
        <p:spPr>
          <a:xfrm>
            <a:off x="6180881" y="-1687365"/>
            <a:ext cx="3163144" cy="3134200"/>
          </a:xfrm>
        </p:spPr>
        <p:txBody>
          <a:bodyPr/>
          <a:lstStyle/>
          <a:p>
            <a:pPr marL="0" indent="0">
              <a:buNone/>
            </a:pPr>
            <a:r>
              <a:rPr lang="en-US" dirty="0"/>
              <a:t> </a:t>
            </a:r>
          </a:p>
        </p:txBody>
      </p:sp>
      <p:sp>
        <p:nvSpPr>
          <p:cNvPr id="44" name="ZoneTexte 43">
            <a:extLst>
              <a:ext uri="{FF2B5EF4-FFF2-40B4-BE49-F238E27FC236}">
                <a16:creationId xmlns:a16="http://schemas.microsoft.com/office/drawing/2014/main" id="{96835C37-6118-34F5-B0AE-B7ABC04D51AE}"/>
              </a:ext>
            </a:extLst>
          </p:cNvPr>
          <p:cNvSpPr txBox="1"/>
          <p:nvPr/>
        </p:nvSpPr>
        <p:spPr>
          <a:xfrm>
            <a:off x="171329" y="2229511"/>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18" name="ZoneTexte 43">
            <a:extLst>
              <a:ext uri="{FF2B5EF4-FFF2-40B4-BE49-F238E27FC236}">
                <a16:creationId xmlns:a16="http://schemas.microsoft.com/office/drawing/2014/main" id="{45D314AB-334C-6325-507E-3113EA85DA70}"/>
              </a:ext>
            </a:extLst>
          </p:cNvPr>
          <p:cNvSpPr txBox="1"/>
          <p:nvPr/>
        </p:nvSpPr>
        <p:spPr>
          <a:xfrm>
            <a:off x="3355187" y="2265718"/>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graphicFrame>
        <p:nvGraphicFramePr>
          <p:cNvPr id="3" name="Espace réservé du contenu 5">
            <a:extLst>
              <a:ext uri="{FF2B5EF4-FFF2-40B4-BE49-F238E27FC236}">
                <a16:creationId xmlns:a16="http://schemas.microsoft.com/office/drawing/2014/main" id="{D47DD3C4-BCC8-2A4D-2C1C-45FEE132B486}"/>
              </a:ext>
            </a:extLst>
          </p:cNvPr>
          <p:cNvGraphicFramePr>
            <a:graphicFrameLocks/>
          </p:cNvGraphicFramePr>
          <p:nvPr/>
        </p:nvGraphicFramePr>
        <p:xfrm>
          <a:off x="-119964" y="793957"/>
          <a:ext cx="2783916" cy="77983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Graphique 32">
            <a:extLst>
              <a:ext uri="{FF2B5EF4-FFF2-40B4-BE49-F238E27FC236}">
                <a16:creationId xmlns:a16="http://schemas.microsoft.com/office/drawing/2014/main" id="{EDC7CA2C-E283-64C3-38FE-113B90FB9D64}"/>
              </a:ext>
            </a:extLst>
          </p:cNvPr>
          <p:cNvGraphicFramePr/>
          <p:nvPr/>
        </p:nvGraphicFramePr>
        <p:xfrm>
          <a:off x="2288962" y="123488"/>
          <a:ext cx="4217046" cy="21624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 name="Espace réservé du contenu 5">
            <a:extLst>
              <a:ext uri="{FF2B5EF4-FFF2-40B4-BE49-F238E27FC236}">
                <a16:creationId xmlns:a16="http://schemas.microsoft.com/office/drawing/2014/main" id="{D6ED72E3-6E67-C1AF-9BBF-CDBFD962C6AE}"/>
              </a:ext>
            </a:extLst>
          </p:cNvPr>
          <p:cNvGraphicFramePr>
            <a:graphicFrameLocks/>
          </p:cNvGraphicFramePr>
          <p:nvPr/>
        </p:nvGraphicFramePr>
        <p:xfrm>
          <a:off x="1187044" y="758667"/>
          <a:ext cx="1611020" cy="95651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aphique 34">
            <a:extLst>
              <a:ext uri="{FF2B5EF4-FFF2-40B4-BE49-F238E27FC236}">
                <a16:creationId xmlns:a16="http://schemas.microsoft.com/office/drawing/2014/main" id="{B7BD2508-49F2-2A98-F17A-3F6448229321}"/>
              </a:ext>
            </a:extLst>
          </p:cNvPr>
          <p:cNvGraphicFramePr/>
          <p:nvPr/>
        </p:nvGraphicFramePr>
        <p:xfrm>
          <a:off x="4209580" y="138401"/>
          <a:ext cx="2849588" cy="2228270"/>
        </p:xfrm>
        <a:graphic>
          <a:graphicData uri="http://schemas.openxmlformats.org/drawingml/2006/chart">
            <c:chart xmlns:c="http://schemas.openxmlformats.org/drawingml/2006/chart" xmlns:r="http://schemas.openxmlformats.org/officeDocument/2006/relationships" r:id="rId8"/>
          </a:graphicData>
        </a:graphic>
      </p:graphicFrame>
      <p:sp>
        <p:nvSpPr>
          <p:cNvPr id="8" name="ZoneTexte 42">
            <a:extLst>
              <a:ext uri="{FF2B5EF4-FFF2-40B4-BE49-F238E27FC236}">
                <a16:creationId xmlns:a16="http://schemas.microsoft.com/office/drawing/2014/main" id="{1327D4B7-E671-3E70-7759-499856A32CCD}"/>
              </a:ext>
            </a:extLst>
          </p:cNvPr>
          <p:cNvSpPr txBox="1"/>
          <p:nvPr/>
        </p:nvSpPr>
        <p:spPr>
          <a:xfrm>
            <a:off x="318254" y="221779"/>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9" name="ZoneTexte 43">
            <a:extLst>
              <a:ext uri="{FF2B5EF4-FFF2-40B4-BE49-F238E27FC236}">
                <a16:creationId xmlns:a16="http://schemas.microsoft.com/office/drawing/2014/main" id="{7100534D-CBBD-3087-F55A-8A0D04210A13}"/>
              </a:ext>
            </a:extLst>
          </p:cNvPr>
          <p:cNvSpPr txBox="1"/>
          <p:nvPr/>
        </p:nvSpPr>
        <p:spPr>
          <a:xfrm>
            <a:off x="2894066" y="244282"/>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pic>
        <p:nvPicPr>
          <p:cNvPr id="29" name="Picture 28" descr="A graph of a number of variables&#10;&#10;AI-generated content may be incorrect.">
            <a:extLst>
              <a:ext uri="{FF2B5EF4-FFF2-40B4-BE49-F238E27FC236}">
                <a16:creationId xmlns:a16="http://schemas.microsoft.com/office/drawing/2014/main" id="{E16E8F56-AB32-B6AD-BE49-E989C5E19E61}"/>
              </a:ext>
            </a:extLst>
          </p:cNvPr>
          <p:cNvPicPr>
            <a:picLocks noChangeAspect="1"/>
          </p:cNvPicPr>
          <p:nvPr/>
        </p:nvPicPr>
        <p:blipFill>
          <a:blip r:embed="rId3">
            <a:extLst>
              <a:ext uri="{28A0092B-C50C-407E-A947-70E740481C1C}">
                <a14:useLocalDpi xmlns:a14="http://schemas.microsoft.com/office/drawing/2010/main" val="0"/>
              </a:ext>
            </a:extLst>
          </a:blip>
          <a:srcRect t="60779"/>
          <a:stretch/>
        </p:blipFill>
        <p:spPr>
          <a:xfrm>
            <a:off x="99274" y="3691876"/>
            <a:ext cx="3201120" cy="1270782"/>
          </a:xfrm>
          <a:prstGeom prst="rect">
            <a:avLst/>
          </a:prstGeom>
        </p:spPr>
      </p:pic>
      <p:pic>
        <p:nvPicPr>
          <p:cNvPr id="31" name="Picture 30" descr="A screenshot of a computer screen&#10;&#10;AI-generated content may be incorrect.">
            <a:extLst>
              <a:ext uri="{FF2B5EF4-FFF2-40B4-BE49-F238E27FC236}">
                <a16:creationId xmlns:a16="http://schemas.microsoft.com/office/drawing/2014/main" id="{B5C380B3-6D39-3462-9763-2314F9A07EB8}"/>
              </a:ext>
            </a:extLst>
          </p:cNvPr>
          <p:cNvPicPr>
            <a:picLocks noChangeAspect="1"/>
          </p:cNvPicPr>
          <p:nvPr/>
        </p:nvPicPr>
        <p:blipFill>
          <a:blip r:embed="rId9">
            <a:extLst>
              <a:ext uri="{28A0092B-C50C-407E-A947-70E740481C1C}">
                <a14:useLocalDpi xmlns:a14="http://schemas.microsoft.com/office/drawing/2010/main" val="0"/>
              </a:ext>
            </a:extLst>
          </a:blip>
          <a:srcRect l="25250" r="25893"/>
          <a:stretch/>
        </p:blipFill>
        <p:spPr>
          <a:xfrm>
            <a:off x="3249972" y="7248398"/>
            <a:ext cx="3627121" cy="2520000"/>
          </a:xfrm>
          <a:prstGeom prst="rect">
            <a:avLst/>
          </a:prstGeom>
        </p:spPr>
      </p:pic>
      <p:pic>
        <p:nvPicPr>
          <p:cNvPr id="33" name="Picture 32" descr="A graph of numbers and a line&#10;&#10;AI-generated content may be incorrect.">
            <a:extLst>
              <a:ext uri="{FF2B5EF4-FFF2-40B4-BE49-F238E27FC236}">
                <a16:creationId xmlns:a16="http://schemas.microsoft.com/office/drawing/2014/main" id="{7E17A2B9-C511-580B-1E1F-7C12726D61B1}"/>
              </a:ext>
            </a:extLst>
          </p:cNvPr>
          <p:cNvPicPr>
            <a:picLocks noChangeAspect="1"/>
          </p:cNvPicPr>
          <p:nvPr/>
        </p:nvPicPr>
        <p:blipFill>
          <a:blip r:embed="rId10">
            <a:extLst>
              <a:ext uri="{28A0092B-C50C-407E-A947-70E740481C1C}">
                <a14:useLocalDpi xmlns:a14="http://schemas.microsoft.com/office/drawing/2010/main" val="0"/>
              </a:ext>
            </a:extLst>
          </a:blip>
          <a:srcRect t="8199" b="51216"/>
          <a:stretch/>
        </p:blipFill>
        <p:spPr>
          <a:xfrm>
            <a:off x="51565" y="7101069"/>
            <a:ext cx="3240000" cy="1314980"/>
          </a:xfrm>
          <a:prstGeom prst="rect">
            <a:avLst/>
          </a:prstGeom>
        </p:spPr>
      </p:pic>
      <p:pic>
        <p:nvPicPr>
          <p:cNvPr id="34" name="Picture 33" descr="A graph of numbers and a line&#10;&#10;AI-generated content may be incorrect.">
            <a:extLst>
              <a:ext uri="{FF2B5EF4-FFF2-40B4-BE49-F238E27FC236}">
                <a16:creationId xmlns:a16="http://schemas.microsoft.com/office/drawing/2014/main" id="{DCB7C922-1E4F-12B9-EC2B-A9086B00C6FF}"/>
              </a:ext>
            </a:extLst>
          </p:cNvPr>
          <p:cNvPicPr>
            <a:picLocks noChangeAspect="1"/>
          </p:cNvPicPr>
          <p:nvPr/>
        </p:nvPicPr>
        <p:blipFill>
          <a:blip r:embed="rId10">
            <a:extLst>
              <a:ext uri="{28A0092B-C50C-407E-A947-70E740481C1C}">
                <a14:useLocalDpi xmlns:a14="http://schemas.microsoft.com/office/drawing/2010/main" val="0"/>
              </a:ext>
            </a:extLst>
          </a:blip>
          <a:srcRect t="59414"/>
          <a:stretch/>
        </p:blipFill>
        <p:spPr>
          <a:xfrm>
            <a:off x="84284" y="8392899"/>
            <a:ext cx="3240000" cy="1314981"/>
          </a:xfrm>
          <a:prstGeom prst="rect">
            <a:avLst/>
          </a:prstGeom>
        </p:spPr>
      </p:pic>
      <p:sp>
        <p:nvSpPr>
          <p:cNvPr id="35" name="ZoneTexte 43">
            <a:extLst>
              <a:ext uri="{FF2B5EF4-FFF2-40B4-BE49-F238E27FC236}">
                <a16:creationId xmlns:a16="http://schemas.microsoft.com/office/drawing/2014/main" id="{1BC05F8F-350B-3D74-FEED-9E4AC7B422E1}"/>
              </a:ext>
            </a:extLst>
          </p:cNvPr>
          <p:cNvSpPr txBox="1"/>
          <p:nvPr/>
        </p:nvSpPr>
        <p:spPr>
          <a:xfrm>
            <a:off x="171329" y="6908191"/>
            <a:ext cx="310186" cy="246221"/>
          </a:xfrm>
          <a:prstGeom prst="rect">
            <a:avLst/>
          </a:prstGeom>
          <a:noFill/>
        </p:spPr>
        <p:txBody>
          <a:bodyPr wrap="square" rtlCol="0">
            <a:spAutoFit/>
          </a:bodyPr>
          <a:lstStyle/>
          <a:p>
            <a:r>
              <a:rPr lang="en-US" sz="1000" b="1" dirty="0">
                <a:latin typeface="Bahnschrift" panose="020B0502040204020203" pitchFamily="34" charset="0"/>
              </a:rPr>
              <a:t>g)</a:t>
            </a:r>
          </a:p>
        </p:txBody>
      </p:sp>
      <p:sp>
        <p:nvSpPr>
          <p:cNvPr id="36" name="ZoneTexte 43">
            <a:extLst>
              <a:ext uri="{FF2B5EF4-FFF2-40B4-BE49-F238E27FC236}">
                <a16:creationId xmlns:a16="http://schemas.microsoft.com/office/drawing/2014/main" id="{DB622DB4-40FB-86F5-12C0-F2FB85B79A0F}"/>
              </a:ext>
            </a:extLst>
          </p:cNvPr>
          <p:cNvSpPr txBox="1"/>
          <p:nvPr/>
        </p:nvSpPr>
        <p:spPr>
          <a:xfrm>
            <a:off x="3355186" y="7127278"/>
            <a:ext cx="467137" cy="246221"/>
          </a:xfrm>
          <a:prstGeom prst="rect">
            <a:avLst/>
          </a:prstGeom>
          <a:noFill/>
        </p:spPr>
        <p:txBody>
          <a:bodyPr wrap="square" rtlCol="0">
            <a:spAutoFit/>
          </a:bodyPr>
          <a:lstStyle/>
          <a:p>
            <a:r>
              <a:rPr lang="en-US" sz="1000" b="1" dirty="0">
                <a:latin typeface="Bahnschrift" panose="020B0502040204020203" pitchFamily="34" charset="0"/>
              </a:rPr>
              <a:t>h)</a:t>
            </a:r>
          </a:p>
        </p:txBody>
      </p:sp>
      <p:sp>
        <p:nvSpPr>
          <p:cNvPr id="37" name="ZoneTexte 42">
            <a:extLst>
              <a:ext uri="{FF2B5EF4-FFF2-40B4-BE49-F238E27FC236}">
                <a16:creationId xmlns:a16="http://schemas.microsoft.com/office/drawing/2014/main" id="{73C7F730-0078-E401-B1A3-8CB2B53570B4}"/>
              </a:ext>
            </a:extLst>
          </p:cNvPr>
          <p:cNvSpPr txBox="1"/>
          <p:nvPr/>
        </p:nvSpPr>
        <p:spPr>
          <a:xfrm>
            <a:off x="318254" y="5083339"/>
            <a:ext cx="310186" cy="246221"/>
          </a:xfrm>
          <a:prstGeom prst="rect">
            <a:avLst/>
          </a:prstGeom>
          <a:noFill/>
        </p:spPr>
        <p:txBody>
          <a:bodyPr wrap="square" rtlCol="0">
            <a:spAutoFit/>
          </a:bodyPr>
          <a:lstStyle/>
          <a:p>
            <a:r>
              <a:rPr lang="en-US" sz="1000" b="1" dirty="0">
                <a:latin typeface="Bahnschrift" panose="020B0502040204020203" pitchFamily="34" charset="0"/>
              </a:rPr>
              <a:t>e)</a:t>
            </a:r>
          </a:p>
        </p:txBody>
      </p:sp>
      <p:sp>
        <p:nvSpPr>
          <p:cNvPr id="38" name="ZoneTexte 43">
            <a:extLst>
              <a:ext uri="{FF2B5EF4-FFF2-40B4-BE49-F238E27FC236}">
                <a16:creationId xmlns:a16="http://schemas.microsoft.com/office/drawing/2014/main" id="{5FA1C200-6745-8F4B-F3A1-7F64EF3A742D}"/>
              </a:ext>
            </a:extLst>
          </p:cNvPr>
          <p:cNvSpPr txBox="1"/>
          <p:nvPr/>
        </p:nvSpPr>
        <p:spPr>
          <a:xfrm>
            <a:off x="2894066" y="5105842"/>
            <a:ext cx="310186" cy="246221"/>
          </a:xfrm>
          <a:prstGeom prst="rect">
            <a:avLst/>
          </a:prstGeom>
          <a:noFill/>
        </p:spPr>
        <p:txBody>
          <a:bodyPr wrap="square" rtlCol="0">
            <a:spAutoFit/>
          </a:bodyPr>
          <a:lstStyle/>
          <a:p>
            <a:r>
              <a:rPr lang="en-US" sz="1000" b="1" dirty="0">
                <a:latin typeface="Bahnschrift" panose="020B0502040204020203" pitchFamily="34" charset="0"/>
              </a:rPr>
              <a:t>f)</a:t>
            </a:r>
          </a:p>
        </p:txBody>
      </p:sp>
      <p:graphicFrame>
        <p:nvGraphicFramePr>
          <p:cNvPr id="39" name="Espace réservé du contenu 5">
            <a:extLst>
              <a:ext uri="{FF2B5EF4-FFF2-40B4-BE49-F238E27FC236}">
                <a16:creationId xmlns:a16="http://schemas.microsoft.com/office/drawing/2014/main" id="{7211E029-B43E-4C1A-65B4-60507E700BA7}"/>
              </a:ext>
            </a:extLst>
          </p:cNvPr>
          <p:cNvGraphicFramePr>
            <a:graphicFrameLocks/>
          </p:cNvGraphicFramePr>
          <p:nvPr/>
        </p:nvGraphicFramePr>
        <p:xfrm>
          <a:off x="-152759" y="5726703"/>
          <a:ext cx="2783916" cy="779838"/>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41" name="Espace réservé du contenu 5">
            <a:extLst>
              <a:ext uri="{FF2B5EF4-FFF2-40B4-BE49-F238E27FC236}">
                <a16:creationId xmlns:a16="http://schemas.microsoft.com/office/drawing/2014/main" id="{21FD4FDD-29F5-7AAB-4068-D5F9C902FC11}"/>
              </a:ext>
            </a:extLst>
          </p:cNvPr>
          <p:cNvGraphicFramePr>
            <a:graphicFrameLocks/>
          </p:cNvGraphicFramePr>
          <p:nvPr/>
        </p:nvGraphicFramePr>
        <p:xfrm>
          <a:off x="1154249" y="5691413"/>
          <a:ext cx="1611020" cy="95651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42" name="Graphique 34">
            <a:extLst>
              <a:ext uri="{FF2B5EF4-FFF2-40B4-BE49-F238E27FC236}">
                <a16:creationId xmlns:a16="http://schemas.microsoft.com/office/drawing/2014/main" id="{41267252-4D1E-E239-C9EC-DB07336C2E68}"/>
              </a:ext>
            </a:extLst>
          </p:cNvPr>
          <p:cNvGraphicFramePr/>
          <p:nvPr>
            <p:extLst>
              <p:ext uri="{D42A27DB-BD31-4B8C-83A1-F6EECF244321}">
                <p14:modId xmlns:p14="http://schemas.microsoft.com/office/powerpoint/2010/main" val="2331813794"/>
              </p:ext>
            </p:extLst>
          </p:nvPr>
        </p:nvGraphicFramePr>
        <p:xfrm>
          <a:off x="4292532" y="5059573"/>
          <a:ext cx="2584561" cy="2228270"/>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2133453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CC9E2-5224-A080-027F-48DF95DF91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F70AAC-E464-8A13-5FCC-3A6B5F96B9E7}"/>
              </a:ext>
            </a:extLst>
          </p:cNvPr>
          <p:cNvSpPr>
            <a:spLocks noGrp="1"/>
          </p:cNvSpPr>
          <p:nvPr>
            <p:ph type="title"/>
          </p:nvPr>
        </p:nvSpPr>
        <p:spPr>
          <a:xfrm>
            <a:off x="372903" y="1268184"/>
            <a:ext cx="6112193" cy="6557556"/>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13 – Ewing scores and disease severity in MSA. </a:t>
            </a:r>
            <a:r>
              <a:rPr lang="en-US" sz="1000" dirty="0">
                <a:latin typeface="Times New Roman" panose="02020603050405020304" pitchFamily="18" charset="0"/>
                <a:cs typeface="Times New Roman" panose="02020603050405020304" pitchFamily="18" charset="0"/>
              </a:rPr>
              <a:t>Predictive modeling of UMSARS (a–d) and supine-to-standing systolic blood pressure delta (Delta SBP; e–h) using Ewing (sub)scores in MSA patients. (a, e) LASSO model coefficients highlight key predictors by shrinking some coefficients to zero, effectively performing variable selection. (b, f) Ridge model coefficients retain all predictors, with magnitudes indicating their relative importance. (c, g) Diagnostic plots evaluating model performance as a function of included variables. Adjusted R² indicates variance explained adjusted for model complexity, with maximum values signaling the best fit without overfitting. Mallow’s Cp assesses bias and variance; values near the number of predictors (p) suggest well-balanced models, whereas higher values indicate overfitting. Bayesian Information Criterion (BIC) identifies the optimal trade-off between goodness-of-fit and parsimony, with minima indicating preferred model size. Residual Sum of Squares (RSS) tracks total residual error, typically decreasing with added variables but showing diminishing returns. (d, h) Best subset variable inclusion matrices illustrate which variables are selected across models of increasing size. Columns correspond to model sizes, rows to variables. Filled cells indicate inclusion, facilitating identification of consistently important predictors. Variables present in smaller models that persist in larger ones likely have strong explanatory power. The matrix also reveals potential redundancy or conditional importance of variables.</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06988571-3BD8-D0BB-46E5-0A59D9982A33}"/>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287527412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284</Words>
  <Application>Microsoft Office PowerPoint</Application>
  <PresentationFormat>Format A4 (210 x 297 mm)</PresentationFormat>
  <Paragraphs>12</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13 – Ewing scores and disease severity in MSA. Predictive modeling of UMSARS (a–d) and supine-to-standing systolic blood pressure delta (Delta SBP; e–h) using Ewing (sub)scores in MSA patients. (a, e) LASSO model coefficients highlight key predictors by shrinking some coefficients to zero, effectively performing variable selection. (b, f) Ridge model coefficients retain all predictors, with magnitudes indicating their relative importance. (c, g) Diagnostic plots evaluating model performance as a function of included variables. Adjusted R² indicates variance explained adjusted for model complexity, with maximum values signaling the best fit without overfitting. Mallow’s Cp assesses bias and variance; values near the number of predictors (p) suggest well-balanced models, whereas higher values indicate overfitting. Bayesian Information Criterion (BIC) identifies the optimal trade-off between goodness-of-fit and parsimony, with minima indicating preferred model size. Residual Sum of Squares (RSS) tracks total residual error, typically decreasing with added variables but showing diminishing returns. (d, h) Best subset variable inclusion matrices illustrate which variables are selected across models of increasing size. Columns correspond to model sizes, rows to variables. Filled cells indicate inclusion, facilitating identification of consistently important predictors. Variables present in smaller models that persist in larger ones likely have strong explanatory power. The matrix also reveals potential redundancy or conditional importance of variables.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2025-08-04T10:15:43Z</dcterms:modified>
</cp:coreProperties>
</file>