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82" r:id="rId2"/>
    <p:sldId id="383"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4F"/>
    <a:srgbClr val="0087FA"/>
    <a:srgbClr val="7FC3FC"/>
    <a:srgbClr val="FF7FA7"/>
    <a:srgbClr val="C00000"/>
    <a:srgbClr val="1F4E78"/>
    <a:srgbClr val="1A1A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071" autoAdjust="0"/>
    <p:restoredTop sz="94660"/>
  </p:normalViewPr>
  <p:slideViewPr>
    <p:cSldViewPr snapToGrid="0">
      <p:cViewPr varScale="1">
        <p:scale>
          <a:sx n="58" d="100"/>
          <a:sy n="58" d="100"/>
        </p:scale>
        <p:origin x="941" y="53"/>
      </p:cViewPr>
      <p:guideLst/>
    </p:cSldViewPr>
  </p:slideViewPr>
  <p:notesTextViewPr>
    <p:cViewPr>
      <p:scale>
        <a:sx n="1" d="1"/>
        <a:sy n="1" d="1"/>
      </p:scale>
      <p:origin x="0" y="0"/>
    </p:cViewPr>
  </p:notesTextViewPr>
  <p:sorterViewPr>
    <p:cViewPr>
      <p:scale>
        <a:sx n="75" d="100"/>
        <a:sy n="75" d="100"/>
      </p:scale>
      <p:origin x="0" y="-2966"/>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480030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551124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524679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879607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472381" y="3618442"/>
            <a:ext cx="2901255" cy="532218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3471863" y="3618442"/>
            <a:ext cx="2915543" cy="532218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5D63628-F756-4A32-9543-6AE473BFA0C8}" type="datetimeFigureOut">
              <a:rPr lang="en-US" smtClean="0"/>
              <a:t>8/4/2025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385423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5D63628-F756-4A32-9543-6AE473BFA0C8}" type="datetimeFigureOut">
              <a:rPr lang="en-US" smtClean="0"/>
              <a:t>8/4/2025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1696804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D63628-F756-4A32-9543-6AE473BFA0C8}" type="datetimeFigureOut">
              <a:rPr lang="en-US" smtClean="0"/>
              <a:t>8/4/2025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049394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718546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C5D63628-F756-4A32-9543-6AE473BFA0C8}" type="datetimeFigureOut">
              <a:rPr lang="en-US" smtClean="0"/>
              <a:t>8/4/2025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2492630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346314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D63628-F756-4A32-9543-6AE473BFA0C8}" type="datetimeFigureOut">
              <a:rPr lang="en-US" smtClean="0"/>
              <a:t>8/4/2025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5D820-ED26-4021-8C3D-81D9A27A4E58}" type="slidenum">
              <a:rPr lang="en-US" smtClean="0"/>
              <a:t>‹N°›</a:t>
            </a:fld>
            <a:endParaRPr lang="en-US"/>
          </a:p>
        </p:txBody>
      </p:sp>
    </p:spTree>
    <p:extLst>
      <p:ext uri="{BB962C8B-B14F-4D97-AF65-F5344CB8AC3E}">
        <p14:creationId xmlns:p14="http://schemas.microsoft.com/office/powerpoint/2010/main" val="3757837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5D63628-F756-4A32-9543-6AE473BFA0C8}" type="datetimeFigureOut">
              <a:rPr lang="en-US" smtClean="0"/>
              <a:t>8/4/2025</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AC5D820-ED26-4021-8C3D-81D9A27A4E58}" type="slidenum">
              <a:rPr lang="en-US" smtClean="0"/>
              <a:t>‹N°›</a:t>
            </a:fld>
            <a:endParaRPr lang="en-US"/>
          </a:p>
        </p:txBody>
      </p:sp>
    </p:spTree>
    <p:extLst>
      <p:ext uri="{BB962C8B-B14F-4D97-AF65-F5344CB8AC3E}">
        <p14:creationId xmlns:p14="http://schemas.microsoft.com/office/powerpoint/2010/main" val="2165446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61200-4C3A-FA88-E297-D9D7A6EC77AE}"/>
              </a:ext>
            </a:extLst>
          </p:cNvPr>
          <p:cNvSpPr>
            <a:spLocks noGrp="1"/>
          </p:cNvSpPr>
          <p:nvPr>
            <p:ph type="title"/>
          </p:nvPr>
        </p:nvSpPr>
        <p:spPr/>
        <p:txBody>
          <a:bodyPr/>
          <a:lstStyle/>
          <a:p>
            <a:r>
              <a:rPr lang="en-US" dirty="0"/>
              <a:t> </a:t>
            </a:r>
            <a:endParaRPr lang="en-GB" dirty="0"/>
          </a:p>
        </p:txBody>
      </p:sp>
      <p:pic>
        <p:nvPicPr>
          <p:cNvPr id="5" name="Picture 4" descr="A graph of different colored dots&#10;&#10;AI-generated content may be incorrect.">
            <a:extLst>
              <a:ext uri="{FF2B5EF4-FFF2-40B4-BE49-F238E27FC236}">
                <a16:creationId xmlns:a16="http://schemas.microsoft.com/office/drawing/2014/main" id="{B303B772-B860-A4C0-E62B-33DA4568F0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546" y="3400969"/>
            <a:ext cx="6528589" cy="2901595"/>
          </a:xfrm>
          <a:prstGeom prst="rect">
            <a:avLst/>
          </a:prstGeom>
        </p:spPr>
      </p:pic>
      <p:pic>
        <p:nvPicPr>
          <p:cNvPr id="7" name="Picture 6" descr="A graph of a graph with red dots&#10;&#10;AI-generated content may be incorrect.">
            <a:extLst>
              <a:ext uri="{FF2B5EF4-FFF2-40B4-BE49-F238E27FC236}">
                <a16:creationId xmlns:a16="http://schemas.microsoft.com/office/drawing/2014/main" id="{BC69342F-F1C8-B454-E09F-70A903387B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546" y="206564"/>
            <a:ext cx="6528589" cy="2901595"/>
          </a:xfrm>
          <a:prstGeom prst="rect">
            <a:avLst/>
          </a:prstGeom>
        </p:spPr>
      </p:pic>
      <p:sp>
        <p:nvSpPr>
          <p:cNvPr id="8" name="ZoneTexte 42">
            <a:extLst>
              <a:ext uri="{FF2B5EF4-FFF2-40B4-BE49-F238E27FC236}">
                <a16:creationId xmlns:a16="http://schemas.microsoft.com/office/drawing/2014/main" id="{180403B2-E321-E68E-AD09-583142D56AFC}"/>
              </a:ext>
            </a:extLst>
          </p:cNvPr>
          <p:cNvSpPr txBox="1"/>
          <p:nvPr/>
        </p:nvSpPr>
        <p:spPr>
          <a:xfrm>
            <a:off x="189918" y="189695"/>
            <a:ext cx="310186" cy="246221"/>
          </a:xfrm>
          <a:prstGeom prst="rect">
            <a:avLst/>
          </a:prstGeom>
          <a:noFill/>
        </p:spPr>
        <p:txBody>
          <a:bodyPr wrap="square" rtlCol="0">
            <a:spAutoFit/>
          </a:bodyPr>
          <a:lstStyle/>
          <a:p>
            <a:r>
              <a:rPr lang="en-US" sz="1000" b="1" dirty="0">
                <a:latin typeface="Bahnschrift" panose="020B0502040204020203" pitchFamily="34" charset="0"/>
              </a:rPr>
              <a:t>a</a:t>
            </a:r>
            <a:r>
              <a:rPr lang="en-US" sz="1000" b="1">
                <a:latin typeface="Bahnschrift" panose="020B0502040204020203" pitchFamily="34" charset="0"/>
              </a:rPr>
              <a:t>)</a:t>
            </a:r>
            <a:endParaRPr lang="en-US" sz="1000" b="1" dirty="0">
              <a:latin typeface="Bahnschrift" panose="020B0502040204020203" pitchFamily="34" charset="0"/>
            </a:endParaRPr>
          </a:p>
        </p:txBody>
      </p:sp>
      <p:sp>
        <p:nvSpPr>
          <p:cNvPr id="9" name="ZoneTexte 43">
            <a:extLst>
              <a:ext uri="{FF2B5EF4-FFF2-40B4-BE49-F238E27FC236}">
                <a16:creationId xmlns:a16="http://schemas.microsoft.com/office/drawing/2014/main" id="{8B4C7AB3-F473-A4EA-4221-79E46C774247}"/>
              </a:ext>
            </a:extLst>
          </p:cNvPr>
          <p:cNvSpPr txBox="1"/>
          <p:nvPr/>
        </p:nvSpPr>
        <p:spPr>
          <a:xfrm>
            <a:off x="176462" y="3374466"/>
            <a:ext cx="310186" cy="246221"/>
          </a:xfrm>
          <a:prstGeom prst="rect">
            <a:avLst/>
          </a:prstGeom>
          <a:noFill/>
        </p:spPr>
        <p:txBody>
          <a:bodyPr wrap="square" rtlCol="0">
            <a:spAutoFit/>
          </a:bodyPr>
          <a:lstStyle/>
          <a:p>
            <a:r>
              <a:rPr lang="en-US" sz="1000" b="1" dirty="0">
                <a:latin typeface="Bahnschrift" panose="020B0502040204020203" pitchFamily="34" charset="0"/>
              </a:rPr>
              <a:t>b)</a:t>
            </a:r>
          </a:p>
        </p:txBody>
      </p:sp>
      <p:sp>
        <p:nvSpPr>
          <p:cNvPr id="6" name="Content Placeholder 5">
            <a:extLst>
              <a:ext uri="{FF2B5EF4-FFF2-40B4-BE49-F238E27FC236}">
                <a16:creationId xmlns:a16="http://schemas.microsoft.com/office/drawing/2014/main" id="{3E87A6E3-E427-C5BE-6785-C351CE22D72A}"/>
              </a:ext>
            </a:extLst>
          </p:cNvPr>
          <p:cNvSpPr>
            <a:spLocks noGrp="1"/>
          </p:cNvSpPr>
          <p:nvPr>
            <p:ph idx="1"/>
          </p:nvPr>
        </p:nvSpPr>
        <p:spPr/>
        <p:txBody>
          <a:bodyPr/>
          <a:lstStyle/>
          <a:p>
            <a:pPr marL="0" indent="0">
              <a:buNone/>
            </a:pPr>
            <a:r>
              <a:rPr lang="en-US" dirty="0"/>
              <a:t> </a:t>
            </a:r>
            <a:endParaRPr lang="en-GB" dirty="0"/>
          </a:p>
        </p:txBody>
      </p:sp>
    </p:spTree>
    <p:extLst>
      <p:ext uri="{BB962C8B-B14F-4D97-AF65-F5344CB8AC3E}">
        <p14:creationId xmlns:p14="http://schemas.microsoft.com/office/powerpoint/2010/main" val="1643957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E8F09-9963-19AC-542E-0D310646E603}"/>
              </a:ext>
            </a:extLst>
          </p:cNvPr>
          <p:cNvSpPr>
            <a:spLocks noGrp="1"/>
          </p:cNvSpPr>
          <p:nvPr>
            <p:ph type="title"/>
          </p:nvPr>
        </p:nvSpPr>
        <p:spPr/>
        <p:txBody>
          <a:bodyPr/>
          <a:lstStyle/>
          <a:p>
            <a:r>
              <a:rPr lang="en-US" dirty="0"/>
              <a:t> </a:t>
            </a:r>
            <a:endParaRPr lang="en-GB" dirty="0"/>
          </a:p>
        </p:txBody>
      </p:sp>
      <p:sp>
        <p:nvSpPr>
          <p:cNvPr id="3" name="Content Placeholder 2">
            <a:extLst>
              <a:ext uri="{FF2B5EF4-FFF2-40B4-BE49-F238E27FC236}">
                <a16:creationId xmlns:a16="http://schemas.microsoft.com/office/drawing/2014/main" id="{3E1CC8AE-1578-ABEE-6917-53E599450708}"/>
              </a:ext>
            </a:extLst>
          </p:cNvPr>
          <p:cNvSpPr>
            <a:spLocks noGrp="1"/>
          </p:cNvSpPr>
          <p:nvPr>
            <p:ph idx="1"/>
          </p:nvPr>
        </p:nvSpPr>
        <p:spPr/>
        <p:txBody>
          <a:bodyPr>
            <a:noAutofit/>
          </a:bodyPr>
          <a:lstStyle/>
          <a:p>
            <a:pPr marL="0" indent="0">
              <a:lnSpc>
                <a:spcPct val="150000"/>
              </a:lnSpc>
              <a:buNone/>
            </a:pPr>
            <a:r>
              <a:rPr lang="en-US" sz="1000" b="1" dirty="0">
                <a:latin typeface="Bahnschrift" panose="020B0502040204020203" pitchFamily="34" charset="0"/>
                <a:cs typeface="Times New Roman" panose="02020603050405020304" pitchFamily="18" charset="0"/>
              </a:rPr>
              <a:t>Supplementary Figure 14 – Performance of classical cardiovascular and/or heart rate variability features. </a:t>
            </a:r>
            <a:r>
              <a:rPr lang="en-US" sz="1000" dirty="0">
                <a:latin typeface="Bahnschrift" panose="020B0502040204020203" pitchFamily="34" charset="0"/>
                <a:cs typeface="Times New Roman" panose="02020603050405020304" pitchFamily="18" charset="0"/>
              </a:rPr>
              <a:t>(a) Predicted vs observed UMSARS values. (b) Predicted vs observed time-to-death values. To explore the predictive power of different sets of variables (heart rate variability measures and/or classical cardiovascular measures) on clinical outcomes, we have trained random forest models. Specifically, we compared the performance of three models in predicting UMSARS scores (a continuous outcome) and death (time-to-death, also as a continuous outcome). The three models consisted of 17 classical cardiovascular assessment variables only (also referred to as “Ewing tests”, 50 heart rate variability features alone, or both combined. The random forest algorithm was chosen for its robustness in handling complex, high-dimensional datasets, especially when there are interactions between variables. To assess dataset/model performance, and not necessarily its interpretability, was the goal. We performed 10-fold cross-validation for each model to avoid overfitting, and each method was repeated 3 times to ensure reliability and consistency of the results. The models were optimized using Root Mean Squared Error (RMSE) as the evaluation metric. This allowed us to assess the average deviation of the predicted values from the actual UMSARS/time-to-death scores, disproportionally penalizing larger errors.</a:t>
            </a:r>
            <a:endParaRPr lang="en-GB" sz="1000" dirty="0">
              <a:latin typeface="Bahnschrift" panose="020B0502040204020203" pitchFamily="34" charset="0"/>
            </a:endParaRPr>
          </a:p>
        </p:txBody>
      </p:sp>
    </p:spTree>
    <p:extLst>
      <p:ext uri="{BB962C8B-B14F-4D97-AF65-F5344CB8AC3E}">
        <p14:creationId xmlns:p14="http://schemas.microsoft.com/office/powerpoint/2010/main" val="404413619"/>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7538</TotalTime>
  <Words>244</Words>
  <Application>Microsoft Office PowerPoint</Application>
  <PresentationFormat>Format A4 (210 x 297 mm)</PresentationFormat>
  <Paragraphs>6</Paragraphs>
  <Slides>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vt:i4>
      </vt:variant>
    </vt:vector>
  </HeadingPairs>
  <TitlesOfParts>
    <vt:vector size="8" baseType="lpstr">
      <vt:lpstr>Arial</vt:lpstr>
      <vt:lpstr>Bahnschrift</vt:lpstr>
      <vt:lpstr>Calibri</vt:lpstr>
      <vt:lpstr>Calibri Light</vt:lpstr>
      <vt:lpstr>Times New Roman</vt:lpstr>
      <vt:lpstr>Thème Office</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PU.0580</dc:creator>
  <cp:lastModifiedBy>PU.0580</cp:lastModifiedBy>
  <cp:revision>239</cp:revision>
  <cp:lastPrinted>2025-03-20T10:20:53Z</cp:lastPrinted>
  <dcterms:created xsi:type="dcterms:W3CDTF">2024-12-22T15:24:33Z</dcterms:created>
  <dcterms:modified xsi:type="dcterms:W3CDTF">2025-08-04T10:15:59Z</dcterms:modified>
</cp:coreProperties>
</file>