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61" r:id="rId2"/>
    <p:sldId id="362"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394362968540329E-2"/>
          <c:y val="0"/>
          <c:w val="0.95521127406291939"/>
          <c:h val="0.4888642946338756"/>
        </c:manualLayout>
      </c:layout>
      <c:barChart>
        <c:barDir val="col"/>
        <c:grouping val="clustered"/>
        <c:varyColors val="0"/>
        <c:ser>
          <c:idx val="0"/>
          <c:order val="0"/>
          <c:tx>
            <c:strRef>
              <c:f>Feuil1!$B$1</c:f>
              <c:strCache>
                <c:ptCount val="1"/>
                <c:pt idx="0">
                  <c:v>Follow-up</c:v>
                </c:pt>
              </c:strCache>
            </c:strRef>
          </c:tx>
          <c:spPr>
            <a:solidFill>
              <a:schemeClr val="bg1">
                <a:alpha val="0"/>
              </a:schemeClr>
            </a:solidFill>
            <a:ln>
              <a:noFill/>
            </a:ln>
            <a:effectLst/>
          </c:spPr>
          <c:invertIfNegative val="0"/>
          <c:cat>
            <c:strRef>
              <c:f>Feuil1!$A$2:$A$18</c:f>
              <c:strCache>
                <c:ptCount val="17"/>
                <c:pt idx="0">
                  <c:v>Ewing Valsalva Ratio</c:v>
                </c:pt>
                <c:pt idx="1">
                  <c:v>Ewing respiratory amplitude (bpm)</c:v>
                </c:pt>
                <c:pt idx="2">
                  <c:v>Ewing 30/15 ratio</c:v>
                </c:pt>
                <c:pt idx="3">
                  <c:v>Ewing Iso DBP Handgrip</c:v>
                </c:pt>
                <c:pt idx="4">
                  <c:v>Ewing Iso SBP Handgrip</c:v>
                </c:pt>
                <c:pt idx="5">
                  <c:v>Ewing SBP Tilting Delta</c:v>
                </c:pt>
                <c:pt idx="6">
                  <c:v>Ewing DBP Tilting Delta</c:v>
                </c:pt>
                <c:pt idx="7">
                  <c:v>Ewing Orthost stand SBP</c:v>
                </c:pt>
                <c:pt idx="8">
                  <c:v>Ewing Orthost stand DBP</c:v>
                </c:pt>
                <c:pt idx="9">
                  <c:v>Ewing Valsalva Score</c:v>
                </c:pt>
                <c:pt idx="10">
                  <c:v>Ewing respiratory score (bpm)</c:v>
                </c:pt>
                <c:pt idx="11">
                  <c:v>Ewing 30/15</c:v>
                </c:pt>
                <c:pt idx="12">
                  <c:v>Ewing Iso Score</c:v>
                </c:pt>
                <c:pt idx="13">
                  <c:v>Ewing Orthost Tilt</c:v>
                </c:pt>
                <c:pt idx="14">
                  <c:v>Ewing Total Score</c:v>
                </c:pt>
                <c:pt idx="15">
                  <c:v>Valsalva SBP Delta phase_IIb (mmHg)</c:v>
                </c:pt>
                <c:pt idx="16">
                  <c:v>Valsalva SBP Delta phase_Ivb (mmHg)</c:v>
                </c:pt>
              </c:strCache>
            </c:strRef>
          </c:cat>
          <c:val>
            <c:numRef>
              <c:f>Feuil1!$B$2:$B$18</c:f>
              <c:numCache>
                <c:formatCode>0.00</c:formatCode>
                <c:ptCount val="17"/>
                <c:pt idx="0">
                  <c:v>0.17</c:v>
                </c:pt>
                <c:pt idx="1">
                  <c:v>0.28999999999999998</c:v>
                </c:pt>
                <c:pt idx="2">
                  <c:v>0.24</c:v>
                </c:pt>
                <c:pt idx="3">
                  <c:v>7.0000000000000007E-2</c:v>
                </c:pt>
                <c:pt idx="4">
                  <c:v>0.11</c:v>
                </c:pt>
                <c:pt idx="5">
                  <c:v>0.2</c:v>
                </c:pt>
                <c:pt idx="6">
                  <c:v>0.21</c:v>
                </c:pt>
                <c:pt idx="7">
                  <c:v>0.09</c:v>
                </c:pt>
                <c:pt idx="8">
                  <c:v>0.1</c:v>
                </c:pt>
                <c:pt idx="9">
                  <c:v>-0.19</c:v>
                </c:pt>
                <c:pt idx="10">
                  <c:v>-0.2</c:v>
                </c:pt>
                <c:pt idx="11">
                  <c:v>-0.09</c:v>
                </c:pt>
                <c:pt idx="12">
                  <c:v>-0.14000000000000001</c:v>
                </c:pt>
                <c:pt idx="13">
                  <c:v>-0.12</c:v>
                </c:pt>
                <c:pt idx="14">
                  <c:v>-0.25</c:v>
                </c:pt>
                <c:pt idx="15">
                  <c:v>0.17</c:v>
                </c:pt>
                <c:pt idx="16">
                  <c:v>0.18</c:v>
                </c:pt>
              </c:numCache>
            </c:numRef>
          </c:val>
          <c:extLst>
            <c:ext xmlns:c16="http://schemas.microsoft.com/office/drawing/2014/chart" uri="{C3380CC4-5D6E-409C-BE32-E72D297353CC}">
              <c16:uniqueId val="{00000000-19D1-4220-8EE9-5ECA6A00C3F1}"/>
            </c:ext>
          </c:extLst>
        </c:ser>
        <c:ser>
          <c:idx val="1"/>
          <c:order val="1"/>
          <c:tx>
            <c:strRef>
              <c:f>Feuil1!$C$1</c:f>
              <c:strCache>
                <c:ptCount val="1"/>
                <c:pt idx="0">
                  <c:v>Symptom Duration</c:v>
                </c:pt>
              </c:strCache>
            </c:strRef>
          </c:tx>
          <c:spPr>
            <a:solidFill>
              <a:schemeClr val="bg1">
                <a:alpha val="0"/>
              </a:schemeClr>
            </a:solidFill>
            <a:ln>
              <a:noFill/>
            </a:ln>
            <a:effectLst/>
          </c:spPr>
          <c:invertIfNegative val="0"/>
          <c:cat>
            <c:strRef>
              <c:f>Feuil1!$A$2:$A$18</c:f>
              <c:strCache>
                <c:ptCount val="17"/>
                <c:pt idx="0">
                  <c:v>Ewing Valsalva Ratio</c:v>
                </c:pt>
                <c:pt idx="1">
                  <c:v>Ewing respiratory amplitude (bpm)</c:v>
                </c:pt>
                <c:pt idx="2">
                  <c:v>Ewing 30/15 ratio</c:v>
                </c:pt>
                <c:pt idx="3">
                  <c:v>Ewing Iso DBP Handgrip</c:v>
                </c:pt>
                <c:pt idx="4">
                  <c:v>Ewing Iso SBP Handgrip</c:v>
                </c:pt>
                <c:pt idx="5">
                  <c:v>Ewing SBP Tilting Delta</c:v>
                </c:pt>
                <c:pt idx="6">
                  <c:v>Ewing DBP Tilting Delta</c:v>
                </c:pt>
                <c:pt idx="7">
                  <c:v>Ewing Orthost stand SBP</c:v>
                </c:pt>
                <c:pt idx="8">
                  <c:v>Ewing Orthost stand DBP</c:v>
                </c:pt>
                <c:pt idx="9">
                  <c:v>Ewing Valsalva Score</c:v>
                </c:pt>
                <c:pt idx="10">
                  <c:v>Ewing respiratory score (bpm)</c:v>
                </c:pt>
                <c:pt idx="11">
                  <c:v>Ewing 30/15</c:v>
                </c:pt>
                <c:pt idx="12">
                  <c:v>Ewing Iso Score</c:v>
                </c:pt>
                <c:pt idx="13">
                  <c:v>Ewing Orthost Tilt</c:v>
                </c:pt>
                <c:pt idx="14">
                  <c:v>Ewing Total Score</c:v>
                </c:pt>
                <c:pt idx="15">
                  <c:v>Valsalva SBP Delta phase_IIb (mmHg)</c:v>
                </c:pt>
                <c:pt idx="16">
                  <c:v>Valsalva SBP Delta phase_Ivb (mmHg)</c:v>
                </c:pt>
              </c:strCache>
            </c:strRef>
          </c:cat>
          <c:val>
            <c:numRef>
              <c:f>Feuil1!$C$2:$C$18</c:f>
              <c:numCache>
                <c:formatCode>0.00</c:formatCode>
                <c:ptCount val="17"/>
                <c:pt idx="0">
                  <c:v>-0.04</c:v>
                </c:pt>
                <c:pt idx="1">
                  <c:v>-0.03</c:v>
                </c:pt>
                <c:pt idx="2">
                  <c:v>-0.03</c:v>
                </c:pt>
                <c:pt idx="3">
                  <c:v>-0.02</c:v>
                </c:pt>
                <c:pt idx="4">
                  <c:v>0</c:v>
                </c:pt>
                <c:pt idx="5">
                  <c:v>0.12</c:v>
                </c:pt>
                <c:pt idx="6">
                  <c:v>0.08</c:v>
                </c:pt>
                <c:pt idx="7">
                  <c:v>0.04</c:v>
                </c:pt>
                <c:pt idx="8">
                  <c:v>0.01</c:v>
                </c:pt>
                <c:pt idx="9">
                  <c:v>-0.03</c:v>
                </c:pt>
                <c:pt idx="10">
                  <c:v>-0.02</c:v>
                </c:pt>
                <c:pt idx="11">
                  <c:v>-0.06</c:v>
                </c:pt>
                <c:pt idx="12">
                  <c:v>-0.05</c:v>
                </c:pt>
                <c:pt idx="13">
                  <c:v>0.02</c:v>
                </c:pt>
                <c:pt idx="14">
                  <c:v>-0.04</c:v>
                </c:pt>
                <c:pt idx="15">
                  <c:v>0.03</c:v>
                </c:pt>
                <c:pt idx="16">
                  <c:v>0.06</c:v>
                </c:pt>
              </c:numCache>
            </c:numRef>
          </c:val>
          <c:extLst>
            <c:ext xmlns:c16="http://schemas.microsoft.com/office/drawing/2014/chart" uri="{C3380CC4-5D6E-409C-BE32-E72D297353CC}">
              <c16:uniqueId val="{00000001-19D1-4220-8EE9-5ECA6A00C3F1}"/>
            </c:ext>
          </c:extLst>
        </c:ser>
        <c:ser>
          <c:idx val="2"/>
          <c:order val="2"/>
          <c:tx>
            <c:strRef>
              <c:f>Feuil1!$D$1</c:f>
              <c:strCache>
                <c:ptCount val="1"/>
                <c:pt idx="0">
                  <c:v>Diagnosis Duration</c:v>
                </c:pt>
              </c:strCache>
            </c:strRef>
          </c:tx>
          <c:spPr>
            <a:noFill/>
            <a:ln>
              <a:noFill/>
            </a:ln>
            <a:effectLst/>
          </c:spPr>
          <c:invertIfNegative val="0"/>
          <c:cat>
            <c:strRef>
              <c:f>Feuil1!$A$2:$A$18</c:f>
              <c:strCache>
                <c:ptCount val="17"/>
                <c:pt idx="0">
                  <c:v>Ewing Valsalva Ratio</c:v>
                </c:pt>
                <c:pt idx="1">
                  <c:v>Ewing respiratory amplitude (bpm)</c:v>
                </c:pt>
                <c:pt idx="2">
                  <c:v>Ewing 30/15 ratio</c:v>
                </c:pt>
                <c:pt idx="3">
                  <c:v>Ewing Iso DBP Handgrip</c:v>
                </c:pt>
                <c:pt idx="4">
                  <c:v>Ewing Iso SBP Handgrip</c:v>
                </c:pt>
                <c:pt idx="5">
                  <c:v>Ewing SBP Tilting Delta</c:v>
                </c:pt>
                <c:pt idx="6">
                  <c:v>Ewing DBP Tilting Delta</c:v>
                </c:pt>
                <c:pt idx="7">
                  <c:v>Ewing Orthost stand SBP</c:v>
                </c:pt>
                <c:pt idx="8">
                  <c:v>Ewing Orthost stand DBP</c:v>
                </c:pt>
                <c:pt idx="9">
                  <c:v>Ewing Valsalva Score</c:v>
                </c:pt>
                <c:pt idx="10">
                  <c:v>Ewing respiratory score (bpm)</c:v>
                </c:pt>
                <c:pt idx="11">
                  <c:v>Ewing 30/15</c:v>
                </c:pt>
                <c:pt idx="12">
                  <c:v>Ewing Iso Score</c:v>
                </c:pt>
                <c:pt idx="13">
                  <c:v>Ewing Orthost Tilt</c:v>
                </c:pt>
                <c:pt idx="14">
                  <c:v>Ewing Total Score</c:v>
                </c:pt>
                <c:pt idx="15">
                  <c:v>Valsalva SBP Delta phase_IIb (mmHg)</c:v>
                </c:pt>
                <c:pt idx="16">
                  <c:v>Valsalva SBP Delta phase_Ivb (mmHg)</c:v>
                </c:pt>
              </c:strCache>
            </c:strRef>
          </c:cat>
          <c:val>
            <c:numRef>
              <c:f>Feuil1!$D$2:$D$18</c:f>
              <c:numCache>
                <c:formatCode>General</c:formatCode>
                <c:ptCount val="17"/>
                <c:pt idx="0">
                  <c:v>0</c:v>
                </c:pt>
                <c:pt idx="1">
                  <c:v>0.14000000000000001</c:v>
                </c:pt>
                <c:pt idx="2">
                  <c:v>-0.08</c:v>
                </c:pt>
                <c:pt idx="3">
                  <c:v>0.03</c:v>
                </c:pt>
                <c:pt idx="4">
                  <c:v>0.03</c:v>
                </c:pt>
                <c:pt idx="5">
                  <c:v>-0.02</c:v>
                </c:pt>
                <c:pt idx="6">
                  <c:v>0.08</c:v>
                </c:pt>
                <c:pt idx="7">
                  <c:v>0</c:v>
                </c:pt>
                <c:pt idx="8">
                  <c:v>0.08</c:v>
                </c:pt>
                <c:pt idx="9">
                  <c:v>-0.05</c:v>
                </c:pt>
                <c:pt idx="10">
                  <c:v>-0.15</c:v>
                </c:pt>
                <c:pt idx="11">
                  <c:v>-0.03</c:v>
                </c:pt>
                <c:pt idx="12">
                  <c:v>-0.04</c:v>
                </c:pt>
                <c:pt idx="13">
                  <c:v>0.14000000000000001</c:v>
                </c:pt>
                <c:pt idx="14">
                  <c:v>-0.04</c:v>
                </c:pt>
                <c:pt idx="15">
                  <c:v>-0.05</c:v>
                </c:pt>
                <c:pt idx="16">
                  <c:v>7.0000000000000007E-2</c:v>
                </c:pt>
              </c:numCache>
            </c:numRef>
          </c:val>
          <c:extLst>
            <c:ext xmlns:c16="http://schemas.microsoft.com/office/drawing/2014/chart" uri="{C3380CC4-5D6E-409C-BE32-E72D297353CC}">
              <c16:uniqueId val="{00000002-19D1-4220-8EE9-5ECA6A00C3F1}"/>
            </c:ext>
          </c:extLst>
        </c:ser>
        <c:dLbls>
          <c:showLegendKey val="0"/>
          <c:showVal val="0"/>
          <c:showCatName val="0"/>
          <c:showSerName val="0"/>
          <c:showPercent val="0"/>
          <c:showBubbleSize val="0"/>
        </c:dLbls>
        <c:gapWidth val="80"/>
        <c:axId val="1607584639"/>
        <c:axId val="1909134815"/>
      </c:barChart>
      <c:catAx>
        <c:axId val="16075846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909134815"/>
        <c:crosses val="autoZero"/>
        <c:auto val="1"/>
        <c:lblAlgn val="ctr"/>
        <c:lblOffset val="100"/>
        <c:noMultiLvlLbl val="0"/>
      </c:catAx>
      <c:valAx>
        <c:axId val="1909134815"/>
        <c:scaling>
          <c:orientation val="minMax"/>
          <c:min val="-0.25"/>
        </c:scaling>
        <c:delete val="1"/>
        <c:axPos val="l"/>
        <c:numFmt formatCode="0.00" sourceLinked="1"/>
        <c:majorTickMark val="none"/>
        <c:minorTickMark val="none"/>
        <c:tickLblPos val="nextTo"/>
        <c:crossAx val="1607584639"/>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499275882632139E-2"/>
          <c:y val="2.364857106147325E-2"/>
          <c:w val="0.90324879212355025"/>
          <c:h val="0.95270285787705355"/>
        </c:manualLayout>
      </c:layout>
      <c:barChart>
        <c:barDir val="col"/>
        <c:grouping val="clustered"/>
        <c:varyColors val="0"/>
        <c:ser>
          <c:idx val="0"/>
          <c:order val="0"/>
          <c:tx>
            <c:strRef>
              <c:f>Feuil1!$B$1</c:f>
              <c:strCache>
                <c:ptCount val="1"/>
                <c:pt idx="0">
                  <c:v>Follow-up</c:v>
                </c:pt>
              </c:strCache>
            </c:strRef>
          </c:tx>
          <c:spPr>
            <a:solidFill>
              <a:srgbClr val="FF7FA7"/>
            </a:solidFill>
            <a:ln>
              <a:noFill/>
            </a:ln>
            <a:effectLst/>
          </c:spPr>
          <c:invertIfNegative val="0"/>
          <c:cat>
            <c:strRef>
              <c:f>Feuil1!$A$2:$A$18</c:f>
              <c:strCache>
                <c:ptCount val="17"/>
                <c:pt idx="0">
                  <c:v>Ewing Valsalva Ratio</c:v>
                </c:pt>
                <c:pt idx="1">
                  <c:v>Ewing respiratory amplitude (bpm)</c:v>
                </c:pt>
                <c:pt idx="2">
                  <c:v>Ewing 30/15 ratio</c:v>
                </c:pt>
                <c:pt idx="3">
                  <c:v>Ewing Iso DBP Handgrip</c:v>
                </c:pt>
                <c:pt idx="4">
                  <c:v>Ewing Iso SBP Handgrip</c:v>
                </c:pt>
                <c:pt idx="5">
                  <c:v>Ewing SBP Tilting Delta</c:v>
                </c:pt>
                <c:pt idx="6">
                  <c:v>Ewing DBP Tilting Delta</c:v>
                </c:pt>
                <c:pt idx="7">
                  <c:v>Ewing Orthost stand SBP</c:v>
                </c:pt>
                <c:pt idx="8">
                  <c:v>Ewing Orthost stand DBP</c:v>
                </c:pt>
                <c:pt idx="9">
                  <c:v>Ewing Valsalva Score</c:v>
                </c:pt>
                <c:pt idx="10">
                  <c:v>Ewing respiratory score (bpm)</c:v>
                </c:pt>
                <c:pt idx="11">
                  <c:v>Ewing 30/15</c:v>
                </c:pt>
                <c:pt idx="12">
                  <c:v>Ewing Iso Score</c:v>
                </c:pt>
                <c:pt idx="13">
                  <c:v>Ewing Orthost Tilt</c:v>
                </c:pt>
                <c:pt idx="14">
                  <c:v>Ewing Total Score</c:v>
                </c:pt>
                <c:pt idx="15">
                  <c:v>Valsalva SBP Delta phase_IIb (mmHg)</c:v>
                </c:pt>
                <c:pt idx="16">
                  <c:v>Valsalva SBP Delta phase_Ivb (mmHg)</c:v>
                </c:pt>
              </c:strCache>
            </c:strRef>
          </c:cat>
          <c:val>
            <c:numRef>
              <c:f>Feuil1!$B$2:$B$18</c:f>
              <c:numCache>
                <c:formatCode>0.00</c:formatCode>
                <c:ptCount val="17"/>
                <c:pt idx="0">
                  <c:v>0.17</c:v>
                </c:pt>
                <c:pt idx="1">
                  <c:v>0.28999999999999998</c:v>
                </c:pt>
                <c:pt idx="2">
                  <c:v>0.24</c:v>
                </c:pt>
                <c:pt idx="3">
                  <c:v>7.0000000000000007E-2</c:v>
                </c:pt>
                <c:pt idx="4">
                  <c:v>0.11</c:v>
                </c:pt>
                <c:pt idx="5">
                  <c:v>0.2</c:v>
                </c:pt>
                <c:pt idx="6">
                  <c:v>0.21</c:v>
                </c:pt>
                <c:pt idx="7">
                  <c:v>0.09</c:v>
                </c:pt>
                <c:pt idx="8">
                  <c:v>0.1</c:v>
                </c:pt>
                <c:pt idx="9">
                  <c:v>-0.19</c:v>
                </c:pt>
                <c:pt idx="10">
                  <c:v>-0.2</c:v>
                </c:pt>
                <c:pt idx="11">
                  <c:v>-0.09</c:v>
                </c:pt>
                <c:pt idx="12">
                  <c:v>-0.14000000000000001</c:v>
                </c:pt>
                <c:pt idx="13">
                  <c:v>-0.12</c:v>
                </c:pt>
                <c:pt idx="14">
                  <c:v>-0.25</c:v>
                </c:pt>
                <c:pt idx="15">
                  <c:v>0.17</c:v>
                </c:pt>
                <c:pt idx="16">
                  <c:v>0.18</c:v>
                </c:pt>
              </c:numCache>
            </c:numRef>
          </c:val>
          <c:extLst>
            <c:ext xmlns:c16="http://schemas.microsoft.com/office/drawing/2014/chart" uri="{C3380CC4-5D6E-409C-BE32-E72D297353CC}">
              <c16:uniqueId val="{00000000-089B-458C-A516-9EBA6BDFF7AB}"/>
            </c:ext>
          </c:extLst>
        </c:ser>
        <c:ser>
          <c:idx val="1"/>
          <c:order val="1"/>
          <c:tx>
            <c:strRef>
              <c:f>Feuil1!$C$1</c:f>
              <c:strCache>
                <c:ptCount val="1"/>
                <c:pt idx="0">
                  <c:v>Symptom Duration</c:v>
                </c:pt>
              </c:strCache>
            </c:strRef>
          </c:tx>
          <c:spPr>
            <a:solidFill>
              <a:srgbClr val="7FC3FC"/>
            </a:solidFill>
            <a:ln>
              <a:noFill/>
            </a:ln>
            <a:effectLst/>
          </c:spPr>
          <c:invertIfNegative val="0"/>
          <c:cat>
            <c:strRef>
              <c:f>Feuil1!$A$2:$A$18</c:f>
              <c:strCache>
                <c:ptCount val="17"/>
                <c:pt idx="0">
                  <c:v>Ewing Valsalva Ratio</c:v>
                </c:pt>
                <c:pt idx="1">
                  <c:v>Ewing respiratory amplitude (bpm)</c:v>
                </c:pt>
                <c:pt idx="2">
                  <c:v>Ewing 30/15 ratio</c:v>
                </c:pt>
                <c:pt idx="3">
                  <c:v>Ewing Iso DBP Handgrip</c:v>
                </c:pt>
                <c:pt idx="4">
                  <c:v>Ewing Iso SBP Handgrip</c:v>
                </c:pt>
                <c:pt idx="5">
                  <c:v>Ewing SBP Tilting Delta</c:v>
                </c:pt>
                <c:pt idx="6">
                  <c:v>Ewing DBP Tilting Delta</c:v>
                </c:pt>
                <c:pt idx="7">
                  <c:v>Ewing Orthost stand SBP</c:v>
                </c:pt>
                <c:pt idx="8">
                  <c:v>Ewing Orthost stand DBP</c:v>
                </c:pt>
                <c:pt idx="9">
                  <c:v>Ewing Valsalva Score</c:v>
                </c:pt>
                <c:pt idx="10">
                  <c:v>Ewing respiratory score (bpm)</c:v>
                </c:pt>
                <c:pt idx="11">
                  <c:v>Ewing 30/15</c:v>
                </c:pt>
                <c:pt idx="12">
                  <c:v>Ewing Iso Score</c:v>
                </c:pt>
                <c:pt idx="13">
                  <c:v>Ewing Orthost Tilt</c:v>
                </c:pt>
                <c:pt idx="14">
                  <c:v>Ewing Total Score</c:v>
                </c:pt>
                <c:pt idx="15">
                  <c:v>Valsalva SBP Delta phase_IIb (mmHg)</c:v>
                </c:pt>
                <c:pt idx="16">
                  <c:v>Valsalva SBP Delta phase_Ivb (mmHg)</c:v>
                </c:pt>
              </c:strCache>
            </c:strRef>
          </c:cat>
          <c:val>
            <c:numRef>
              <c:f>Feuil1!$C$2:$C$18</c:f>
              <c:numCache>
                <c:formatCode>0.00</c:formatCode>
                <c:ptCount val="17"/>
                <c:pt idx="0">
                  <c:v>-0.04</c:v>
                </c:pt>
                <c:pt idx="1">
                  <c:v>-0.03</c:v>
                </c:pt>
                <c:pt idx="2">
                  <c:v>-0.03</c:v>
                </c:pt>
                <c:pt idx="3">
                  <c:v>-0.02</c:v>
                </c:pt>
                <c:pt idx="4">
                  <c:v>0</c:v>
                </c:pt>
                <c:pt idx="5">
                  <c:v>0.12</c:v>
                </c:pt>
                <c:pt idx="6">
                  <c:v>0.08</c:v>
                </c:pt>
                <c:pt idx="7">
                  <c:v>0.04</c:v>
                </c:pt>
                <c:pt idx="8">
                  <c:v>0.01</c:v>
                </c:pt>
                <c:pt idx="9">
                  <c:v>-0.03</c:v>
                </c:pt>
                <c:pt idx="10">
                  <c:v>-0.02</c:v>
                </c:pt>
                <c:pt idx="11">
                  <c:v>-0.06</c:v>
                </c:pt>
                <c:pt idx="12">
                  <c:v>-0.05</c:v>
                </c:pt>
                <c:pt idx="13">
                  <c:v>0.02</c:v>
                </c:pt>
                <c:pt idx="14">
                  <c:v>-0.04</c:v>
                </c:pt>
                <c:pt idx="15">
                  <c:v>0.03</c:v>
                </c:pt>
                <c:pt idx="16">
                  <c:v>0.06</c:v>
                </c:pt>
              </c:numCache>
            </c:numRef>
          </c:val>
          <c:extLst>
            <c:ext xmlns:c16="http://schemas.microsoft.com/office/drawing/2014/chart" uri="{C3380CC4-5D6E-409C-BE32-E72D297353CC}">
              <c16:uniqueId val="{00000001-089B-458C-A516-9EBA6BDFF7AB}"/>
            </c:ext>
          </c:extLst>
        </c:ser>
        <c:ser>
          <c:idx val="2"/>
          <c:order val="2"/>
          <c:tx>
            <c:strRef>
              <c:f>Feuil1!$D$1</c:f>
              <c:strCache>
                <c:ptCount val="1"/>
                <c:pt idx="0">
                  <c:v>Diagnosis Duration</c:v>
                </c:pt>
              </c:strCache>
            </c:strRef>
          </c:tx>
          <c:spPr>
            <a:solidFill>
              <a:schemeClr val="accent3"/>
            </a:solidFill>
            <a:ln>
              <a:noFill/>
            </a:ln>
            <a:effectLst/>
          </c:spPr>
          <c:invertIfNegative val="0"/>
          <c:cat>
            <c:strRef>
              <c:f>Feuil1!$A$2:$A$18</c:f>
              <c:strCache>
                <c:ptCount val="17"/>
                <c:pt idx="0">
                  <c:v>Ewing Valsalva Ratio</c:v>
                </c:pt>
                <c:pt idx="1">
                  <c:v>Ewing respiratory amplitude (bpm)</c:v>
                </c:pt>
                <c:pt idx="2">
                  <c:v>Ewing 30/15 ratio</c:v>
                </c:pt>
                <c:pt idx="3">
                  <c:v>Ewing Iso DBP Handgrip</c:v>
                </c:pt>
                <c:pt idx="4">
                  <c:v>Ewing Iso SBP Handgrip</c:v>
                </c:pt>
                <c:pt idx="5">
                  <c:v>Ewing SBP Tilting Delta</c:v>
                </c:pt>
                <c:pt idx="6">
                  <c:v>Ewing DBP Tilting Delta</c:v>
                </c:pt>
                <c:pt idx="7">
                  <c:v>Ewing Orthost stand SBP</c:v>
                </c:pt>
                <c:pt idx="8">
                  <c:v>Ewing Orthost stand DBP</c:v>
                </c:pt>
                <c:pt idx="9">
                  <c:v>Ewing Valsalva Score</c:v>
                </c:pt>
                <c:pt idx="10">
                  <c:v>Ewing respiratory score (bpm)</c:v>
                </c:pt>
                <c:pt idx="11">
                  <c:v>Ewing 30/15</c:v>
                </c:pt>
                <c:pt idx="12">
                  <c:v>Ewing Iso Score</c:v>
                </c:pt>
                <c:pt idx="13">
                  <c:v>Ewing Orthost Tilt</c:v>
                </c:pt>
                <c:pt idx="14">
                  <c:v>Ewing Total Score</c:v>
                </c:pt>
                <c:pt idx="15">
                  <c:v>Valsalva SBP Delta phase_IIb (mmHg)</c:v>
                </c:pt>
                <c:pt idx="16">
                  <c:v>Valsalva SBP Delta phase_Ivb (mmHg)</c:v>
                </c:pt>
              </c:strCache>
            </c:strRef>
          </c:cat>
          <c:val>
            <c:numRef>
              <c:f>Feuil1!$D$2:$D$18</c:f>
              <c:numCache>
                <c:formatCode>0.00</c:formatCode>
                <c:ptCount val="17"/>
                <c:pt idx="0">
                  <c:v>0</c:v>
                </c:pt>
                <c:pt idx="1">
                  <c:v>0.14000000000000001</c:v>
                </c:pt>
                <c:pt idx="2">
                  <c:v>-0.08</c:v>
                </c:pt>
                <c:pt idx="3">
                  <c:v>0.03</c:v>
                </c:pt>
                <c:pt idx="4">
                  <c:v>0.03</c:v>
                </c:pt>
                <c:pt idx="5">
                  <c:v>-0.02</c:v>
                </c:pt>
                <c:pt idx="6">
                  <c:v>0.08</c:v>
                </c:pt>
                <c:pt idx="7">
                  <c:v>0</c:v>
                </c:pt>
                <c:pt idx="8">
                  <c:v>0.08</c:v>
                </c:pt>
                <c:pt idx="9">
                  <c:v>-0.05</c:v>
                </c:pt>
                <c:pt idx="10">
                  <c:v>-0.15</c:v>
                </c:pt>
                <c:pt idx="11">
                  <c:v>-0.03</c:v>
                </c:pt>
                <c:pt idx="12">
                  <c:v>-0.04</c:v>
                </c:pt>
                <c:pt idx="13">
                  <c:v>0.14000000000000001</c:v>
                </c:pt>
                <c:pt idx="14">
                  <c:v>-0.04</c:v>
                </c:pt>
                <c:pt idx="15">
                  <c:v>-0.05</c:v>
                </c:pt>
                <c:pt idx="16">
                  <c:v>7.0000000000000007E-2</c:v>
                </c:pt>
              </c:numCache>
            </c:numRef>
          </c:val>
          <c:extLst>
            <c:ext xmlns:c16="http://schemas.microsoft.com/office/drawing/2014/chart" uri="{C3380CC4-5D6E-409C-BE32-E72D297353CC}">
              <c16:uniqueId val="{00000002-089B-458C-A516-9EBA6BDFF7AB}"/>
            </c:ext>
          </c:extLst>
        </c:ser>
        <c:dLbls>
          <c:showLegendKey val="0"/>
          <c:showVal val="0"/>
          <c:showCatName val="0"/>
          <c:showSerName val="0"/>
          <c:showPercent val="0"/>
          <c:showBubbleSize val="0"/>
        </c:dLbls>
        <c:gapWidth val="80"/>
        <c:axId val="1607584639"/>
        <c:axId val="1909134815"/>
      </c:barChart>
      <c:catAx>
        <c:axId val="1607584639"/>
        <c:scaling>
          <c:orientation val="minMax"/>
        </c:scaling>
        <c:delete val="1"/>
        <c:axPos val="b"/>
        <c:numFmt formatCode="General" sourceLinked="1"/>
        <c:majorTickMark val="none"/>
        <c:minorTickMark val="none"/>
        <c:tickLblPos val="nextTo"/>
        <c:crossAx val="1909134815"/>
        <c:crosses val="autoZero"/>
        <c:auto val="1"/>
        <c:lblAlgn val="ctr"/>
        <c:lblOffset val="100"/>
        <c:noMultiLvlLbl val="0"/>
      </c:catAx>
      <c:valAx>
        <c:axId val="1909134815"/>
        <c:scaling>
          <c:orientation val="minMax"/>
          <c:min val="-0.25"/>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Bahnschrift" panose="020B0502040204020203" pitchFamily="34" charset="0"/>
                <a:ea typeface="+mn-ea"/>
                <a:cs typeface="+mn-cs"/>
              </a:defRPr>
            </a:pPr>
            <a:endParaRPr lang="fr-FR"/>
          </a:p>
        </c:txPr>
        <c:crossAx val="1607584639"/>
        <c:crosses val="autoZero"/>
        <c:crossBetween val="between"/>
      </c:valAx>
      <c:spPr>
        <a:noFill/>
        <a:ln>
          <a:noFill/>
        </a:ln>
        <a:effectLst/>
      </c:spPr>
    </c:plotArea>
    <c:legend>
      <c:legendPos val="t"/>
      <c:layout>
        <c:manualLayout>
          <c:xMode val="edge"/>
          <c:yMode val="edge"/>
          <c:x val="8.2825791965339721E-2"/>
          <c:y val="3.0552427691444128E-3"/>
          <c:w val="0.57377672426626358"/>
          <c:h val="9.0601070570172776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Bahnschrift" panose="020B0502040204020203" pitchFamily="34"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chart" Target="../charts/chart1.xml"/><Relationship Id="rId16" Type="http://schemas.openxmlformats.org/officeDocument/2006/relationships/image" Target="../media/image14.png"/><Relationship Id="rId20"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Graphique 59">
            <a:extLst>
              <a:ext uri="{FF2B5EF4-FFF2-40B4-BE49-F238E27FC236}">
                <a16:creationId xmlns:a16="http://schemas.microsoft.com/office/drawing/2014/main" id="{9749ABEA-0858-4F53-853B-9A7C98FCF521}"/>
              </a:ext>
            </a:extLst>
          </p:cNvPr>
          <p:cNvGraphicFramePr/>
          <p:nvPr>
            <p:extLst>
              <p:ext uri="{D42A27DB-BD31-4B8C-83A1-F6EECF244321}">
                <p14:modId xmlns:p14="http://schemas.microsoft.com/office/powerpoint/2010/main" val="1792931337"/>
              </p:ext>
            </p:extLst>
          </p:nvPr>
        </p:nvGraphicFramePr>
        <p:xfrm>
          <a:off x="475050" y="5463838"/>
          <a:ext cx="6215406" cy="209177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re 1">
            <a:extLst>
              <a:ext uri="{FF2B5EF4-FFF2-40B4-BE49-F238E27FC236}">
                <a16:creationId xmlns:a16="http://schemas.microsoft.com/office/drawing/2014/main" id="{0D9430D8-9121-42C3-8F37-42C00FB2F376}"/>
              </a:ext>
            </a:extLst>
          </p:cNvPr>
          <p:cNvSpPr>
            <a:spLocks noGrp="1"/>
          </p:cNvSpPr>
          <p:nvPr>
            <p:ph type="title"/>
          </p:nvPr>
        </p:nvSpPr>
        <p:spPr/>
        <p:txBody>
          <a:bodyPr/>
          <a:lstStyle/>
          <a:p>
            <a:r>
              <a:rPr lang="en-US" dirty="0"/>
              <a:t> </a:t>
            </a:r>
          </a:p>
        </p:txBody>
      </p:sp>
      <p:sp>
        <p:nvSpPr>
          <p:cNvPr id="3" name="Espace réservé du contenu 2">
            <a:extLst>
              <a:ext uri="{FF2B5EF4-FFF2-40B4-BE49-F238E27FC236}">
                <a16:creationId xmlns:a16="http://schemas.microsoft.com/office/drawing/2014/main" id="{C02AF8F0-A2C0-4759-BF82-C7D0EA859F14}"/>
              </a:ext>
            </a:extLst>
          </p:cNvPr>
          <p:cNvSpPr>
            <a:spLocks noGrp="1"/>
          </p:cNvSpPr>
          <p:nvPr>
            <p:ph idx="1"/>
          </p:nvPr>
        </p:nvSpPr>
        <p:spPr/>
        <p:txBody>
          <a:bodyPr/>
          <a:lstStyle/>
          <a:p>
            <a:pPr marL="0" indent="0">
              <a:buNone/>
            </a:pPr>
            <a:r>
              <a:rPr lang="en-US" dirty="0"/>
              <a:t> </a:t>
            </a:r>
          </a:p>
        </p:txBody>
      </p:sp>
      <p:pic>
        <p:nvPicPr>
          <p:cNvPr id="5" name="Image 4">
            <a:extLst>
              <a:ext uri="{FF2B5EF4-FFF2-40B4-BE49-F238E27FC236}">
                <a16:creationId xmlns:a16="http://schemas.microsoft.com/office/drawing/2014/main" id="{BF0EC64D-2F59-4C1F-8DAF-3F81D3B5F4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94" y="332498"/>
            <a:ext cx="1005840" cy="1005840"/>
          </a:xfrm>
          <a:prstGeom prst="rect">
            <a:avLst/>
          </a:prstGeom>
        </p:spPr>
      </p:pic>
      <p:pic>
        <p:nvPicPr>
          <p:cNvPr id="7" name="Image 6">
            <a:extLst>
              <a:ext uri="{FF2B5EF4-FFF2-40B4-BE49-F238E27FC236}">
                <a16:creationId xmlns:a16="http://schemas.microsoft.com/office/drawing/2014/main" id="{61779CE1-FD3F-4C7B-A3A8-C55F88B481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214" y="332498"/>
            <a:ext cx="1005840" cy="1005840"/>
          </a:xfrm>
          <a:prstGeom prst="rect">
            <a:avLst/>
          </a:prstGeom>
        </p:spPr>
      </p:pic>
      <p:pic>
        <p:nvPicPr>
          <p:cNvPr id="9" name="Image 8">
            <a:extLst>
              <a:ext uri="{FF2B5EF4-FFF2-40B4-BE49-F238E27FC236}">
                <a16:creationId xmlns:a16="http://schemas.microsoft.com/office/drawing/2014/main" id="{CBD6930E-94F4-4023-A7B8-6074BA190A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6054" y="332498"/>
            <a:ext cx="1005840" cy="1005840"/>
          </a:xfrm>
          <a:prstGeom prst="rect">
            <a:avLst/>
          </a:prstGeom>
        </p:spPr>
      </p:pic>
      <p:pic>
        <p:nvPicPr>
          <p:cNvPr id="11" name="Image 10">
            <a:extLst>
              <a:ext uri="{FF2B5EF4-FFF2-40B4-BE49-F238E27FC236}">
                <a16:creationId xmlns:a16="http://schemas.microsoft.com/office/drawing/2014/main" id="{229CD8C0-D8C0-4375-9B64-14B691A835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2214" y="332498"/>
            <a:ext cx="1005840" cy="1005840"/>
          </a:xfrm>
          <a:prstGeom prst="rect">
            <a:avLst/>
          </a:prstGeom>
        </p:spPr>
      </p:pic>
      <p:pic>
        <p:nvPicPr>
          <p:cNvPr id="13" name="Image 12">
            <a:extLst>
              <a:ext uri="{FF2B5EF4-FFF2-40B4-BE49-F238E27FC236}">
                <a16:creationId xmlns:a16="http://schemas.microsoft.com/office/drawing/2014/main" id="{BDD7317C-74E1-4BBA-9A24-789163B035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68534" y="332498"/>
            <a:ext cx="1005840" cy="1005840"/>
          </a:xfrm>
          <a:prstGeom prst="rect">
            <a:avLst/>
          </a:prstGeom>
        </p:spPr>
      </p:pic>
      <p:pic>
        <p:nvPicPr>
          <p:cNvPr id="15" name="Image 14">
            <a:extLst>
              <a:ext uri="{FF2B5EF4-FFF2-40B4-BE49-F238E27FC236}">
                <a16:creationId xmlns:a16="http://schemas.microsoft.com/office/drawing/2014/main" id="{77B0AAB0-EC9B-4708-9C4D-70F8AF14B8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74374" y="332498"/>
            <a:ext cx="1005840" cy="1005840"/>
          </a:xfrm>
          <a:prstGeom prst="rect">
            <a:avLst/>
          </a:prstGeom>
        </p:spPr>
      </p:pic>
      <p:pic>
        <p:nvPicPr>
          <p:cNvPr id="17" name="Image 16">
            <a:extLst>
              <a:ext uri="{FF2B5EF4-FFF2-40B4-BE49-F238E27FC236}">
                <a16:creationId xmlns:a16="http://schemas.microsoft.com/office/drawing/2014/main" id="{2EC53030-0807-4EB5-B81B-82E72DA15C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3894" y="1434402"/>
            <a:ext cx="1005840" cy="1005840"/>
          </a:xfrm>
          <a:prstGeom prst="rect">
            <a:avLst/>
          </a:prstGeom>
        </p:spPr>
      </p:pic>
      <p:pic>
        <p:nvPicPr>
          <p:cNvPr id="19" name="Image 18">
            <a:extLst>
              <a:ext uri="{FF2B5EF4-FFF2-40B4-BE49-F238E27FC236}">
                <a16:creationId xmlns:a16="http://schemas.microsoft.com/office/drawing/2014/main" id="{4752BE61-4790-4CB4-B528-208F9058D56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00214" y="1484756"/>
            <a:ext cx="1005840" cy="1005840"/>
          </a:xfrm>
          <a:prstGeom prst="rect">
            <a:avLst/>
          </a:prstGeom>
        </p:spPr>
      </p:pic>
      <p:pic>
        <p:nvPicPr>
          <p:cNvPr id="21" name="Image 20">
            <a:extLst>
              <a:ext uri="{FF2B5EF4-FFF2-40B4-BE49-F238E27FC236}">
                <a16:creationId xmlns:a16="http://schemas.microsoft.com/office/drawing/2014/main" id="{C255317F-2685-4F38-9B76-2369709B7F0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36534" y="1434402"/>
            <a:ext cx="1005840" cy="1005840"/>
          </a:xfrm>
          <a:prstGeom prst="rect">
            <a:avLst/>
          </a:prstGeom>
        </p:spPr>
      </p:pic>
      <p:pic>
        <p:nvPicPr>
          <p:cNvPr id="23" name="Image 22">
            <a:extLst>
              <a:ext uri="{FF2B5EF4-FFF2-40B4-BE49-F238E27FC236}">
                <a16:creationId xmlns:a16="http://schemas.microsoft.com/office/drawing/2014/main" id="{D7CB980F-015E-4289-9DEB-700B1747CD8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11894" y="1434402"/>
            <a:ext cx="1005840" cy="1005840"/>
          </a:xfrm>
          <a:prstGeom prst="rect">
            <a:avLst/>
          </a:prstGeom>
        </p:spPr>
      </p:pic>
      <p:pic>
        <p:nvPicPr>
          <p:cNvPr id="25" name="Image 24">
            <a:extLst>
              <a:ext uri="{FF2B5EF4-FFF2-40B4-BE49-F238E27FC236}">
                <a16:creationId xmlns:a16="http://schemas.microsoft.com/office/drawing/2014/main" id="{C52A928F-CA93-4444-8E2F-2D49495DAD9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368534" y="1434402"/>
            <a:ext cx="1005840" cy="1005840"/>
          </a:xfrm>
          <a:prstGeom prst="rect">
            <a:avLst/>
          </a:prstGeom>
        </p:spPr>
      </p:pic>
      <p:pic>
        <p:nvPicPr>
          <p:cNvPr id="27" name="Image 26">
            <a:extLst>
              <a:ext uri="{FF2B5EF4-FFF2-40B4-BE49-F238E27FC236}">
                <a16:creationId xmlns:a16="http://schemas.microsoft.com/office/drawing/2014/main" id="{566767FD-3D38-4B3E-961B-F15A4DB499F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08323" y="1434402"/>
            <a:ext cx="1005840" cy="1005840"/>
          </a:xfrm>
          <a:prstGeom prst="rect">
            <a:avLst/>
          </a:prstGeom>
        </p:spPr>
      </p:pic>
      <p:pic>
        <p:nvPicPr>
          <p:cNvPr id="29" name="Image 28">
            <a:extLst>
              <a:ext uri="{FF2B5EF4-FFF2-40B4-BE49-F238E27FC236}">
                <a16:creationId xmlns:a16="http://schemas.microsoft.com/office/drawing/2014/main" id="{EF679A48-F751-459A-B23A-45DAC4C47C5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63894" y="2536306"/>
            <a:ext cx="1005840" cy="1005840"/>
          </a:xfrm>
          <a:prstGeom prst="rect">
            <a:avLst/>
          </a:prstGeom>
        </p:spPr>
      </p:pic>
      <p:pic>
        <p:nvPicPr>
          <p:cNvPr id="31" name="Image 30">
            <a:extLst>
              <a:ext uri="{FF2B5EF4-FFF2-40B4-BE49-F238E27FC236}">
                <a16:creationId xmlns:a16="http://schemas.microsoft.com/office/drawing/2014/main" id="{002AFE41-6278-4A7D-9C30-CAAC1108434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69734" y="2540950"/>
            <a:ext cx="990975" cy="1005840"/>
          </a:xfrm>
          <a:prstGeom prst="rect">
            <a:avLst/>
          </a:prstGeom>
        </p:spPr>
      </p:pic>
      <p:pic>
        <p:nvPicPr>
          <p:cNvPr id="33" name="Image 32">
            <a:extLst>
              <a:ext uri="{FF2B5EF4-FFF2-40B4-BE49-F238E27FC236}">
                <a16:creationId xmlns:a16="http://schemas.microsoft.com/office/drawing/2014/main" id="{1F1E400E-69CB-43FC-9FB2-E3FD73AE2C1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325315" y="2542815"/>
            <a:ext cx="1005840" cy="1005840"/>
          </a:xfrm>
          <a:prstGeom prst="rect">
            <a:avLst/>
          </a:prstGeom>
        </p:spPr>
      </p:pic>
      <p:pic>
        <p:nvPicPr>
          <p:cNvPr id="35" name="Image 34">
            <a:extLst>
              <a:ext uri="{FF2B5EF4-FFF2-40B4-BE49-F238E27FC236}">
                <a16:creationId xmlns:a16="http://schemas.microsoft.com/office/drawing/2014/main" id="{90CA9669-D70D-4AE7-BE69-0E5BDA4F965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316290" y="2490596"/>
            <a:ext cx="1005840" cy="1005840"/>
          </a:xfrm>
          <a:prstGeom prst="rect">
            <a:avLst/>
          </a:prstGeom>
        </p:spPr>
      </p:pic>
      <p:pic>
        <p:nvPicPr>
          <p:cNvPr id="37" name="Image 36">
            <a:extLst>
              <a:ext uri="{FF2B5EF4-FFF2-40B4-BE49-F238E27FC236}">
                <a16:creationId xmlns:a16="http://schemas.microsoft.com/office/drawing/2014/main" id="{C3484D30-E9EC-498C-912D-4064CD88281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364134" y="2490596"/>
            <a:ext cx="990975" cy="1005840"/>
          </a:xfrm>
          <a:prstGeom prst="rect">
            <a:avLst/>
          </a:prstGeom>
        </p:spPr>
      </p:pic>
      <p:sp>
        <p:nvSpPr>
          <p:cNvPr id="58" name="ZoneTexte 57">
            <a:extLst>
              <a:ext uri="{FF2B5EF4-FFF2-40B4-BE49-F238E27FC236}">
                <a16:creationId xmlns:a16="http://schemas.microsoft.com/office/drawing/2014/main" id="{8DDA1BEA-B679-4CB1-94CF-76B5FDECEB55}"/>
              </a:ext>
            </a:extLst>
          </p:cNvPr>
          <p:cNvSpPr txBox="1"/>
          <p:nvPr/>
        </p:nvSpPr>
        <p:spPr>
          <a:xfrm>
            <a:off x="187727" y="89525"/>
            <a:ext cx="310186" cy="246221"/>
          </a:xfrm>
          <a:prstGeom prst="rect">
            <a:avLst/>
          </a:prstGeom>
          <a:noFill/>
        </p:spPr>
        <p:txBody>
          <a:bodyPr wrap="square" rtlCol="0">
            <a:spAutoFit/>
          </a:bodyPr>
          <a:lstStyle/>
          <a:p>
            <a:r>
              <a:rPr lang="en-US" sz="1000" b="1" dirty="0">
                <a:latin typeface="Bahnschrift" panose="020B0502040204020203" pitchFamily="34" charset="0"/>
              </a:rPr>
              <a:t>a)</a:t>
            </a:r>
          </a:p>
        </p:txBody>
      </p:sp>
      <p:graphicFrame>
        <p:nvGraphicFramePr>
          <p:cNvPr id="59" name="Graphique 58">
            <a:extLst>
              <a:ext uri="{FF2B5EF4-FFF2-40B4-BE49-F238E27FC236}">
                <a16:creationId xmlns:a16="http://schemas.microsoft.com/office/drawing/2014/main" id="{BB5DAE01-BFD0-4F33-A9F3-04498B5969D3}"/>
              </a:ext>
            </a:extLst>
          </p:cNvPr>
          <p:cNvGraphicFramePr/>
          <p:nvPr>
            <p:extLst>
              <p:ext uri="{D42A27DB-BD31-4B8C-83A1-F6EECF244321}">
                <p14:modId xmlns:p14="http://schemas.microsoft.com/office/powerpoint/2010/main" val="2789268941"/>
              </p:ext>
            </p:extLst>
          </p:nvPr>
        </p:nvGraphicFramePr>
        <p:xfrm>
          <a:off x="138658" y="3889882"/>
          <a:ext cx="6549525" cy="2506328"/>
        </p:xfrm>
        <a:graphic>
          <a:graphicData uri="http://schemas.openxmlformats.org/drawingml/2006/chart">
            <c:chart xmlns:c="http://schemas.openxmlformats.org/drawingml/2006/chart" xmlns:r="http://schemas.openxmlformats.org/officeDocument/2006/relationships" r:id="rId20"/>
          </a:graphicData>
        </a:graphic>
      </p:graphicFrame>
      <p:sp>
        <p:nvSpPr>
          <p:cNvPr id="61" name="ZoneTexte 60">
            <a:extLst>
              <a:ext uri="{FF2B5EF4-FFF2-40B4-BE49-F238E27FC236}">
                <a16:creationId xmlns:a16="http://schemas.microsoft.com/office/drawing/2014/main" id="{0B4879AC-5B34-4F0C-BECC-7DF05C4A866B}"/>
              </a:ext>
            </a:extLst>
          </p:cNvPr>
          <p:cNvSpPr txBox="1"/>
          <p:nvPr/>
        </p:nvSpPr>
        <p:spPr>
          <a:xfrm>
            <a:off x="197357" y="3681499"/>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spTree>
    <p:extLst>
      <p:ext uri="{BB962C8B-B14F-4D97-AF65-F5344CB8AC3E}">
        <p14:creationId xmlns:p14="http://schemas.microsoft.com/office/powerpoint/2010/main" val="2861487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8A6B3-46F5-43B8-B404-01BA4EF310A0}"/>
              </a:ext>
            </a:extLst>
          </p:cNvPr>
          <p:cNvSpPr>
            <a:spLocks noGrp="1"/>
          </p:cNvSpPr>
          <p:nvPr>
            <p:ph type="title"/>
          </p:nvPr>
        </p:nvSpPr>
        <p:spPr>
          <a:xfrm>
            <a:off x="372903" y="1268184"/>
            <a:ext cx="6112193" cy="6557556"/>
          </a:xfrm>
        </p:spPr>
        <p:txBody>
          <a:bodyPr>
            <a:noAutofit/>
          </a:bodyPr>
          <a:lstStyle/>
          <a:p>
            <a:pPr>
              <a:lnSpc>
                <a:spcPct val="150000"/>
              </a:lnSpc>
            </a:pPr>
            <a:r>
              <a:rPr lang="en-US" sz="1000" b="1" dirty="0">
                <a:latin typeface="Times New Roman" panose="02020603050405020304" pitchFamily="18" charset="0"/>
                <a:cs typeface="Times New Roman" panose="02020603050405020304" pitchFamily="18" charset="0"/>
              </a:rPr>
              <a:t>Supplementary Figure 12 – Ewing scores in MSA</a:t>
            </a:r>
            <a:r>
              <a:rPr lang="en-US" sz="1000" dirty="0">
                <a:latin typeface="Times New Roman" panose="02020603050405020304" pitchFamily="18" charset="0"/>
                <a:cs typeface="Times New Roman" panose="02020603050405020304" pitchFamily="18" charset="0"/>
              </a:rPr>
              <a:t>. (a) Density plots for each of the Ewing scores. (b) Spearman correlation coefficients between each Ewing test and the symptom duration at automimic system assessment, diagnosis duration at automimic system assessment, or follow-up duration post automimic system assessment (i.e., assessment to death or censoring). The bars represent the strength and direction of the correlations, with positive values indicating direct relationships and negative values indicating inverse relationships.</a:t>
            </a:r>
            <a:endParaRPr lang="en-US" sz="1000" dirty="0">
              <a:latin typeface="Bahnschrift" panose="020B0502040204020203" pitchFamily="34" charset="0"/>
            </a:endParaRPr>
          </a:p>
        </p:txBody>
      </p:sp>
      <p:sp>
        <p:nvSpPr>
          <p:cNvPr id="3" name="Espace réservé du contenu 2">
            <a:extLst>
              <a:ext uri="{FF2B5EF4-FFF2-40B4-BE49-F238E27FC236}">
                <a16:creationId xmlns:a16="http://schemas.microsoft.com/office/drawing/2014/main" id="{466C70C8-2A10-4294-B312-9BC9F9D0D623}"/>
              </a:ext>
            </a:extLst>
          </p:cNvPr>
          <p:cNvSpPr>
            <a:spLocks noGrp="1"/>
          </p:cNvSpPr>
          <p:nvPr>
            <p:ph idx="1"/>
          </p:nvPr>
        </p:nvSpPr>
        <p:spPr>
          <a:xfrm flipV="1">
            <a:off x="471488" y="8922280"/>
            <a:ext cx="5915025" cy="587480"/>
          </a:xfrm>
        </p:spPr>
        <p:txBody>
          <a:bodyPr/>
          <a:lstStyle/>
          <a:p>
            <a:pPr marL="0" indent="0">
              <a:buNone/>
            </a:pPr>
            <a:r>
              <a:rPr lang="en-US" dirty="0"/>
              <a:t> </a:t>
            </a:r>
          </a:p>
        </p:txBody>
      </p:sp>
    </p:spTree>
    <p:extLst>
      <p:ext uri="{BB962C8B-B14F-4D97-AF65-F5344CB8AC3E}">
        <p14:creationId xmlns:p14="http://schemas.microsoft.com/office/powerpoint/2010/main" val="347455653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96</Words>
  <Application>Microsoft Office PowerPoint</Application>
  <PresentationFormat>Format A4 (210 x 297 mm)</PresentationFormat>
  <Paragraphs>6</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Supplementary Figure 12 – Ewing scores in MSA. (a) Density plots for each of the Ewing scores. (b) Spearman correlation coefficients between each Ewing test and the symptom duration at automimic system assessment, diagnosis duration at automimic system assessment, or follow-up duration post automimic system assessment (i.e., assessment to death or censoring). The bars represent the strength and direction of the correlations, with positive values indicating direct relationships and negative values indicating inverse relationships.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2025-08-04T10:15:26Z</dcterms:modified>
</cp:coreProperties>
</file>