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3" r:id="rId2"/>
    <p:sldId id="344"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Feuil1!$A$2:$A$6</c:f>
              <c:strCache>
                <c:ptCount val="5"/>
                <c:pt idx="0">
                  <c:v>ms/mmHg</c:v>
                </c:pt>
                <c:pt idx="1">
                  <c:v>IMAI1</c:v>
                </c:pt>
                <c:pt idx="2">
                  <c:v>1V %</c:v>
                </c:pt>
                <c:pt idx="3">
                  <c:v>pHF1 (ms²)</c:v>
                </c:pt>
                <c:pt idx="4">
                  <c:v>2UV</c:v>
                </c:pt>
              </c:strCache>
            </c:strRef>
          </c:cat>
          <c:val>
            <c:numRef>
              <c:f>Feuil1!$B$2:$B$6</c:f>
              <c:numCache>
                <c:formatCode>0.00</c:formatCode>
                <c:ptCount val="5"/>
                <c:pt idx="0">
                  <c:v>-0.2</c:v>
                </c:pt>
                <c:pt idx="1">
                  <c:v>-0.1</c:v>
                </c:pt>
                <c:pt idx="2">
                  <c:v>-0.09</c:v>
                </c:pt>
                <c:pt idx="3">
                  <c:v>-0.01</c:v>
                </c:pt>
                <c:pt idx="4">
                  <c:v>0.04</c:v>
                </c:pt>
              </c:numCache>
            </c:numRef>
          </c:val>
          <c:extLst>
            <c:ext xmlns:c16="http://schemas.microsoft.com/office/drawing/2014/chart" uri="{C3380CC4-5D6E-409C-BE32-E72D297353CC}">
              <c16:uniqueId val="{00000000-B17E-477F-92F2-F82D7E7AC9D2}"/>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Feuil1!$A$2:$A$52</c:f>
              <c:strCache>
                <c:ptCount val="51"/>
                <c:pt idx="0">
                  <c:v>ms/mmHg</c:v>
                </c:pt>
                <c:pt idx="1">
                  <c:v>IMAI1</c:v>
                </c:pt>
                <c:pt idx="2">
                  <c:v>pHF1 (ms²)</c:v>
                </c:pt>
                <c:pt idx="3">
                  <c:v>Approximate Entropy</c:v>
                </c:pt>
                <c:pt idx="4">
                  <c:v>1V %</c:v>
                </c:pt>
                <c:pt idx="5">
                  <c:v>1V</c:v>
                </c:pt>
                <c:pt idx="6">
                  <c:v>pLF1 (ms²)</c:v>
                </c:pt>
                <c:pt idx="7">
                  <c:v>Hurst</c:v>
                </c:pt>
                <c:pt idx="8">
                  <c:v>α1 (DFA)</c:v>
                </c:pt>
                <c:pt idx="9">
                  <c:v>X (ms)</c:v>
                </c:pt>
                <c:pt idx="10">
                  <c:v>pHF2 (ms²)</c:v>
                </c:pt>
                <c:pt idx="11">
                  <c:v>Shanon Entropy</c:v>
                </c:pt>
                <c:pt idx="12">
                  <c:v>Centroid (ms)</c:v>
                </c:pt>
                <c:pt idx="13">
                  <c:v>Mean RR (ms)</c:v>
                </c:pt>
                <c:pt idx="14">
                  <c:v>Triangular index</c:v>
                </c:pt>
                <c:pt idx="15">
                  <c:v>M (ms)</c:v>
                </c:pt>
                <c:pt idx="16">
                  <c:v>N (ms)</c:v>
                </c:pt>
                <c:pt idx="17">
                  <c:v>HF (ms²)</c:v>
                </c:pt>
                <c:pt idx="18">
                  <c:v>Conditional Entropy</c:v>
                </c:pt>
                <c:pt idx="19">
                  <c:v>2V %</c:v>
                </c:pt>
                <c:pt idx="20">
                  <c:v>Corrected CE</c:v>
                </c:pt>
                <c:pt idx="21">
                  <c:v>SDNN (ms)</c:v>
                </c:pt>
                <c:pt idx="22">
                  <c:v>2V</c:v>
                </c:pt>
                <c:pt idx="23">
                  <c:v>TINN (ms)</c:v>
                </c:pt>
                <c:pt idx="24">
                  <c:v>rMSSD (ms)</c:v>
                </c:pt>
                <c:pt idx="25">
                  <c:v>MP %</c:v>
                </c:pt>
                <c:pt idx="26">
                  <c:v>ρ</c:v>
                </c:pt>
                <c:pt idx="27">
                  <c:v>H (DFA)</c:v>
                </c:pt>
                <c:pt idx="28">
                  <c:v>SD2  (ms)</c:v>
                </c:pt>
                <c:pt idx="29">
                  <c:v>OV %</c:v>
                </c:pt>
                <c:pt idx="30">
                  <c:v>SD1 (ms)</c:v>
                </c:pt>
                <c:pt idx="31">
                  <c:v>LF/HF</c:v>
                </c:pt>
                <c:pt idx="32">
                  <c:v>pNN50 (%)</c:v>
                </c:pt>
                <c:pt idx="33">
                  <c:v>IMAI2</c:v>
                </c:pt>
                <c:pt idx="34">
                  <c:v>(Intercept)</c:v>
                </c:pt>
                <c:pt idx="35">
                  <c:v>H (Katz)</c:v>
                </c:pt>
                <c:pt idx="36">
                  <c:v>Sample Entropy</c:v>
                </c:pt>
                <c:pt idx="37">
                  <c:v>Ptot (ms²)</c:v>
                </c:pt>
                <c:pt idx="38">
                  <c:v>OV</c:v>
                </c:pt>
                <c:pt idx="39">
                  <c:v>Normalized CCE</c:v>
                </c:pt>
                <c:pt idx="40">
                  <c:v>MP</c:v>
                </c:pt>
                <c:pt idx="41">
                  <c:v>VLF (ms²)</c:v>
                </c:pt>
                <c:pt idx="42">
                  <c:v>SD1/SD2</c:v>
                </c:pt>
                <c:pt idx="43">
                  <c:v>Y (beats)</c:v>
                </c:pt>
                <c:pt idx="44">
                  <c:v>LF (ms²)</c:v>
                </c:pt>
                <c:pt idx="45">
                  <c:v>α2 (DFA)</c:v>
                </c:pt>
                <c:pt idx="46">
                  <c:v>pLF2 (ms²)</c:v>
                </c:pt>
                <c:pt idx="47">
                  <c:v>Lempel Ziv Complexity</c:v>
                </c:pt>
                <c:pt idx="48">
                  <c:v>H (Higuchi)</c:v>
                </c:pt>
                <c:pt idx="49">
                  <c:v>2UV</c:v>
                </c:pt>
                <c:pt idx="50">
                  <c:v>2UV %</c:v>
                </c:pt>
              </c:strCache>
            </c:strRef>
          </c:cat>
          <c:val>
            <c:numRef>
              <c:f>Feuil1!$B$2:$B$52</c:f>
              <c:numCache>
                <c:formatCode>0.00</c:formatCode>
                <c:ptCount val="51"/>
                <c:pt idx="0">
                  <c:v>-0.05</c:v>
                </c:pt>
                <c:pt idx="1">
                  <c:v>-0.04</c:v>
                </c:pt>
                <c:pt idx="2">
                  <c:v>-0.04</c:v>
                </c:pt>
                <c:pt idx="3">
                  <c:v>-0.03</c:v>
                </c:pt>
                <c:pt idx="4">
                  <c:v>-0.03</c:v>
                </c:pt>
                <c:pt idx="5">
                  <c:v>-0.03</c:v>
                </c:pt>
                <c:pt idx="6">
                  <c:v>-0.03</c:v>
                </c:pt>
                <c:pt idx="7">
                  <c:v>-0.02</c:v>
                </c:pt>
                <c:pt idx="8">
                  <c:v>-0.02</c:v>
                </c:pt>
                <c:pt idx="9">
                  <c:v>-0.02</c:v>
                </c:pt>
                <c:pt idx="10">
                  <c:v>-0.02</c:v>
                </c:pt>
                <c:pt idx="11">
                  <c:v>-0.02</c:v>
                </c:pt>
                <c:pt idx="12">
                  <c:v>-0.02</c:v>
                </c:pt>
                <c:pt idx="13">
                  <c:v>-0.01</c:v>
                </c:pt>
                <c:pt idx="14">
                  <c:v>-0.01</c:v>
                </c:pt>
                <c:pt idx="15">
                  <c:v>-0.01</c:v>
                </c:pt>
                <c:pt idx="16">
                  <c:v>-0.01</c:v>
                </c:pt>
                <c:pt idx="17">
                  <c:v>-0.01</c:v>
                </c:pt>
                <c:pt idx="18">
                  <c:v>-0.01</c:v>
                </c:pt>
                <c:pt idx="19">
                  <c:v>-0.01</c:v>
                </c:pt>
                <c:pt idx="20">
                  <c:v>-0.01</c:v>
                </c:pt>
                <c:pt idx="21">
                  <c:v>-0.01</c:v>
                </c:pt>
                <c:pt idx="22">
                  <c:v>-0.01</c:v>
                </c:pt>
                <c:pt idx="23">
                  <c:v>-0.01</c:v>
                </c:pt>
                <c:pt idx="24">
                  <c:v>-0.01</c:v>
                </c:pt>
                <c:pt idx="25">
                  <c:v>-0.01</c:v>
                </c:pt>
                <c:pt idx="26">
                  <c:v>-0.01</c:v>
                </c:pt>
                <c:pt idx="27">
                  <c:v>0</c:v>
                </c:pt>
                <c:pt idx="28">
                  <c:v>0</c:v>
                </c:pt>
                <c:pt idx="29">
                  <c:v>0</c:v>
                </c:pt>
                <c:pt idx="30">
                  <c:v>0</c:v>
                </c:pt>
                <c:pt idx="31">
                  <c:v>0</c:v>
                </c:pt>
                <c:pt idx="32">
                  <c:v>0</c:v>
                </c:pt>
                <c:pt idx="33">
                  <c:v>0</c:v>
                </c:pt>
                <c:pt idx="34">
                  <c:v>0</c:v>
                </c:pt>
                <c:pt idx="35">
                  <c:v>0</c:v>
                </c:pt>
                <c:pt idx="36">
                  <c:v>0</c:v>
                </c:pt>
                <c:pt idx="37">
                  <c:v>0</c:v>
                </c:pt>
                <c:pt idx="38">
                  <c:v>0.01</c:v>
                </c:pt>
                <c:pt idx="39">
                  <c:v>0.01</c:v>
                </c:pt>
                <c:pt idx="40">
                  <c:v>0.01</c:v>
                </c:pt>
                <c:pt idx="41">
                  <c:v>0.01</c:v>
                </c:pt>
                <c:pt idx="42">
                  <c:v>0.02</c:v>
                </c:pt>
                <c:pt idx="43">
                  <c:v>0.02</c:v>
                </c:pt>
                <c:pt idx="44">
                  <c:v>0.02</c:v>
                </c:pt>
                <c:pt idx="45">
                  <c:v>0.02</c:v>
                </c:pt>
                <c:pt idx="46">
                  <c:v>0.02</c:v>
                </c:pt>
                <c:pt idx="47">
                  <c:v>0.02</c:v>
                </c:pt>
                <c:pt idx="48">
                  <c:v>0.03</c:v>
                </c:pt>
                <c:pt idx="49">
                  <c:v>0.03</c:v>
                </c:pt>
                <c:pt idx="50">
                  <c:v>0.04</c:v>
                </c:pt>
              </c:numCache>
            </c:numRef>
          </c:val>
          <c:extLst>
            <c:ext xmlns:c16="http://schemas.microsoft.com/office/drawing/2014/chart" uri="{C3380CC4-5D6E-409C-BE32-E72D297353CC}">
              <c16:uniqueId val="{00000000-072A-4F09-9D5C-1B8564B5A23E}"/>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tx1">
                <a:lumMod val="85000"/>
                <a:lumOff val="15000"/>
              </a:schemeClr>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E-3D58-4CF3-BC38-EE8CD4B69EEC}"/>
              </c:ext>
            </c:extLst>
          </c:dPt>
          <c:dPt>
            <c:idx val="1"/>
            <c:invertIfNegative val="0"/>
            <c:bubble3D val="0"/>
            <c:spPr>
              <a:solidFill>
                <a:srgbClr val="FF004F"/>
              </a:solidFill>
              <a:ln>
                <a:noFill/>
              </a:ln>
              <a:effectLst/>
            </c:spPr>
            <c:extLst>
              <c:ext xmlns:c16="http://schemas.microsoft.com/office/drawing/2014/chart" uri="{C3380CC4-5D6E-409C-BE32-E72D297353CC}">
                <c16:uniqueId val="{0000000C-3D58-4CF3-BC38-EE8CD4B69EEC}"/>
              </c:ext>
            </c:extLst>
          </c:dPt>
          <c:dPt>
            <c:idx val="2"/>
            <c:invertIfNegative val="0"/>
            <c:bubble3D val="0"/>
            <c:spPr>
              <a:solidFill>
                <a:srgbClr val="FF004F"/>
              </a:solidFill>
              <a:ln>
                <a:noFill/>
              </a:ln>
              <a:effectLst/>
            </c:spPr>
            <c:extLst>
              <c:ext xmlns:c16="http://schemas.microsoft.com/office/drawing/2014/chart" uri="{C3380CC4-5D6E-409C-BE32-E72D297353CC}">
                <c16:uniqueId val="{0000000D-3D58-4CF3-BC38-EE8CD4B69EEC}"/>
              </c:ext>
            </c:extLst>
          </c:dPt>
          <c:dPt>
            <c:idx val="3"/>
            <c:invertIfNegative val="0"/>
            <c:bubble3D val="0"/>
            <c:spPr>
              <a:solidFill>
                <a:srgbClr val="FF004F"/>
              </a:solidFill>
              <a:ln>
                <a:noFill/>
              </a:ln>
              <a:effectLst/>
            </c:spPr>
            <c:extLst>
              <c:ext xmlns:c16="http://schemas.microsoft.com/office/drawing/2014/chart" uri="{C3380CC4-5D6E-409C-BE32-E72D297353CC}">
                <c16:uniqueId val="{00000005-3D58-4CF3-BC38-EE8CD4B69EEC}"/>
              </c:ext>
            </c:extLst>
          </c:dPt>
          <c:dPt>
            <c:idx val="4"/>
            <c:invertIfNegative val="0"/>
            <c:bubble3D val="0"/>
            <c:spPr>
              <a:solidFill>
                <a:srgbClr val="0087FA"/>
              </a:solidFill>
              <a:ln>
                <a:noFill/>
              </a:ln>
              <a:effectLst/>
            </c:spPr>
            <c:extLst>
              <c:ext xmlns:c16="http://schemas.microsoft.com/office/drawing/2014/chart" uri="{C3380CC4-5D6E-409C-BE32-E72D297353CC}">
                <c16:uniqueId val="{0000000B-3D58-4CF3-BC38-EE8CD4B69EEC}"/>
              </c:ext>
            </c:extLst>
          </c:dPt>
          <c:dPt>
            <c:idx val="5"/>
            <c:invertIfNegative val="0"/>
            <c:bubble3D val="0"/>
            <c:spPr>
              <a:solidFill>
                <a:srgbClr val="FF004F"/>
              </a:solidFill>
              <a:ln>
                <a:noFill/>
              </a:ln>
              <a:effectLst/>
            </c:spPr>
            <c:extLst>
              <c:ext xmlns:c16="http://schemas.microsoft.com/office/drawing/2014/chart" uri="{C3380CC4-5D6E-409C-BE32-E72D297353CC}">
                <c16:uniqueId val="{0000000A-3D58-4CF3-BC38-EE8CD4B69EEC}"/>
              </c:ext>
            </c:extLst>
          </c:dPt>
          <c:dPt>
            <c:idx val="6"/>
            <c:invertIfNegative val="0"/>
            <c:bubble3D val="0"/>
            <c:spPr>
              <a:solidFill>
                <a:srgbClr val="FF004F"/>
              </a:solidFill>
              <a:ln>
                <a:noFill/>
              </a:ln>
              <a:effectLst/>
            </c:spPr>
            <c:extLst>
              <c:ext xmlns:c16="http://schemas.microsoft.com/office/drawing/2014/chart" uri="{C3380CC4-5D6E-409C-BE32-E72D297353CC}">
                <c16:uniqueId val="{00000007-3D58-4CF3-BC38-EE8CD4B69EEC}"/>
              </c:ext>
            </c:extLst>
          </c:dPt>
          <c:dPt>
            <c:idx val="7"/>
            <c:invertIfNegative val="0"/>
            <c:bubble3D val="0"/>
            <c:spPr>
              <a:solidFill>
                <a:srgbClr val="FF004F"/>
              </a:solidFill>
              <a:ln>
                <a:noFill/>
              </a:ln>
              <a:effectLst/>
            </c:spPr>
            <c:extLst>
              <c:ext xmlns:c16="http://schemas.microsoft.com/office/drawing/2014/chart" uri="{C3380CC4-5D6E-409C-BE32-E72D297353CC}">
                <c16:uniqueId val="{00000006-3D58-4CF3-BC38-EE8CD4B69EEC}"/>
              </c:ext>
            </c:extLst>
          </c:dPt>
          <c:dPt>
            <c:idx val="8"/>
            <c:invertIfNegative val="0"/>
            <c:bubble3D val="0"/>
            <c:spPr>
              <a:solidFill>
                <a:srgbClr val="FF004F"/>
              </a:solidFill>
              <a:ln>
                <a:noFill/>
              </a:ln>
              <a:effectLst/>
            </c:spPr>
            <c:extLst>
              <c:ext xmlns:c16="http://schemas.microsoft.com/office/drawing/2014/chart" uri="{C3380CC4-5D6E-409C-BE32-E72D297353CC}">
                <c16:uniqueId val="{00000009-3D58-4CF3-BC38-EE8CD4B69EEC}"/>
              </c:ext>
            </c:extLst>
          </c:dPt>
          <c:dPt>
            <c:idx val="9"/>
            <c:invertIfNegative val="0"/>
            <c:bubble3D val="0"/>
            <c:spPr>
              <a:solidFill>
                <a:srgbClr val="FF004F"/>
              </a:solidFill>
              <a:ln>
                <a:noFill/>
              </a:ln>
              <a:effectLst/>
            </c:spPr>
            <c:extLst>
              <c:ext xmlns:c16="http://schemas.microsoft.com/office/drawing/2014/chart" uri="{C3380CC4-5D6E-409C-BE32-E72D297353CC}">
                <c16:uniqueId val="{00000008-3D58-4CF3-BC38-EE8CD4B69EEC}"/>
              </c:ext>
            </c:extLst>
          </c:dPt>
          <c:dPt>
            <c:idx val="11"/>
            <c:invertIfNegative val="0"/>
            <c:bubble3D val="0"/>
            <c:spPr>
              <a:solidFill>
                <a:srgbClr val="0087FA"/>
              </a:solidFill>
              <a:ln>
                <a:noFill/>
              </a:ln>
              <a:effectLst/>
            </c:spPr>
            <c:extLst>
              <c:ext xmlns:c16="http://schemas.microsoft.com/office/drawing/2014/chart" uri="{C3380CC4-5D6E-409C-BE32-E72D297353CC}">
                <c16:uniqueId val="{00000004-3D58-4CF3-BC38-EE8CD4B69EEC}"/>
              </c:ext>
            </c:extLst>
          </c:dPt>
          <c:dPt>
            <c:idx val="12"/>
            <c:invertIfNegative val="0"/>
            <c:bubble3D val="0"/>
            <c:spPr>
              <a:solidFill>
                <a:srgbClr val="0087FA"/>
              </a:solidFill>
              <a:ln>
                <a:noFill/>
              </a:ln>
              <a:effectLst/>
            </c:spPr>
            <c:extLst>
              <c:ext xmlns:c16="http://schemas.microsoft.com/office/drawing/2014/chart" uri="{C3380CC4-5D6E-409C-BE32-E72D297353CC}">
                <c16:uniqueId val="{00000003-3D58-4CF3-BC38-EE8CD4B69EEC}"/>
              </c:ext>
            </c:extLst>
          </c:dPt>
          <c:dPt>
            <c:idx val="13"/>
            <c:invertIfNegative val="0"/>
            <c:bubble3D val="0"/>
            <c:spPr>
              <a:solidFill>
                <a:srgbClr val="0087FA"/>
              </a:solidFill>
              <a:ln>
                <a:noFill/>
              </a:ln>
              <a:effectLst/>
            </c:spPr>
            <c:extLst>
              <c:ext xmlns:c16="http://schemas.microsoft.com/office/drawing/2014/chart" uri="{C3380CC4-5D6E-409C-BE32-E72D297353CC}">
                <c16:uniqueId val="{00000002-3D58-4CF3-BC38-EE8CD4B69EEC}"/>
              </c:ext>
            </c:extLst>
          </c:dPt>
          <c:dPt>
            <c:idx val="14"/>
            <c:invertIfNegative val="0"/>
            <c:bubble3D val="0"/>
            <c:spPr>
              <a:solidFill>
                <a:srgbClr val="0087FA"/>
              </a:solidFill>
              <a:ln>
                <a:noFill/>
              </a:ln>
              <a:effectLst/>
            </c:spPr>
            <c:extLst>
              <c:ext xmlns:c16="http://schemas.microsoft.com/office/drawing/2014/chart" uri="{C3380CC4-5D6E-409C-BE32-E72D297353CC}">
                <c16:uniqueId val="{00000001-3D58-4CF3-BC38-EE8CD4B69EEC}"/>
              </c:ext>
            </c:extLst>
          </c:dPt>
          <c:dPt>
            <c:idx val="15"/>
            <c:invertIfNegative val="0"/>
            <c:bubble3D val="0"/>
            <c:spPr>
              <a:solidFill>
                <a:srgbClr val="0087FA"/>
              </a:solidFill>
              <a:ln>
                <a:noFill/>
              </a:ln>
              <a:effectLst/>
            </c:spPr>
            <c:extLst>
              <c:ext xmlns:c16="http://schemas.microsoft.com/office/drawing/2014/chart" uri="{C3380CC4-5D6E-409C-BE32-E72D297353CC}">
                <c16:uniqueId val="{00000000-3D58-4CF3-BC38-EE8CD4B69EEC}"/>
              </c:ext>
            </c:extLst>
          </c:dPt>
          <c:cat>
            <c:strRef>
              <c:f>Feuil1!$A$2:$A$6</c:f>
              <c:strCache>
                <c:ptCount val="5"/>
                <c:pt idx="0">
                  <c:v>ms/mmHg</c:v>
                </c:pt>
                <c:pt idx="1">
                  <c:v>IMAI1</c:v>
                </c:pt>
                <c:pt idx="2">
                  <c:v>1V %</c:v>
                </c:pt>
                <c:pt idx="3">
                  <c:v>pHF1 (ms²)</c:v>
                </c:pt>
                <c:pt idx="4">
                  <c:v>2UV</c:v>
                </c:pt>
              </c:strCache>
            </c:strRef>
          </c:cat>
          <c:val>
            <c:numRef>
              <c:f>Feuil1!$B$2:$B$6</c:f>
              <c:numCache>
                <c:formatCode>General</c:formatCode>
                <c:ptCount val="5"/>
                <c:pt idx="0">
                  <c:v>-0.2</c:v>
                </c:pt>
                <c:pt idx="1">
                  <c:v>-0.1</c:v>
                </c:pt>
                <c:pt idx="2">
                  <c:v>-0.09</c:v>
                </c:pt>
                <c:pt idx="3">
                  <c:v>-0.01</c:v>
                </c:pt>
                <c:pt idx="4">
                  <c:v>0.04</c:v>
                </c:pt>
              </c:numCache>
            </c:numRef>
          </c:val>
          <c:extLst>
            <c:ext xmlns:c16="http://schemas.microsoft.com/office/drawing/2014/chart" uri="{C3380CC4-5D6E-409C-BE32-E72D297353CC}">
              <c16:uniqueId val="{00000000-EDFD-424C-9F82-27FC33E6F2E4}"/>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ax val="5.000000000000001E-2"/>
          <c:min val="-0.2"/>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FF004F"/>
            </a:solidFill>
            <a:ln>
              <a:noFill/>
            </a:ln>
            <a:effectLst/>
          </c:spPr>
          <c:invertIfNegative val="0"/>
          <c:dPt>
            <c:idx val="33"/>
            <c:invertIfNegative val="0"/>
            <c:bubble3D val="0"/>
            <c:spPr>
              <a:solidFill>
                <a:srgbClr val="FF004F"/>
              </a:solidFill>
              <a:ln>
                <a:noFill/>
              </a:ln>
              <a:effectLst/>
            </c:spPr>
            <c:extLst>
              <c:ext xmlns:c16="http://schemas.microsoft.com/office/drawing/2014/chart" uri="{C3380CC4-5D6E-409C-BE32-E72D297353CC}">
                <c16:uniqueId val="{00000001-32A8-4709-AA91-928AB58CC719}"/>
              </c:ext>
            </c:extLst>
          </c:dPt>
          <c:dPt>
            <c:idx val="34"/>
            <c:invertIfNegative val="0"/>
            <c:bubble3D val="0"/>
            <c:spPr>
              <a:solidFill>
                <a:srgbClr val="0087FA"/>
              </a:solidFill>
              <a:ln>
                <a:noFill/>
              </a:ln>
              <a:effectLst/>
            </c:spPr>
            <c:extLst>
              <c:ext xmlns:c16="http://schemas.microsoft.com/office/drawing/2014/chart" uri="{C3380CC4-5D6E-409C-BE32-E72D297353CC}">
                <c16:uniqueId val="{0000000B-32A8-4709-AA91-928AB58CC719}"/>
              </c:ext>
            </c:extLst>
          </c:dPt>
          <c:dPt>
            <c:idx val="35"/>
            <c:invertIfNegative val="0"/>
            <c:bubble3D val="0"/>
            <c:spPr>
              <a:solidFill>
                <a:srgbClr val="0087FA"/>
              </a:solidFill>
              <a:ln>
                <a:noFill/>
              </a:ln>
              <a:effectLst/>
            </c:spPr>
            <c:extLst>
              <c:ext xmlns:c16="http://schemas.microsoft.com/office/drawing/2014/chart" uri="{C3380CC4-5D6E-409C-BE32-E72D297353CC}">
                <c16:uniqueId val="{0000000A-32A8-4709-AA91-928AB58CC719}"/>
              </c:ext>
            </c:extLst>
          </c:dPt>
          <c:dPt>
            <c:idx val="36"/>
            <c:invertIfNegative val="0"/>
            <c:bubble3D val="0"/>
            <c:spPr>
              <a:solidFill>
                <a:srgbClr val="0087FA"/>
              </a:solidFill>
              <a:ln>
                <a:noFill/>
              </a:ln>
              <a:effectLst/>
            </c:spPr>
            <c:extLst>
              <c:ext xmlns:c16="http://schemas.microsoft.com/office/drawing/2014/chart" uri="{C3380CC4-5D6E-409C-BE32-E72D297353CC}">
                <c16:uniqueId val="{00000009-32A8-4709-AA91-928AB58CC719}"/>
              </c:ext>
            </c:extLst>
          </c:dPt>
          <c:dPt>
            <c:idx val="37"/>
            <c:invertIfNegative val="0"/>
            <c:bubble3D val="0"/>
            <c:spPr>
              <a:solidFill>
                <a:srgbClr val="0087FA"/>
              </a:solidFill>
              <a:ln>
                <a:noFill/>
              </a:ln>
              <a:effectLst/>
            </c:spPr>
            <c:extLst>
              <c:ext xmlns:c16="http://schemas.microsoft.com/office/drawing/2014/chart" uri="{C3380CC4-5D6E-409C-BE32-E72D297353CC}">
                <c16:uniqueId val="{00000008-32A8-4709-AA91-928AB58CC719}"/>
              </c:ext>
            </c:extLst>
          </c:dPt>
          <c:dPt>
            <c:idx val="38"/>
            <c:invertIfNegative val="0"/>
            <c:bubble3D val="0"/>
            <c:spPr>
              <a:solidFill>
                <a:srgbClr val="0087FA"/>
              </a:solidFill>
              <a:ln>
                <a:noFill/>
              </a:ln>
              <a:effectLst/>
            </c:spPr>
            <c:extLst>
              <c:ext xmlns:c16="http://schemas.microsoft.com/office/drawing/2014/chart" uri="{C3380CC4-5D6E-409C-BE32-E72D297353CC}">
                <c16:uniqueId val="{00000002-32A8-4709-AA91-928AB58CC719}"/>
              </c:ext>
            </c:extLst>
          </c:dPt>
          <c:dPt>
            <c:idx val="39"/>
            <c:invertIfNegative val="0"/>
            <c:bubble3D val="0"/>
            <c:spPr>
              <a:solidFill>
                <a:srgbClr val="0087FA"/>
              </a:solidFill>
              <a:ln>
                <a:noFill/>
              </a:ln>
              <a:effectLst/>
            </c:spPr>
            <c:extLst>
              <c:ext xmlns:c16="http://schemas.microsoft.com/office/drawing/2014/chart" uri="{C3380CC4-5D6E-409C-BE32-E72D297353CC}">
                <c16:uniqueId val="{00000003-32A8-4709-AA91-928AB58CC719}"/>
              </c:ext>
            </c:extLst>
          </c:dPt>
          <c:dPt>
            <c:idx val="40"/>
            <c:invertIfNegative val="0"/>
            <c:bubble3D val="0"/>
            <c:spPr>
              <a:solidFill>
                <a:srgbClr val="0087FA"/>
              </a:solidFill>
              <a:ln>
                <a:noFill/>
              </a:ln>
              <a:effectLst/>
            </c:spPr>
            <c:extLst>
              <c:ext xmlns:c16="http://schemas.microsoft.com/office/drawing/2014/chart" uri="{C3380CC4-5D6E-409C-BE32-E72D297353CC}">
                <c16:uniqueId val="{00000007-32A8-4709-AA91-928AB58CC719}"/>
              </c:ext>
            </c:extLst>
          </c:dPt>
          <c:dPt>
            <c:idx val="41"/>
            <c:invertIfNegative val="0"/>
            <c:bubble3D val="0"/>
            <c:spPr>
              <a:solidFill>
                <a:srgbClr val="0087FA"/>
              </a:solidFill>
              <a:ln>
                <a:noFill/>
              </a:ln>
              <a:effectLst/>
            </c:spPr>
            <c:extLst>
              <c:ext xmlns:c16="http://schemas.microsoft.com/office/drawing/2014/chart" uri="{C3380CC4-5D6E-409C-BE32-E72D297353CC}">
                <c16:uniqueId val="{00000006-32A8-4709-AA91-928AB58CC719}"/>
              </c:ext>
            </c:extLst>
          </c:dPt>
          <c:dPt>
            <c:idx val="42"/>
            <c:invertIfNegative val="0"/>
            <c:bubble3D val="0"/>
            <c:spPr>
              <a:solidFill>
                <a:srgbClr val="0087FA"/>
              </a:solidFill>
              <a:ln>
                <a:noFill/>
              </a:ln>
              <a:effectLst/>
            </c:spPr>
            <c:extLst>
              <c:ext xmlns:c16="http://schemas.microsoft.com/office/drawing/2014/chart" uri="{C3380CC4-5D6E-409C-BE32-E72D297353CC}">
                <c16:uniqueId val="{00000005-32A8-4709-AA91-928AB58CC719}"/>
              </c:ext>
            </c:extLst>
          </c:dPt>
          <c:dPt>
            <c:idx val="43"/>
            <c:invertIfNegative val="0"/>
            <c:bubble3D val="0"/>
            <c:spPr>
              <a:solidFill>
                <a:srgbClr val="0087FA"/>
              </a:solidFill>
              <a:ln>
                <a:noFill/>
              </a:ln>
              <a:effectLst/>
            </c:spPr>
            <c:extLst>
              <c:ext xmlns:c16="http://schemas.microsoft.com/office/drawing/2014/chart" uri="{C3380CC4-5D6E-409C-BE32-E72D297353CC}">
                <c16:uniqueId val="{00000004-32A8-4709-AA91-928AB58CC719}"/>
              </c:ext>
            </c:extLst>
          </c:dPt>
          <c:dPt>
            <c:idx val="44"/>
            <c:invertIfNegative val="0"/>
            <c:bubble3D val="0"/>
            <c:spPr>
              <a:solidFill>
                <a:srgbClr val="0087FA"/>
              </a:solidFill>
              <a:ln>
                <a:noFill/>
              </a:ln>
              <a:effectLst/>
            </c:spPr>
            <c:extLst>
              <c:ext xmlns:c16="http://schemas.microsoft.com/office/drawing/2014/chart" uri="{C3380CC4-5D6E-409C-BE32-E72D297353CC}">
                <c16:uniqueId val="{00000011-32A8-4709-AA91-928AB58CC719}"/>
              </c:ext>
            </c:extLst>
          </c:dPt>
          <c:dPt>
            <c:idx val="45"/>
            <c:invertIfNegative val="0"/>
            <c:bubble3D val="0"/>
            <c:spPr>
              <a:solidFill>
                <a:srgbClr val="0087FA"/>
              </a:solidFill>
              <a:ln>
                <a:noFill/>
              </a:ln>
              <a:effectLst/>
            </c:spPr>
            <c:extLst>
              <c:ext xmlns:c16="http://schemas.microsoft.com/office/drawing/2014/chart" uri="{C3380CC4-5D6E-409C-BE32-E72D297353CC}">
                <c16:uniqueId val="{0000000C-32A8-4709-AA91-928AB58CC719}"/>
              </c:ext>
            </c:extLst>
          </c:dPt>
          <c:dPt>
            <c:idx val="46"/>
            <c:invertIfNegative val="0"/>
            <c:bubble3D val="0"/>
            <c:spPr>
              <a:solidFill>
                <a:srgbClr val="0087FA"/>
              </a:solidFill>
              <a:ln>
                <a:noFill/>
              </a:ln>
              <a:effectLst/>
            </c:spPr>
            <c:extLst>
              <c:ext xmlns:c16="http://schemas.microsoft.com/office/drawing/2014/chart" uri="{C3380CC4-5D6E-409C-BE32-E72D297353CC}">
                <c16:uniqueId val="{00000010-32A8-4709-AA91-928AB58CC719}"/>
              </c:ext>
            </c:extLst>
          </c:dPt>
          <c:dPt>
            <c:idx val="47"/>
            <c:invertIfNegative val="0"/>
            <c:bubble3D val="0"/>
            <c:spPr>
              <a:solidFill>
                <a:srgbClr val="0087FA"/>
              </a:solidFill>
              <a:ln>
                <a:noFill/>
              </a:ln>
              <a:effectLst/>
            </c:spPr>
            <c:extLst>
              <c:ext xmlns:c16="http://schemas.microsoft.com/office/drawing/2014/chart" uri="{C3380CC4-5D6E-409C-BE32-E72D297353CC}">
                <c16:uniqueId val="{0000000D-32A8-4709-AA91-928AB58CC719}"/>
              </c:ext>
            </c:extLst>
          </c:dPt>
          <c:dPt>
            <c:idx val="48"/>
            <c:invertIfNegative val="0"/>
            <c:bubble3D val="0"/>
            <c:spPr>
              <a:solidFill>
                <a:srgbClr val="0087FA"/>
              </a:solidFill>
              <a:ln>
                <a:noFill/>
              </a:ln>
              <a:effectLst/>
            </c:spPr>
            <c:extLst>
              <c:ext xmlns:c16="http://schemas.microsoft.com/office/drawing/2014/chart" uri="{C3380CC4-5D6E-409C-BE32-E72D297353CC}">
                <c16:uniqueId val="{0000000E-32A8-4709-AA91-928AB58CC719}"/>
              </c:ext>
            </c:extLst>
          </c:dPt>
          <c:dPt>
            <c:idx val="49"/>
            <c:invertIfNegative val="0"/>
            <c:bubble3D val="0"/>
            <c:spPr>
              <a:solidFill>
                <a:srgbClr val="0087FA"/>
              </a:solidFill>
              <a:ln>
                <a:noFill/>
              </a:ln>
              <a:effectLst/>
            </c:spPr>
            <c:extLst>
              <c:ext xmlns:c16="http://schemas.microsoft.com/office/drawing/2014/chart" uri="{C3380CC4-5D6E-409C-BE32-E72D297353CC}">
                <c16:uniqueId val="{0000000F-32A8-4709-AA91-928AB58CC719}"/>
              </c:ext>
            </c:extLst>
          </c:dPt>
          <c:dPt>
            <c:idx val="50"/>
            <c:invertIfNegative val="0"/>
            <c:bubble3D val="0"/>
            <c:spPr>
              <a:solidFill>
                <a:srgbClr val="0087FA"/>
              </a:solidFill>
              <a:ln>
                <a:noFill/>
              </a:ln>
              <a:effectLst/>
            </c:spPr>
            <c:extLst>
              <c:ext xmlns:c16="http://schemas.microsoft.com/office/drawing/2014/chart" uri="{C3380CC4-5D6E-409C-BE32-E72D297353CC}">
                <c16:uniqueId val="{00000000-32A8-4709-AA91-928AB58CC719}"/>
              </c:ext>
            </c:extLst>
          </c:dPt>
          <c:cat>
            <c:strRef>
              <c:f>Feuil1!$A$2:$A$52</c:f>
              <c:strCache>
                <c:ptCount val="51"/>
                <c:pt idx="0">
                  <c:v>ms/mmHg</c:v>
                </c:pt>
                <c:pt idx="1">
                  <c:v>IMAI1</c:v>
                </c:pt>
                <c:pt idx="2">
                  <c:v>pHF1 (ms²)</c:v>
                </c:pt>
                <c:pt idx="3">
                  <c:v>Approximate Entropy</c:v>
                </c:pt>
                <c:pt idx="4">
                  <c:v>1V %</c:v>
                </c:pt>
                <c:pt idx="5">
                  <c:v>1V</c:v>
                </c:pt>
                <c:pt idx="6">
                  <c:v>pLF1 (ms²)</c:v>
                </c:pt>
                <c:pt idx="7">
                  <c:v>Hurst</c:v>
                </c:pt>
                <c:pt idx="8">
                  <c:v>α1 (DFA)</c:v>
                </c:pt>
                <c:pt idx="9">
                  <c:v>X (ms)</c:v>
                </c:pt>
                <c:pt idx="10">
                  <c:v>pHF2 (ms²)</c:v>
                </c:pt>
                <c:pt idx="11">
                  <c:v>Shanon Entropy</c:v>
                </c:pt>
                <c:pt idx="12">
                  <c:v>Centroid (ms)</c:v>
                </c:pt>
                <c:pt idx="13">
                  <c:v>Mean RR (ms)</c:v>
                </c:pt>
                <c:pt idx="14">
                  <c:v>Triangular index</c:v>
                </c:pt>
                <c:pt idx="15">
                  <c:v>M (ms)</c:v>
                </c:pt>
                <c:pt idx="16">
                  <c:v>N (ms)</c:v>
                </c:pt>
                <c:pt idx="17">
                  <c:v>HF (ms²)</c:v>
                </c:pt>
                <c:pt idx="18">
                  <c:v>Conditional Entropy</c:v>
                </c:pt>
                <c:pt idx="19">
                  <c:v>2V %</c:v>
                </c:pt>
                <c:pt idx="20">
                  <c:v>Corrected CE</c:v>
                </c:pt>
                <c:pt idx="21">
                  <c:v>SDNN (ms)</c:v>
                </c:pt>
                <c:pt idx="22">
                  <c:v>2V</c:v>
                </c:pt>
                <c:pt idx="23">
                  <c:v>TINN (ms)</c:v>
                </c:pt>
                <c:pt idx="24">
                  <c:v>rMSSD (ms)</c:v>
                </c:pt>
                <c:pt idx="25">
                  <c:v>MP %</c:v>
                </c:pt>
                <c:pt idx="26">
                  <c:v>ρ</c:v>
                </c:pt>
                <c:pt idx="27">
                  <c:v>H (DFA)</c:v>
                </c:pt>
                <c:pt idx="28">
                  <c:v>SD2  (ms)</c:v>
                </c:pt>
                <c:pt idx="29">
                  <c:v>OV %</c:v>
                </c:pt>
                <c:pt idx="30">
                  <c:v>SD1 (ms)</c:v>
                </c:pt>
                <c:pt idx="31">
                  <c:v>LF/HF</c:v>
                </c:pt>
                <c:pt idx="32">
                  <c:v>pNN50 (%)</c:v>
                </c:pt>
                <c:pt idx="33">
                  <c:v>IMAI2</c:v>
                </c:pt>
                <c:pt idx="34">
                  <c:v>(Intercept)</c:v>
                </c:pt>
                <c:pt idx="35">
                  <c:v>H (Katz)</c:v>
                </c:pt>
                <c:pt idx="36">
                  <c:v>Sample Entropy</c:v>
                </c:pt>
                <c:pt idx="37">
                  <c:v>Ptot (ms²)</c:v>
                </c:pt>
                <c:pt idx="38">
                  <c:v>OV</c:v>
                </c:pt>
                <c:pt idx="39">
                  <c:v>Normalized CCE</c:v>
                </c:pt>
                <c:pt idx="40">
                  <c:v>MP</c:v>
                </c:pt>
                <c:pt idx="41">
                  <c:v>VLF (ms²)</c:v>
                </c:pt>
                <c:pt idx="42">
                  <c:v>SD1/SD2</c:v>
                </c:pt>
                <c:pt idx="43">
                  <c:v>Y (beats)</c:v>
                </c:pt>
                <c:pt idx="44">
                  <c:v>LF (ms²)</c:v>
                </c:pt>
                <c:pt idx="45">
                  <c:v>α2 (DFA)</c:v>
                </c:pt>
                <c:pt idx="46">
                  <c:v>pLF2 (ms²)</c:v>
                </c:pt>
                <c:pt idx="47">
                  <c:v>Lempel Ziv Complexity</c:v>
                </c:pt>
                <c:pt idx="48">
                  <c:v>H (Higuchi)</c:v>
                </c:pt>
                <c:pt idx="49">
                  <c:v>2UV</c:v>
                </c:pt>
                <c:pt idx="50">
                  <c:v>2UV %</c:v>
                </c:pt>
              </c:strCache>
            </c:strRef>
          </c:cat>
          <c:val>
            <c:numRef>
              <c:f>Feuil1!$B$2:$B$52</c:f>
              <c:numCache>
                <c:formatCode>0.00</c:formatCode>
                <c:ptCount val="51"/>
                <c:pt idx="0">
                  <c:v>-4.7752999999999997E-2</c:v>
                </c:pt>
                <c:pt idx="1">
                  <c:v>-4.4413800000000003E-2</c:v>
                </c:pt>
                <c:pt idx="2">
                  <c:v>-3.5074029999999999E-2</c:v>
                </c:pt>
                <c:pt idx="3">
                  <c:v>-3.389085E-2</c:v>
                </c:pt>
                <c:pt idx="4">
                  <c:v>-3.3620329999999997E-2</c:v>
                </c:pt>
                <c:pt idx="5">
                  <c:v>-3.0190519999999998E-2</c:v>
                </c:pt>
                <c:pt idx="6">
                  <c:v>-3.0103499999999998E-2</c:v>
                </c:pt>
                <c:pt idx="7">
                  <c:v>-2.484536E-2</c:v>
                </c:pt>
                <c:pt idx="8">
                  <c:v>-2.2369110000000001E-2</c:v>
                </c:pt>
                <c:pt idx="9">
                  <c:v>-2.011282E-2</c:v>
                </c:pt>
                <c:pt idx="10">
                  <c:v>-1.8495930000000001E-2</c:v>
                </c:pt>
                <c:pt idx="11">
                  <c:v>-1.6862039999999998E-2</c:v>
                </c:pt>
                <c:pt idx="12">
                  <c:v>-1.50689E-2</c:v>
                </c:pt>
                <c:pt idx="13">
                  <c:v>-1.458578E-2</c:v>
                </c:pt>
                <c:pt idx="14">
                  <c:v>-1.3188490000000001E-2</c:v>
                </c:pt>
                <c:pt idx="15">
                  <c:v>-1.3052579999999999E-2</c:v>
                </c:pt>
                <c:pt idx="16">
                  <c:v>-1.250191E-2</c:v>
                </c:pt>
                <c:pt idx="17">
                  <c:v>-1.1550940000000001E-2</c:v>
                </c:pt>
                <c:pt idx="18">
                  <c:v>-1.148017E-2</c:v>
                </c:pt>
                <c:pt idx="19">
                  <c:v>-1.0812459999999999E-2</c:v>
                </c:pt>
                <c:pt idx="20">
                  <c:v>-1.006668E-2</c:v>
                </c:pt>
                <c:pt idx="21">
                  <c:v>-8.8256789999999995E-3</c:v>
                </c:pt>
                <c:pt idx="22">
                  <c:v>-7.6431379999999998E-3</c:v>
                </c:pt>
                <c:pt idx="23">
                  <c:v>-7.3631749999999996E-3</c:v>
                </c:pt>
                <c:pt idx="24">
                  <c:v>-7.3351060000000001E-3</c:v>
                </c:pt>
                <c:pt idx="25">
                  <c:v>-6.6122220000000001E-3</c:v>
                </c:pt>
                <c:pt idx="26">
                  <c:v>-5.7535579999999998E-3</c:v>
                </c:pt>
                <c:pt idx="27">
                  <c:v>-4.8047970000000004E-3</c:v>
                </c:pt>
                <c:pt idx="28">
                  <c:v>-4.1745910000000001E-3</c:v>
                </c:pt>
                <c:pt idx="29">
                  <c:v>-3.8595669999999999E-3</c:v>
                </c:pt>
                <c:pt idx="30">
                  <c:v>-3.059586E-3</c:v>
                </c:pt>
                <c:pt idx="31">
                  <c:v>-1.643285E-3</c:v>
                </c:pt>
                <c:pt idx="32">
                  <c:v>-6.8491169999999998E-4</c:v>
                </c:pt>
                <c:pt idx="33">
                  <c:v>-1.2655690000000001E-4</c:v>
                </c:pt>
                <c:pt idx="34">
                  <c:v>8.2232799999999996E-17</c:v>
                </c:pt>
                <c:pt idx="35">
                  <c:v>1.0599439999999999E-3</c:v>
                </c:pt>
                <c:pt idx="36">
                  <c:v>3.0432620000000001E-3</c:v>
                </c:pt>
                <c:pt idx="37">
                  <c:v>3.9562180000000001E-3</c:v>
                </c:pt>
                <c:pt idx="38">
                  <c:v>5.681551E-3</c:v>
                </c:pt>
                <c:pt idx="39">
                  <c:v>5.7243320000000004E-3</c:v>
                </c:pt>
                <c:pt idx="40">
                  <c:v>5.8562149999999997E-3</c:v>
                </c:pt>
                <c:pt idx="41">
                  <c:v>1.1484589999999999E-2</c:v>
                </c:pt>
                <c:pt idx="42">
                  <c:v>1.5158110000000001E-2</c:v>
                </c:pt>
                <c:pt idx="43">
                  <c:v>1.576636E-2</c:v>
                </c:pt>
                <c:pt idx="44">
                  <c:v>1.596705E-2</c:v>
                </c:pt>
                <c:pt idx="45">
                  <c:v>1.7531830000000002E-2</c:v>
                </c:pt>
                <c:pt idx="46">
                  <c:v>1.8278579999999999E-2</c:v>
                </c:pt>
                <c:pt idx="47">
                  <c:v>1.9763329999999999E-2</c:v>
                </c:pt>
                <c:pt idx="48">
                  <c:v>2.7638429999999999E-2</c:v>
                </c:pt>
                <c:pt idx="49">
                  <c:v>3.2776039999999999E-2</c:v>
                </c:pt>
                <c:pt idx="50">
                  <c:v>3.6163559999999997E-2</c:v>
                </c:pt>
              </c:numCache>
            </c:numRef>
          </c:val>
          <c:extLst>
            <c:ext xmlns:c16="http://schemas.microsoft.com/office/drawing/2014/chart" uri="{C3380CC4-5D6E-409C-BE32-E72D297353CC}">
              <c16:uniqueId val="{00000000-4C3E-4400-A8B3-5D1E610A0FE7}"/>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in val="-5.000000000000001E-2"/>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CD0FDDE0-63E3-4220-BA05-7B7A7B8F6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892" y="5416147"/>
            <a:ext cx="5372099" cy="4297680"/>
          </a:xfrm>
          <a:prstGeom prst="rect">
            <a:avLst/>
          </a:prstGeom>
        </p:spPr>
      </p:pic>
      <p:pic>
        <p:nvPicPr>
          <p:cNvPr id="20" name="Image 19">
            <a:extLst>
              <a:ext uri="{FF2B5EF4-FFF2-40B4-BE49-F238E27FC236}">
                <a16:creationId xmlns:a16="http://schemas.microsoft.com/office/drawing/2014/main" id="{7679828B-63B6-42AA-8865-0C2FC4509633}"/>
              </a:ext>
            </a:extLst>
          </p:cNvPr>
          <p:cNvPicPr>
            <a:picLocks noChangeAspect="1"/>
          </p:cNvPicPr>
          <p:nvPr/>
        </p:nvPicPr>
        <p:blipFill rotWithShape="1">
          <a:blip r:embed="rId3">
            <a:extLst>
              <a:ext uri="{28A0092B-C50C-407E-A947-70E740481C1C}">
                <a14:useLocalDpi xmlns:a14="http://schemas.microsoft.com/office/drawing/2010/main" val="0"/>
              </a:ext>
            </a:extLst>
          </a:blip>
          <a:srcRect l="48212" t="58589" r="5340" b="7614"/>
          <a:stretch/>
        </p:blipFill>
        <p:spPr>
          <a:xfrm>
            <a:off x="3862708" y="2437627"/>
            <a:ext cx="1325607" cy="1205677"/>
          </a:xfrm>
          <a:prstGeom prst="rect">
            <a:avLst/>
          </a:prstGeom>
        </p:spPr>
      </p:pic>
      <p:pic>
        <p:nvPicPr>
          <p:cNvPr id="22" name="Image 21">
            <a:extLst>
              <a:ext uri="{FF2B5EF4-FFF2-40B4-BE49-F238E27FC236}">
                <a16:creationId xmlns:a16="http://schemas.microsoft.com/office/drawing/2014/main" id="{0B183855-854A-48AC-9D56-25580782E60E}"/>
              </a:ext>
            </a:extLst>
          </p:cNvPr>
          <p:cNvPicPr>
            <a:picLocks noChangeAspect="1"/>
          </p:cNvPicPr>
          <p:nvPr/>
        </p:nvPicPr>
        <p:blipFill rotWithShape="1">
          <a:blip r:embed="rId3">
            <a:extLst>
              <a:ext uri="{28A0092B-C50C-407E-A947-70E740481C1C}">
                <a14:useLocalDpi xmlns:a14="http://schemas.microsoft.com/office/drawing/2010/main" val="0"/>
              </a:ext>
            </a:extLst>
          </a:blip>
          <a:srcRect t="11072" r="55533" b="59802"/>
          <a:stretch/>
        </p:blipFill>
        <p:spPr>
          <a:xfrm>
            <a:off x="5258699" y="2466935"/>
            <a:ext cx="1340167" cy="1097280"/>
          </a:xfrm>
          <a:prstGeom prst="rect">
            <a:avLst/>
          </a:prstGeom>
        </p:spPr>
      </p:pic>
      <p:pic>
        <p:nvPicPr>
          <p:cNvPr id="23" name="Image 22">
            <a:extLst>
              <a:ext uri="{FF2B5EF4-FFF2-40B4-BE49-F238E27FC236}">
                <a16:creationId xmlns:a16="http://schemas.microsoft.com/office/drawing/2014/main" id="{8955EAE8-E68B-4842-81F6-C3E80A55B9EB}"/>
              </a:ext>
            </a:extLst>
          </p:cNvPr>
          <p:cNvPicPr>
            <a:picLocks noChangeAspect="1"/>
          </p:cNvPicPr>
          <p:nvPr/>
        </p:nvPicPr>
        <p:blipFill rotWithShape="1">
          <a:blip r:embed="rId3">
            <a:extLst>
              <a:ext uri="{28A0092B-C50C-407E-A947-70E740481C1C}">
                <a14:useLocalDpi xmlns:a14="http://schemas.microsoft.com/office/drawing/2010/main" val="0"/>
              </a:ext>
            </a:extLst>
          </a:blip>
          <a:srcRect l="48212" t="9787" r="6549" b="51258"/>
          <a:stretch/>
        </p:blipFill>
        <p:spPr>
          <a:xfrm>
            <a:off x="3871752" y="3630322"/>
            <a:ext cx="1368477" cy="1472971"/>
          </a:xfrm>
          <a:prstGeom prst="rect">
            <a:avLst/>
          </a:prstGeom>
        </p:spPr>
      </p:pic>
      <p:pic>
        <p:nvPicPr>
          <p:cNvPr id="24" name="Image 23">
            <a:extLst>
              <a:ext uri="{FF2B5EF4-FFF2-40B4-BE49-F238E27FC236}">
                <a16:creationId xmlns:a16="http://schemas.microsoft.com/office/drawing/2014/main" id="{D2127751-8D87-41E9-A3E3-33AB5BBDA22A}"/>
              </a:ext>
            </a:extLst>
          </p:cNvPr>
          <p:cNvPicPr>
            <a:picLocks noChangeAspect="1"/>
          </p:cNvPicPr>
          <p:nvPr/>
        </p:nvPicPr>
        <p:blipFill rotWithShape="1">
          <a:blip r:embed="rId3">
            <a:extLst>
              <a:ext uri="{28A0092B-C50C-407E-A947-70E740481C1C}">
                <a14:useLocalDpi xmlns:a14="http://schemas.microsoft.com/office/drawing/2010/main" val="0"/>
              </a:ext>
            </a:extLst>
          </a:blip>
          <a:srcRect t="61022" r="54133"/>
          <a:stretch/>
        </p:blipFill>
        <p:spPr>
          <a:xfrm>
            <a:off x="5261719" y="3643304"/>
            <a:ext cx="1403226" cy="1490554"/>
          </a:xfrm>
          <a:prstGeom prst="rect">
            <a:avLst/>
          </a:prstGeom>
        </p:spPr>
      </p:pic>
      <p:sp>
        <p:nvSpPr>
          <p:cNvPr id="2" name="Titre 1">
            <a:extLst>
              <a:ext uri="{FF2B5EF4-FFF2-40B4-BE49-F238E27FC236}">
                <a16:creationId xmlns:a16="http://schemas.microsoft.com/office/drawing/2014/main" id="{2F18F6EB-4A52-4572-A882-6FC3F685BC83}"/>
              </a:ext>
            </a:extLst>
          </p:cNvPr>
          <p:cNvSpPr>
            <a:spLocks noGrp="1"/>
          </p:cNvSpPr>
          <p:nvPr>
            <p:ph type="title"/>
          </p:nvPr>
        </p:nvSpPr>
        <p:spPr/>
        <p:txBody>
          <a:bodyPr/>
          <a:lstStyle/>
          <a:p>
            <a:r>
              <a:rPr lang="en-US" dirty="0"/>
              <a:t> </a:t>
            </a:r>
          </a:p>
        </p:txBody>
      </p:sp>
      <p:graphicFrame>
        <p:nvGraphicFramePr>
          <p:cNvPr id="7" name="Espace réservé du contenu 5">
            <a:extLst>
              <a:ext uri="{FF2B5EF4-FFF2-40B4-BE49-F238E27FC236}">
                <a16:creationId xmlns:a16="http://schemas.microsoft.com/office/drawing/2014/main" id="{D4DABDA6-E0AF-413D-B2A4-72B769E89C92}"/>
              </a:ext>
            </a:extLst>
          </p:cNvPr>
          <p:cNvGraphicFramePr>
            <a:graphicFrameLocks/>
          </p:cNvGraphicFramePr>
          <p:nvPr/>
        </p:nvGraphicFramePr>
        <p:xfrm>
          <a:off x="2964628" y="681912"/>
          <a:ext cx="2731625" cy="1264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phique 10">
            <a:extLst>
              <a:ext uri="{FF2B5EF4-FFF2-40B4-BE49-F238E27FC236}">
                <a16:creationId xmlns:a16="http://schemas.microsoft.com/office/drawing/2014/main" id="{268CAAD8-BC3A-4488-843B-748578687F2F}"/>
              </a:ext>
            </a:extLst>
          </p:cNvPr>
          <p:cNvGraphicFramePr/>
          <p:nvPr/>
        </p:nvGraphicFramePr>
        <p:xfrm>
          <a:off x="-1027155" y="143431"/>
          <a:ext cx="4217046" cy="5011578"/>
        </p:xfrm>
        <a:graphic>
          <a:graphicData uri="http://schemas.openxmlformats.org/drawingml/2006/chart">
            <c:chart xmlns:c="http://schemas.openxmlformats.org/drawingml/2006/chart" xmlns:r="http://schemas.openxmlformats.org/officeDocument/2006/relationships" r:id="rId5"/>
          </a:graphicData>
        </a:graphic>
      </p:graphicFrame>
      <p:sp>
        <p:nvSpPr>
          <p:cNvPr id="12" name="ZoneTexte 11">
            <a:extLst>
              <a:ext uri="{FF2B5EF4-FFF2-40B4-BE49-F238E27FC236}">
                <a16:creationId xmlns:a16="http://schemas.microsoft.com/office/drawing/2014/main" id="{4DB1D498-C969-464C-97DC-44D187582E44}"/>
              </a:ext>
            </a:extLst>
          </p:cNvPr>
          <p:cNvSpPr txBox="1"/>
          <p:nvPr/>
        </p:nvSpPr>
        <p:spPr>
          <a:xfrm>
            <a:off x="82519" y="195579"/>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13" name="ZoneTexte 12">
            <a:extLst>
              <a:ext uri="{FF2B5EF4-FFF2-40B4-BE49-F238E27FC236}">
                <a16:creationId xmlns:a16="http://schemas.microsoft.com/office/drawing/2014/main" id="{C9497B3B-FBB0-4E41-94BB-D0E060200B74}"/>
              </a:ext>
            </a:extLst>
          </p:cNvPr>
          <p:cNvSpPr txBox="1"/>
          <p:nvPr/>
        </p:nvSpPr>
        <p:spPr>
          <a:xfrm>
            <a:off x="3679322" y="467360"/>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graphicFrame>
        <p:nvGraphicFramePr>
          <p:cNvPr id="6" name="Espace réservé du contenu 5">
            <a:extLst>
              <a:ext uri="{FF2B5EF4-FFF2-40B4-BE49-F238E27FC236}">
                <a16:creationId xmlns:a16="http://schemas.microsoft.com/office/drawing/2014/main" id="{EE92472A-D695-40B3-9163-5512426F7E2C}"/>
              </a:ext>
            </a:extLst>
          </p:cNvPr>
          <p:cNvGraphicFramePr>
            <a:graphicFrameLocks noGrp="1"/>
          </p:cNvGraphicFramePr>
          <p:nvPr>
            <p:ph idx="1"/>
          </p:nvPr>
        </p:nvGraphicFramePr>
        <p:xfrm>
          <a:off x="4289560" y="681911"/>
          <a:ext cx="2182011" cy="131734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phique 9">
            <a:extLst>
              <a:ext uri="{FF2B5EF4-FFF2-40B4-BE49-F238E27FC236}">
                <a16:creationId xmlns:a16="http://schemas.microsoft.com/office/drawing/2014/main" id="{E3B59B80-4BE4-43CD-928E-CD2A0D06CF76}"/>
              </a:ext>
            </a:extLst>
          </p:cNvPr>
          <p:cNvGraphicFramePr/>
          <p:nvPr/>
        </p:nvGraphicFramePr>
        <p:xfrm>
          <a:off x="867685" y="143430"/>
          <a:ext cx="2707257" cy="5053410"/>
        </p:xfrm>
        <a:graphic>
          <a:graphicData uri="http://schemas.openxmlformats.org/drawingml/2006/chart">
            <c:chart xmlns:c="http://schemas.openxmlformats.org/drawingml/2006/chart" xmlns:r="http://schemas.openxmlformats.org/officeDocument/2006/relationships" r:id="rId7"/>
          </a:graphicData>
        </a:graphic>
      </p:graphicFrame>
      <p:sp>
        <p:nvSpPr>
          <p:cNvPr id="18" name="ZoneTexte 17">
            <a:extLst>
              <a:ext uri="{FF2B5EF4-FFF2-40B4-BE49-F238E27FC236}">
                <a16:creationId xmlns:a16="http://schemas.microsoft.com/office/drawing/2014/main" id="{E888275A-B08E-4BC0-8029-6346B2348300}"/>
              </a:ext>
            </a:extLst>
          </p:cNvPr>
          <p:cNvSpPr txBox="1"/>
          <p:nvPr/>
        </p:nvSpPr>
        <p:spPr>
          <a:xfrm>
            <a:off x="3687207" y="2297729"/>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19" name="ZoneTexte 18">
            <a:extLst>
              <a:ext uri="{FF2B5EF4-FFF2-40B4-BE49-F238E27FC236}">
                <a16:creationId xmlns:a16="http://schemas.microsoft.com/office/drawing/2014/main" id="{427826F6-5C94-44C1-9E53-6EBAAC3DEB04}"/>
              </a:ext>
            </a:extLst>
          </p:cNvPr>
          <p:cNvSpPr txBox="1"/>
          <p:nvPr/>
        </p:nvSpPr>
        <p:spPr>
          <a:xfrm>
            <a:off x="860237" y="5351669"/>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spTree>
    <p:extLst>
      <p:ext uri="{BB962C8B-B14F-4D97-AF65-F5344CB8AC3E}">
        <p14:creationId xmlns:p14="http://schemas.microsoft.com/office/powerpoint/2010/main" val="1021925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08A6B3-46F5-43B8-B404-01BA4EF310A0}"/>
              </a:ext>
            </a:extLst>
          </p:cNvPr>
          <p:cNvSpPr>
            <a:spLocks noGrp="1"/>
          </p:cNvSpPr>
          <p:nvPr>
            <p:ph type="title"/>
          </p:nvPr>
        </p:nvSpPr>
        <p:spPr>
          <a:xfrm>
            <a:off x="471487" y="1346200"/>
            <a:ext cx="6112193" cy="7711439"/>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7 – Feature selection results for HRV features in predicting UMSARS 3 supine-to-standing systolic blood pressure change. </a:t>
            </a:r>
            <a:r>
              <a:rPr lang="en-US" sz="1000" dirty="0">
                <a:latin typeface="Times New Roman" panose="02020603050405020304" pitchFamily="18" charset="0"/>
                <a:cs typeface="Times New Roman" panose="02020603050405020304" pitchFamily="18" charset="0"/>
              </a:rPr>
              <a:t>To identify HRV features predictive of UMSARS 3 (supine-to-standing systolic blood pressure delta), LASSO (L1) and Ridge (L2) regression were used to address multicollinearity and perform regularized feature selection. LASSO (a) shrinks some coefficients to zero, selecting only the most informative predictors. Ridge (b) retains all variables but shrinks their coefficients, distributing influence across features. These techniques reduce overfitting by penalizing large coefficients and encouraging simpler, more generalizable models. Both models were tuned using 10-fold cross-validation, selecting the optimal lambda (penalty parameter) by minimizing mean cross-validated error (MSE). All predictors were standardized prior to training, ensuring comparability across features—essential since regularization depends on coefficient magnitudes. Positive coefficients indicate features associated with an increase in systolic BP change; negative coefficients indicate a decrease. The magnitude of standardized coefficients reflects the strength of association. LASSO results highlight the most relevant variables through non-zero bars, while Ridge shows relative importance through smaller but comprehensive coefficients. Both models assume a linear relationship between predictors and the blood pressure delta, holding other factors constant. (c) Best subset regression diagnostics evaluate models with increasing variable counts. Adjusted R² measures explained variance while penalizing complexity; its peak indicates the most efficient model. Mallow’s Cp assesses bias and variance. Optimal models have Cp ≈ number of predictors; higher values may suggest overfitting. BIC favors models balancing fit and simplicity; lower BIC values are preferred. RSS tracks residual error. While RSS generally declines with added predictors, diminishing returns often emerge beyond a certain point. (d) The variable inclusion matrix visualizes selected features across model sizes. Columns represent model sizes; rows denote individual predictors. Filled cells indicate inclusion. Features consistently selected in smaller and larger models likely offer strong explanatory value. The matrix also reveals redundancy or interactions, where certain features appear only when others are present.</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466C70C8-2A10-4294-B312-9BC9F9D0D623}"/>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192546560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382</Words>
  <Application>Microsoft Office PowerPoint</Application>
  <PresentationFormat>Format A4 (210 x 297 mm)</PresentationFormat>
  <Paragraphs>7</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7 – Feature selection results for HRV features in predicting UMSARS 3 supine-to-standing systolic blood pressure change. To identify HRV features predictive of UMSARS 3 (supine-to-standing systolic blood pressure delta), LASSO (L1) and Ridge (L2) regression were used to address multicollinearity and perform regularized feature selection. LASSO (a) shrinks some coefficients to zero, selecting only the most informative predictors. Ridge (b) retains all variables but shrinks their coefficients, distributing influence across features. These techniques reduce overfitting by penalizing large coefficients and encouraging simpler, more generalizable models. Both models were tuned using 10-fold cross-validation, selecting the optimal lambda (penalty parameter) by minimizing mean cross-validated error (MSE). All predictors were standardized prior to training, ensuring comparability across features—essential since regularization depends on coefficient magnitudes. Positive coefficients indicate features associated with an increase in systolic BP change; negative coefficients indicate a decrease. The magnitude of standardized coefficients reflects the strength of association. LASSO results highlight the most relevant variables through non-zero bars, while Ridge shows relative importance through smaller but comprehensive coefficients. Both models assume a linear relationship between predictors and the blood pressure delta, holding other factors constant. (c) Best subset regression diagnostics evaluate models with increasing variable counts. Adjusted R² measures explained variance while penalizing complexity; its peak indicates the most efficient model. Mallow’s Cp assesses bias and variance. Optimal models have Cp ≈ number of predictors; higher values may suggest overfitting. BIC favors models balancing fit and simplicity; lower BIC values are preferred. RSS tracks residual error. While RSS generally declines with added predictors, diminishing returns often emerge beyond a certain point. (d) The variable inclusion matrix visualizes selected features across model sizes. Columns represent model sizes; rows denote individual predictors. Filled cells indicate inclusion. Features consistently selected in smaller and larger models likely offer strong explanatory value. The matrix also reveals redundancy or interactions, where certain features appear only when others are present.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2025-08-04T10:13:41Z</dcterms:modified>
</cp:coreProperties>
</file>