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35" r:id="rId2"/>
    <p:sldId id="336"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4F"/>
    <a:srgbClr val="0087FA"/>
    <a:srgbClr val="7FC3FC"/>
    <a:srgbClr val="FF7FA7"/>
    <a:srgbClr val="C00000"/>
    <a:srgbClr val="1F4E78"/>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71" autoAdjust="0"/>
    <p:restoredTop sz="94660"/>
  </p:normalViewPr>
  <p:slideViewPr>
    <p:cSldViewPr snapToGrid="0">
      <p:cViewPr varScale="1">
        <p:scale>
          <a:sx n="58" d="100"/>
          <a:sy n="58" d="100"/>
        </p:scale>
        <p:origin x="941" y="53"/>
      </p:cViewPr>
      <p:guideLst/>
    </p:cSldViewPr>
  </p:slideViewPr>
  <p:notesTextViewPr>
    <p:cViewPr>
      <p:scale>
        <a:sx n="1" d="1"/>
        <a:sy n="1" d="1"/>
      </p:scale>
      <p:origin x="0" y="0"/>
    </p:cViewPr>
  </p:notesTextViewPr>
  <p:sorterViewPr>
    <p:cViewPr>
      <p:scale>
        <a:sx n="75" d="100"/>
        <a:sy n="75" d="100"/>
      </p:scale>
      <p:origin x="0" y="-2966"/>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499275882632139E-2"/>
          <c:y val="2.364857106147325E-2"/>
          <c:w val="0.90324879212355025"/>
          <c:h val="0.95270285787705355"/>
        </c:manualLayout>
      </c:layout>
      <c:barChart>
        <c:barDir val="col"/>
        <c:grouping val="clustered"/>
        <c:varyColors val="0"/>
        <c:ser>
          <c:idx val="0"/>
          <c:order val="0"/>
          <c:tx>
            <c:strRef>
              <c:f>Feuil1!$B$1</c:f>
              <c:strCache>
                <c:ptCount val="1"/>
                <c:pt idx="0">
                  <c:v>Disease|Symptom Duration</c:v>
                </c:pt>
              </c:strCache>
            </c:strRef>
          </c:tx>
          <c:spPr>
            <a:solidFill>
              <a:srgbClr val="FF004F"/>
            </a:solidFill>
            <a:ln>
              <a:noFill/>
            </a:ln>
            <a:effectLst/>
          </c:spPr>
          <c:invertIfNegative val="0"/>
          <c:cat>
            <c:strRef>
              <c:f>Feuil1!$A$2:$A$54</c:f>
              <c:strCache>
                <c:ptCount val="53"/>
                <c:pt idx="0">
                  <c:v>ms/mmHg</c:v>
                </c:pt>
                <c:pt idx="1">
                  <c:v>Mean RR (ms)</c:v>
                </c:pt>
                <c:pt idx="2">
                  <c:v>pNN50 (%)</c:v>
                </c:pt>
                <c:pt idx="3">
                  <c:v>SDNN (ms)</c:v>
                </c:pt>
                <c:pt idx="4">
                  <c:v>rMSSD (ms)</c:v>
                </c:pt>
                <c:pt idx="5">
                  <c:v>Ptot (ms²)</c:v>
                </c:pt>
                <c:pt idx="6">
                  <c:v>VLF (ms²)</c:v>
                </c:pt>
                <c:pt idx="7">
                  <c:v>LF (ms²)</c:v>
                </c:pt>
                <c:pt idx="8">
                  <c:v>HF (ms²)</c:v>
                </c:pt>
                <c:pt idx="9">
                  <c:v>LF/HF</c:v>
                </c:pt>
                <c:pt idx="10">
                  <c:v>pLF1 (ms²)</c:v>
                </c:pt>
                <c:pt idx="11">
                  <c:v>pLF2 (ms²)</c:v>
                </c:pt>
                <c:pt idx="12">
                  <c:v>pHF1 (ms²)</c:v>
                </c:pt>
                <c:pt idx="13">
                  <c:v>pHF2 (ms²)</c:v>
                </c:pt>
                <c:pt idx="14">
                  <c:v>IMAI1</c:v>
                </c:pt>
                <c:pt idx="15">
                  <c:v>IMAI2</c:v>
                </c:pt>
                <c:pt idx="16">
                  <c:v>Triangular index</c:v>
                </c:pt>
                <c:pt idx="17">
                  <c:v>TINN (ms)</c:v>
                </c:pt>
                <c:pt idx="18">
                  <c:v>X (ms)</c:v>
                </c:pt>
                <c:pt idx="19">
                  <c:v>Y (beats)</c:v>
                </c:pt>
                <c:pt idx="20">
                  <c:v>M (ms)</c:v>
                </c:pt>
                <c:pt idx="21">
                  <c:v>N (ms)</c:v>
                </c:pt>
                <c:pt idx="22">
                  <c:v>Approximate Entropy</c:v>
                </c:pt>
                <c:pt idx="23">
                  <c:v>Sample Entropy</c:v>
                </c:pt>
                <c:pt idx="24">
                  <c:v>Shanon Entropy (SE)</c:v>
                </c:pt>
                <c:pt idx="25">
                  <c:v>Conditional Entropy (CE)</c:v>
                </c:pt>
                <c:pt idx="26">
                  <c:v>Corrected CE (CCE)</c:v>
                </c:pt>
                <c:pt idx="27">
                  <c:v>Normalized CCE (NCCE)</c:v>
                </c:pt>
                <c:pt idx="28">
                  <c:v>ρ</c:v>
                </c:pt>
                <c:pt idx="29">
                  <c:v>Lempel-Ziv Complexity (LZC)</c:v>
                </c:pt>
                <c:pt idx="30">
                  <c:v>Centroid (ms)</c:v>
                </c:pt>
                <c:pt idx="31">
                  <c:v>SD1 (ms)</c:v>
                </c:pt>
                <c:pt idx="32">
                  <c:v>SD2 (ms)</c:v>
                </c:pt>
                <c:pt idx="33">
                  <c:v>SD1/SD2</c:v>
                </c:pt>
                <c:pt idx="34">
                  <c:v>OV</c:v>
                </c:pt>
                <c:pt idx="35">
                  <c:v>OV%</c:v>
                </c:pt>
                <c:pt idx="36">
                  <c:v>1V</c:v>
                </c:pt>
                <c:pt idx="37">
                  <c:v>1V%</c:v>
                </c:pt>
                <c:pt idx="38">
                  <c:v>2V</c:v>
                </c:pt>
                <c:pt idx="39">
                  <c:v>2V%</c:v>
                </c:pt>
                <c:pt idx="40">
                  <c:v>2UV</c:v>
                </c:pt>
                <c:pt idx="41">
                  <c:v>2UV%</c:v>
                </c:pt>
                <c:pt idx="42">
                  <c:v>MP</c:v>
                </c:pt>
                <c:pt idx="43">
                  <c:v>MP%</c:v>
                </c:pt>
                <c:pt idx="44">
                  <c:v>α1 (DFA)</c:v>
                </c:pt>
                <c:pt idx="45">
                  <c:v>α2 (DFA)</c:v>
                </c:pt>
                <c:pt idx="46">
                  <c:v>H (DFA)</c:v>
                </c:pt>
                <c:pt idx="47">
                  <c:v>H (Higuchi)</c:v>
                </c:pt>
                <c:pt idx="48">
                  <c:v>H (Katz)</c:v>
                </c:pt>
                <c:pt idx="49">
                  <c:v>Hurst</c:v>
                </c:pt>
                <c:pt idx="50">
                  <c:v>Delta Systolic</c:v>
                </c:pt>
                <c:pt idx="51">
                  <c:v>Delta Diastolic</c:v>
                </c:pt>
                <c:pt idx="52">
                  <c:v>UMSARS</c:v>
                </c:pt>
              </c:strCache>
            </c:strRef>
          </c:cat>
          <c:val>
            <c:numRef>
              <c:f>Feuil1!$B$2:$B$54</c:f>
              <c:numCache>
                <c:formatCode>0.00</c:formatCode>
                <c:ptCount val="53"/>
                <c:pt idx="0">
                  <c:v>1.0214915E-2</c:v>
                </c:pt>
                <c:pt idx="1">
                  <c:v>-1.7846330000000001E-3</c:v>
                </c:pt>
                <c:pt idx="2">
                  <c:v>-1.1822401E-2</c:v>
                </c:pt>
                <c:pt idx="3">
                  <c:v>5.5445066000000001E-2</c:v>
                </c:pt>
                <c:pt idx="4">
                  <c:v>5.7217980000000002E-3</c:v>
                </c:pt>
                <c:pt idx="5">
                  <c:v>9.8147875999999995E-2</c:v>
                </c:pt>
                <c:pt idx="6">
                  <c:v>9.2820670999999993E-2</c:v>
                </c:pt>
                <c:pt idx="7">
                  <c:v>2.9782768000000001E-2</c:v>
                </c:pt>
                <c:pt idx="8">
                  <c:v>1.9605741999999999E-2</c:v>
                </c:pt>
                <c:pt idx="9">
                  <c:v>-2.4891791999999999E-2</c:v>
                </c:pt>
                <c:pt idx="10">
                  <c:v>-1.8321334000000002E-2</c:v>
                </c:pt>
                <c:pt idx="11">
                  <c:v>-1.5436040999999999E-2</c:v>
                </c:pt>
                <c:pt idx="12">
                  <c:v>6.0016419999999997E-3</c:v>
                </c:pt>
                <c:pt idx="13">
                  <c:v>-3.5990584999999999E-2</c:v>
                </c:pt>
                <c:pt idx="14">
                  <c:v>-9.2245448999999993E-2</c:v>
                </c:pt>
                <c:pt idx="15">
                  <c:v>-2.3981939000000001E-2</c:v>
                </c:pt>
                <c:pt idx="16">
                  <c:v>8.8177375000000002E-2</c:v>
                </c:pt>
                <c:pt idx="17">
                  <c:v>9.2121430000000004E-2</c:v>
                </c:pt>
                <c:pt idx="18">
                  <c:v>2.1121966999999998E-2</c:v>
                </c:pt>
                <c:pt idx="19">
                  <c:v>-6.7081142999999996E-2</c:v>
                </c:pt>
                <c:pt idx="20">
                  <c:v>1.8649465E-2</c:v>
                </c:pt>
                <c:pt idx="21">
                  <c:v>-2.3365895000000001E-2</c:v>
                </c:pt>
                <c:pt idx="22">
                  <c:v>-5.8418161000000003E-2</c:v>
                </c:pt>
                <c:pt idx="23">
                  <c:v>-2.441434E-2</c:v>
                </c:pt>
                <c:pt idx="24">
                  <c:v>9.0956638000000006E-2</c:v>
                </c:pt>
                <c:pt idx="25">
                  <c:v>3.8956038999999998E-2</c:v>
                </c:pt>
                <c:pt idx="26">
                  <c:v>7.0946070999999999E-2</c:v>
                </c:pt>
                <c:pt idx="27">
                  <c:v>-4.6893839999999996E-3</c:v>
                </c:pt>
                <c:pt idx="28">
                  <c:v>4.6893839999999996E-3</c:v>
                </c:pt>
                <c:pt idx="29">
                  <c:v>-1.4318183E-2</c:v>
                </c:pt>
                <c:pt idx="30">
                  <c:v>-1.365947E-3</c:v>
                </c:pt>
                <c:pt idx="31">
                  <c:v>1.3198784999999999E-2</c:v>
                </c:pt>
                <c:pt idx="32">
                  <c:v>3.6748757999999999E-2</c:v>
                </c:pt>
                <c:pt idx="33">
                  <c:v>-3.0309824999999999E-2</c:v>
                </c:pt>
                <c:pt idx="34">
                  <c:v>-4.9746344999999997E-2</c:v>
                </c:pt>
                <c:pt idx="35">
                  <c:v>-4.8929960000000002E-2</c:v>
                </c:pt>
                <c:pt idx="36">
                  <c:v>-5.2639140000000001E-2</c:v>
                </c:pt>
                <c:pt idx="37">
                  <c:v>-4.0206074000000001E-2</c:v>
                </c:pt>
                <c:pt idx="38">
                  <c:v>-2.2728113000000001E-2</c:v>
                </c:pt>
                <c:pt idx="39">
                  <c:v>-8.8080099999999998E-3</c:v>
                </c:pt>
                <c:pt idx="40">
                  <c:v>3.4226903000000003E-2</c:v>
                </c:pt>
                <c:pt idx="41">
                  <c:v>2.3051802999999999E-2</c:v>
                </c:pt>
                <c:pt idx="42">
                  <c:v>-0.107119589</c:v>
                </c:pt>
                <c:pt idx="43">
                  <c:v>-3.9641747999999997E-2</c:v>
                </c:pt>
                <c:pt idx="44">
                  <c:v>4.6244659999999998E-3</c:v>
                </c:pt>
                <c:pt idx="45">
                  <c:v>1.0150941E-2</c:v>
                </c:pt>
                <c:pt idx="46">
                  <c:v>0.101335487</c:v>
                </c:pt>
                <c:pt idx="47">
                  <c:v>-2.1006336E-2</c:v>
                </c:pt>
                <c:pt idx="48">
                  <c:v>7.0513030000000001E-3</c:v>
                </c:pt>
                <c:pt idx="49">
                  <c:v>2.1193892999999998E-2</c:v>
                </c:pt>
                <c:pt idx="50" formatCode="General">
                  <c:v>-0.19</c:v>
                </c:pt>
                <c:pt idx="51" formatCode="General">
                  <c:v>-0.1</c:v>
                </c:pt>
                <c:pt idx="52">
                  <c:v>0.191710989</c:v>
                </c:pt>
              </c:numCache>
            </c:numRef>
          </c:val>
          <c:extLst>
            <c:ext xmlns:c16="http://schemas.microsoft.com/office/drawing/2014/chart" uri="{C3380CC4-5D6E-409C-BE32-E72D297353CC}">
              <c16:uniqueId val="{00000000-F898-4F81-B69A-ED93D0A64163}"/>
            </c:ext>
          </c:extLst>
        </c:ser>
        <c:ser>
          <c:idx val="1"/>
          <c:order val="1"/>
          <c:tx>
            <c:strRef>
              <c:f>Feuil1!$C$1</c:f>
              <c:strCache>
                <c:ptCount val="1"/>
                <c:pt idx="0">
                  <c:v>Diagnosis Duration</c:v>
                </c:pt>
              </c:strCache>
            </c:strRef>
          </c:tx>
          <c:spPr>
            <a:solidFill>
              <a:srgbClr val="0087FA"/>
            </a:solidFill>
            <a:ln>
              <a:noFill/>
            </a:ln>
            <a:effectLst/>
          </c:spPr>
          <c:invertIfNegative val="0"/>
          <c:cat>
            <c:strRef>
              <c:f>Feuil1!$A$2:$A$54</c:f>
              <c:strCache>
                <c:ptCount val="53"/>
                <c:pt idx="0">
                  <c:v>ms/mmHg</c:v>
                </c:pt>
                <c:pt idx="1">
                  <c:v>Mean RR (ms)</c:v>
                </c:pt>
                <c:pt idx="2">
                  <c:v>pNN50 (%)</c:v>
                </c:pt>
                <c:pt idx="3">
                  <c:v>SDNN (ms)</c:v>
                </c:pt>
                <c:pt idx="4">
                  <c:v>rMSSD (ms)</c:v>
                </c:pt>
                <c:pt idx="5">
                  <c:v>Ptot (ms²)</c:v>
                </c:pt>
                <c:pt idx="6">
                  <c:v>VLF (ms²)</c:v>
                </c:pt>
                <c:pt idx="7">
                  <c:v>LF (ms²)</c:v>
                </c:pt>
                <c:pt idx="8">
                  <c:v>HF (ms²)</c:v>
                </c:pt>
                <c:pt idx="9">
                  <c:v>LF/HF</c:v>
                </c:pt>
                <c:pt idx="10">
                  <c:v>pLF1 (ms²)</c:v>
                </c:pt>
                <c:pt idx="11">
                  <c:v>pLF2 (ms²)</c:v>
                </c:pt>
                <c:pt idx="12">
                  <c:v>pHF1 (ms²)</c:v>
                </c:pt>
                <c:pt idx="13">
                  <c:v>pHF2 (ms²)</c:v>
                </c:pt>
                <c:pt idx="14">
                  <c:v>IMAI1</c:v>
                </c:pt>
                <c:pt idx="15">
                  <c:v>IMAI2</c:v>
                </c:pt>
                <c:pt idx="16">
                  <c:v>Triangular index</c:v>
                </c:pt>
                <c:pt idx="17">
                  <c:v>TINN (ms)</c:v>
                </c:pt>
                <c:pt idx="18">
                  <c:v>X (ms)</c:v>
                </c:pt>
                <c:pt idx="19">
                  <c:v>Y (beats)</c:v>
                </c:pt>
                <c:pt idx="20">
                  <c:v>M (ms)</c:v>
                </c:pt>
                <c:pt idx="21">
                  <c:v>N (ms)</c:v>
                </c:pt>
                <c:pt idx="22">
                  <c:v>Approximate Entropy</c:v>
                </c:pt>
                <c:pt idx="23">
                  <c:v>Sample Entropy</c:v>
                </c:pt>
                <c:pt idx="24">
                  <c:v>Shanon Entropy (SE)</c:v>
                </c:pt>
                <c:pt idx="25">
                  <c:v>Conditional Entropy (CE)</c:v>
                </c:pt>
                <c:pt idx="26">
                  <c:v>Corrected CE (CCE)</c:v>
                </c:pt>
                <c:pt idx="27">
                  <c:v>Normalized CCE (NCCE)</c:v>
                </c:pt>
                <c:pt idx="28">
                  <c:v>ρ</c:v>
                </c:pt>
                <c:pt idx="29">
                  <c:v>Lempel-Ziv Complexity (LZC)</c:v>
                </c:pt>
                <c:pt idx="30">
                  <c:v>Centroid (ms)</c:v>
                </c:pt>
                <c:pt idx="31">
                  <c:v>SD1 (ms)</c:v>
                </c:pt>
                <c:pt idx="32">
                  <c:v>SD2 (ms)</c:v>
                </c:pt>
                <c:pt idx="33">
                  <c:v>SD1/SD2</c:v>
                </c:pt>
                <c:pt idx="34">
                  <c:v>OV</c:v>
                </c:pt>
                <c:pt idx="35">
                  <c:v>OV%</c:v>
                </c:pt>
                <c:pt idx="36">
                  <c:v>1V</c:v>
                </c:pt>
                <c:pt idx="37">
                  <c:v>1V%</c:v>
                </c:pt>
                <c:pt idx="38">
                  <c:v>2V</c:v>
                </c:pt>
                <c:pt idx="39">
                  <c:v>2V%</c:v>
                </c:pt>
                <c:pt idx="40">
                  <c:v>2UV</c:v>
                </c:pt>
                <c:pt idx="41">
                  <c:v>2UV%</c:v>
                </c:pt>
                <c:pt idx="42">
                  <c:v>MP</c:v>
                </c:pt>
                <c:pt idx="43">
                  <c:v>MP%</c:v>
                </c:pt>
                <c:pt idx="44">
                  <c:v>α1 (DFA)</c:v>
                </c:pt>
                <c:pt idx="45">
                  <c:v>α2 (DFA)</c:v>
                </c:pt>
                <c:pt idx="46">
                  <c:v>H (DFA)</c:v>
                </c:pt>
                <c:pt idx="47">
                  <c:v>H (Higuchi)</c:v>
                </c:pt>
                <c:pt idx="48">
                  <c:v>H (Katz)</c:v>
                </c:pt>
                <c:pt idx="49">
                  <c:v>Hurst</c:v>
                </c:pt>
                <c:pt idx="50">
                  <c:v>Delta Systolic</c:v>
                </c:pt>
                <c:pt idx="51">
                  <c:v>Delta Diastolic</c:v>
                </c:pt>
                <c:pt idx="52">
                  <c:v>UMSARS</c:v>
                </c:pt>
              </c:strCache>
            </c:strRef>
          </c:cat>
          <c:val>
            <c:numRef>
              <c:f>Feuil1!$C$2:$C$54</c:f>
              <c:numCache>
                <c:formatCode>0.00</c:formatCode>
                <c:ptCount val="53"/>
                <c:pt idx="0">
                  <c:v>-2.7812004000000001E-2</c:v>
                </c:pt>
                <c:pt idx="1">
                  <c:v>-0.171756351</c:v>
                </c:pt>
                <c:pt idx="2">
                  <c:v>-9.3677956000000007E-2</c:v>
                </c:pt>
                <c:pt idx="3">
                  <c:v>-0.14613727100000001</c:v>
                </c:pt>
                <c:pt idx="4">
                  <c:v>-9.1353045999999993E-2</c:v>
                </c:pt>
                <c:pt idx="5">
                  <c:v>-0.10045907799999999</c:v>
                </c:pt>
                <c:pt idx="6">
                  <c:v>-8.3769726000000003E-2</c:v>
                </c:pt>
                <c:pt idx="7">
                  <c:v>-0.13304154100000001</c:v>
                </c:pt>
                <c:pt idx="8">
                  <c:v>-3.4958674000000002E-2</c:v>
                </c:pt>
                <c:pt idx="9">
                  <c:v>-5.5114435000000003E-2</c:v>
                </c:pt>
                <c:pt idx="10">
                  <c:v>-0.152500417</c:v>
                </c:pt>
                <c:pt idx="11">
                  <c:v>-0.195273218</c:v>
                </c:pt>
                <c:pt idx="12">
                  <c:v>-0.104038062</c:v>
                </c:pt>
                <c:pt idx="13">
                  <c:v>-0.112886578</c:v>
                </c:pt>
                <c:pt idx="14">
                  <c:v>-3.3542626999999998E-2</c:v>
                </c:pt>
                <c:pt idx="15">
                  <c:v>-5.4615836000000001E-2</c:v>
                </c:pt>
                <c:pt idx="16">
                  <c:v>-0.15412582599999999</c:v>
                </c:pt>
                <c:pt idx="17">
                  <c:v>-0.151903661</c:v>
                </c:pt>
                <c:pt idx="18">
                  <c:v>-0.147632026</c:v>
                </c:pt>
                <c:pt idx="19">
                  <c:v>0.186346234</c:v>
                </c:pt>
                <c:pt idx="20">
                  <c:v>-0.17601143499999999</c:v>
                </c:pt>
                <c:pt idx="21">
                  <c:v>-0.16906402300000001</c:v>
                </c:pt>
                <c:pt idx="22">
                  <c:v>0.116510895</c:v>
                </c:pt>
                <c:pt idx="23">
                  <c:v>8.6807737999999995E-2</c:v>
                </c:pt>
                <c:pt idx="24">
                  <c:v>7.4694390999999999E-2</c:v>
                </c:pt>
                <c:pt idx="25">
                  <c:v>0.103706299</c:v>
                </c:pt>
                <c:pt idx="26">
                  <c:v>0.117025463</c:v>
                </c:pt>
                <c:pt idx="27">
                  <c:v>0.158234388</c:v>
                </c:pt>
                <c:pt idx="28">
                  <c:v>-0.158234388</c:v>
                </c:pt>
                <c:pt idx="29">
                  <c:v>-8.1236096999999993E-2</c:v>
                </c:pt>
                <c:pt idx="30">
                  <c:v>-0.17246188200000001</c:v>
                </c:pt>
                <c:pt idx="31">
                  <c:v>-8.5551211000000002E-2</c:v>
                </c:pt>
                <c:pt idx="32">
                  <c:v>-0.13504941500000001</c:v>
                </c:pt>
                <c:pt idx="33">
                  <c:v>3.1720732000000001E-2</c:v>
                </c:pt>
                <c:pt idx="34">
                  <c:v>-1.3451481E-2</c:v>
                </c:pt>
                <c:pt idx="35">
                  <c:v>-4.8942050000000001E-2</c:v>
                </c:pt>
                <c:pt idx="36">
                  <c:v>0.18598548600000001</c:v>
                </c:pt>
                <c:pt idx="37">
                  <c:v>0.12760789</c:v>
                </c:pt>
                <c:pt idx="38">
                  <c:v>9.2325049000000006E-2</c:v>
                </c:pt>
                <c:pt idx="39">
                  <c:v>6.4661185999999995E-2</c:v>
                </c:pt>
                <c:pt idx="40">
                  <c:v>5.6206048000000002E-2</c:v>
                </c:pt>
                <c:pt idx="41">
                  <c:v>1.7104033000000001E-2</c:v>
                </c:pt>
                <c:pt idx="42">
                  <c:v>-0.13808657199999999</c:v>
                </c:pt>
                <c:pt idx="43">
                  <c:v>-0.238549592</c:v>
                </c:pt>
                <c:pt idx="44">
                  <c:v>-5.4769748E-2</c:v>
                </c:pt>
                <c:pt idx="45">
                  <c:v>3.5223869999999997E-2</c:v>
                </c:pt>
                <c:pt idx="46">
                  <c:v>8.8728669999999996E-3</c:v>
                </c:pt>
                <c:pt idx="47">
                  <c:v>0.10334710499999999</c:v>
                </c:pt>
                <c:pt idx="48">
                  <c:v>-0.106172102</c:v>
                </c:pt>
                <c:pt idx="49">
                  <c:v>-0.101703869</c:v>
                </c:pt>
                <c:pt idx="50" formatCode="General">
                  <c:v>-0.05</c:v>
                </c:pt>
                <c:pt idx="51" formatCode="General">
                  <c:v>5.0000000000000001E-3</c:v>
                </c:pt>
                <c:pt idx="52">
                  <c:v>0.211279995</c:v>
                </c:pt>
              </c:numCache>
            </c:numRef>
          </c:val>
          <c:extLst>
            <c:ext xmlns:c16="http://schemas.microsoft.com/office/drawing/2014/chart" uri="{C3380CC4-5D6E-409C-BE32-E72D297353CC}">
              <c16:uniqueId val="{00000001-F898-4F81-B69A-ED93D0A64163}"/>
            </c:ext>
          </c:extLst>
        </c:ser>
        <c:dLbls>
          <c:showLegendKey val="0"/>
          <c:showVal val="0"/>
          <c:showCatName val="0"/>
          <c:showSerName val="0"/>
          <c:showPercent val="0"/>
          <c:showBubbleSize val="0"/>
        </c:dLbls>
        <c:gapWidth val="80"/>
        <c:axId val="1607584639"/>
        <c:axId val="1909134815"/>
      </c:barChart>
      <c:catAx>
        <c:axId val="1607584639"/>
        <c:scaling>
          <c:orientation val="minMax"/>
        </c:scaling>
        <c:delete val="1"/>
        <c:axPos val="b"/>
        <c:numFmt formatCode="General" sourceLinked="1"/>
        <c:majorTickMark val="none"/>
        <c:minorTickMark val="none"/>
        <c:tickLblPos val="nextTo"/>
        <c:crossAx val="1909134815"/>
        <c:crosses val="autoZero"/>
        <c:auto val="1"/>
        <c:lblAlgn val="ctr"/>
        <c:lblOffset val="100"/>
        <c:noMultiLvlLbl val="0"/>
      </c:catAx>
      <c:valAx>
        <c:axId val="1909134815"/>
        <c:scaling>
          <c:orientation val="minMax"/>
          <c:min val="-0.25"/>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Bahnschrift" panose="020B0502040204020203" pitchFamily="34" charset="0"/>
                <a:ea typeface="+mn-ea"/>
                <a:cs typeface="+mn-cs"/>
              </a:defRPr>
            </a:pPr>
            <a:endParaRPr lang="fr-FR"/>
          </a:p>
        </c:txPr>
        <c:crossAx val="1607584639"/>
        <c:crosses val="autoZero"/>
        <c:crossBetween val="between"/>
      </c:valAx>
      <c:spPr>
        <a:noFill/>
        <a:ln>
          <a:noFill/>
        </a:ln>
        <a:effectLst/>
      </c:spPr>
    </c:plotArea>
    <c:legend>
      <c:legendPos val="t"/>
      <c:layout>
        <c:manualLayout>
          <c:xMode val="edge"/>
          <c:yMode val="edge"/>
          <c:x val="8.2825791965339721E-2"/>
          <c:y val="3.0552427691444128E-3"/>
          <c:w val="0.5290933928853947"/>
          <c:h val="5.9919571045576409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Bahnschrift" panose="020B0502040204020203" pitchFamily="34" charset="0"/>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394362968540329E-2"/>
          <c:y val="0"/>
          <c:w val="0.95521127406291939"/>
          <c:h val="0.4888642946338756"/>
        </c:manualLayout>
      </c:layout>
      <c:barChart>
        <c:barDir val="col"/>
        <c:grouping val="clustered"/>
        <c:varyColors val="0"/>
        <c:ser>
          <c:idx val="0"/>
          <c:order val="0"/>
          <c:tx>
            <c:strRef>
              <c:f>Feuil1!$B$1</c:f>
              <c:strCache>
                <c:ptCount val="1"/>
                <c:pt idx="0">
                  <c:v>Disease|Symptom Duration</c:v>
                </c:pt>
              </c:strCache>
            </c:strRef>
          </c:tx>
          <c:spPr>
            <a:solidFill>
              <a:schemeClr val="bg1">
                <a:alpha val="0"/>
              </a:schemeClr>
            </a:solidFill>
            <a:ln>
              <a:noFill/>
            </a:ln>
            <a:effectLst/>
          </c:spPr>
          <c:invertIfNegative val="0"/>
          <c:cat>
            <c:strRef>
              <c:f>Feuil1!$A$2:$A$54</c:f>
              <c:strCache>
                <c:ptCount val="53"/>
                <c:pt idx="0">
                  <c:v>ms/mmHg</c:v>
                </c:pt>
                <c:pt idx="1">
                  <c:v>Mean RR (ms)</c:v>
                </c:pt>
                <c:pt idx="2">
                  <c:v>pNN50 (%)</c:v>
                </c:pt>
                <c:pt idx="3">
                  <c:v>SDNN (ms)</c:v>
                </c:pt>
                <c:pt idx="4">
                  <c:v>rMSSD (ms)</c:v>
                </c:pt>
                <c:pt idx="5">
                  <c:v>Ptot (ms²)</c:v>
                </c:pt>
                <c:pt idx="6">
                  <c:v>VLF (ms²)</c:v>
                </c:pt>
                <c:pt idx="7">
                  <c:v>LF (ms²)</c:v>
                </c:pt>
                <c:pt idx="8">
                  <c:v>HF (ms²)</c:v>
                </c:pt>
                <c:pt idx="9">
                  <c:v>LF/HF</c:v>
                </c:pt>
                <c:pt idx="10">
                  <c:v>pLF1 (ms²)</c:v>
                </c:pt>
                <c:pt idx="11">
                  <c:v>pLF2 (ms²)</c:v>
                </c:pt>
                <c:pt idx="12">
                  <c:v>pHF1 (ms²)</c:v>
                </c:pt>
                <c:pt idx="13">
                  <c:v>pHF2 (ms²)</c:v>
                </c:pt>
                <c:pt idx="14">
                  <c:v>IMAI1</c:v>
                </c:pt>
                <c:pt idx="15">
                  <c:v>IMAI2</c:v>
                </c:pt>
                <c:pt idx="16">
                  <c:v>Triangular index</c:v>
                </c:pt>
                <c:pt idx="17">
                  <c:v>TINN (ms)</c:v>
                </c:pt>
                <c:pt idx="18">
                  <c:v>X (ms)</c:v>
                </c:pt>
                <c:pt idx="19">
                  <c:v>Y (beats)</c:v>
                </c:pt>
                <c:pt idx="20">
                  <c:v>M (ms)</c:v>
                </c:pt>
                <c:pt idx="21">
                  <c:v>N (ms)</c:v>
                </c:pt>
                <c:pt idx="22">
                  <c:v>Approximate Entropy</c:v>
                </c:pt>
                <c:pt idx="23">
                  <c:v>Sample Entropy</c:v>
                </c:pt>
                <c:pt idx="24">
                  <c:v>Shanon Entropy</c:v>
                </c:pt>
                <c:pt idx="25">
                  <c:v>Conditional Entropy</c:v>
                </c:pt>
                <c:pt idx="26">
                  <c:v>Corrected CE</c:v>
                </c:pt>
                <c:pt idx="27">
                  <c:v>Normalized CCE</c:v>
                </c:pt>
                <c:pt idx="28">
                  <c:v>ρ</c:v>
                </c:pt>
                <c:pt idx="29">
                  <c:v>Lempel-Ziv Complexity</c:v>
                </c:pt>
                <c:pt idx="30">
                  <c:v>Centroid (ms)</c:v>
                </c:pt>
                <c:pt idx="31">
                  <c:v>SD1 (ms)</c:v>
                </c:pt>
                <c:pt idx="32">
                  <c:v>SD2 (ms)</c:v>
                </c:pt>
                <c:pt idx="33">
                  <c:v>SD1/SD2</c:v>
                </c:pt>
                <c:pt idx="34">
                  <c:v>OV</c:v>
                </c:pt>
                <c:pt idx="35">
                  <c:v>OV%</c:v>
                </c:pt>
                <c:pt idx="36">
                  <c:v>1V</c:v>
                </c:pt>
                <c:pt idx="37">
                  <c:v>1V%</c:v>
                </c:pt>
                <c:pt idx="38">
                  <c:v>2V</c:v>
                </c:pt>
                <c:pt idx="39">
                  <c:v>2V%</c:v>
                </c:pt>
                <c:pt idx="40">
                  <c:v>2UV</c:v>
                </c:pt>
                <c:pt idx="41">
                  <c:v>2UV%</c:v>
                </c:pt>
                <c:pt idx="42">
                  <c:v>MP</c:v>
                </c:pt>
                <c:pt idx="43">
                  <c:v>MP%</c:v>
                </c:pt>
                <c:pt idx="44">
                  <c:v>α1 (DFA)</c:v>
                </c:pt>
                <c:pt idx="45">
                  <c:v>α2 (DFA)</c:v>
                </c:pt>
                <c:pt idx="46">
                  <c:v>H (DFA)</c:v>
                </c:pt>
                <c:pt idx="47">
                  <c:v>H (Higuchi)</c:v>
                </c:pt>
                <c:pt idx="48">
                  <c:v>H (Katz)</c:v>
                </c:pt>
                <c:pt idx="49">
                  <c:v>Hurst</c:v>
                </c:pt>
                <c:pt idx="50">
                  <c:v>Delta Systolic</c:v>
                </c:pt>
                <c:pt idx="51">
                  <c:v>Delta Diastolic</c:v>
                </c:pt>
                <c:pt idx="52">
                  <c:v>UMSARS</c:v>
                </c:pt>
              </c:strCache>
            </c:strRef>
          </c:cat>
          <c:val>
            <c:numRef>
              <c:f>Feuil1!$B$2:$B$54</c:f>
              <c:numCache>
                <c:formatCode>0.00</c:formatCode>
                <c:ptCount val="53"/>
                <c:pt idx="0">
                  <c:v>1.0214915E-2</c:v>
                </c:pt>
                <c:pt idx="1">
                  <c:v>-1.7846330000000001E-3</c:v>
                </c:pt>
                <c:pt idx="2">
                  <c:v>-1.1822401E-2</c:v>
                </c:pt>
                <c:pt idx="3">
                  <c:v>5.5445066000000001E-2</c:v>
                </c:pt>
                <c:pt idx="4">
                  <c:v>5.7217980000000002E-3</c:v>
                </c:pt>
                <c:pt idx="5">
                  <c:v>9.8147875999999995E-2</c:v>
                </c:pt>
                <c:pt idx="6">
                  <c:v>9.2820670999999993E-2</c:v>
                </c:pt>
                <c:pt idx="7">
                  <c:v>2.9782768000000001E-2</c:v>
                </c:pt>
                <c:pt idx="8">
                  <c:v>1.9605741999999999E-2</c:v>
                </c:pt>
                <c:pt idx="9">
                  <c:v>-2.4891791999999999E-2</c:v>
                </c:pt>
                <c:pt idx="10">
                  <c:v>-1.8321334000000002E-2</c:v>
                </c:pt>
                <c:pt idx="11">
                  <c:v>-1.5436040999999999E-2</c:v>
                </c:pt>
                <c:pt idx="12">
                  <c:v>6.0016419999999997E-3</c:v>
                </c:pt>
                <c:pt idx="13">
                  <c:v>-3.5990584999999999E-2</c:v>
                </c:pt>
                <c:pt idx="14">
                  <c:v>-9.2245448999999993E-2</c:v>
                </c:pt>
                <c:pt idx="15">
                  <c:v>-2.3981939000000001E-2</c:v>
                </c:pt>
                <c:pt idx="16">
                  <c:v>8.8177375000000002E-2</c:v>
                </c:pt>
                <c:pt idx="17">
                  <c:v>9.2121430000000004E-2</c:v>
                </c:pt>
                <c:pt idx="18">
                  <c:v>2.1121966999999998E-2</c:v>
                </c:pt>
                <c:pt idx="19">
                  <c:v>-6.7081142999999996E-2</c:v>
                </c:pt>
                <c:pt idx="20">
                  <c:v>1.8649465E-2</c:v>
                </c:pt>
                <c:pt idx="21">
                  <c:v>-2.3365895000000001E-2</c:v>
                </c:pt>
                <c:pt idx="22">
                  <c:v>-5.8418161000000003E-2</c:v>
                </c:pt>
                <c:pt idx="23">
                  <c:v>-2.441434E-2</c:v>
                </c:pt>
                <c:pt idx="24">
                  <c:v>9.0956638000000006E-2</c:v>
                </c:pt>
                <c:pt idx="25">
                  <c:v>3.8956038999999998E-2</c:v>
                </c:pt>
                <c:pt idx="26">
                  <c:v>7.0946070999999999E-2</c:v>
                </c:pt>
                <c:pt idx="27">
                  <c:v>-4.6893839999999996E-3</c:v>
                </c:pt>
                <c:pt idx="28">
                  <c:v>4.6893839999999996E-3</c:v>
                </c:pt>
                <c:pt idx="29">
                  <c:v>-1.4318183E-2</c:v>
                </c:pt>
                <c:pt idx="30">
                  <c:v>-1.365947E-3</c:v>
                </c:pt>
                <c:pt idx="31">
                  <c:v>1.3198784999999999E-2</c:v>
                </c:pt>
                <c:pt idx="32">
                  <c:v>3.6748757999999999E-2</c:v>
                </c:pt>
                <c:pt idx="33">
                  <c:v>-3.0309824999999999E-2</c:v>
                </c:pt>
                <c:pt idx="34">
                  <c:v>-4.9746344999999997E-2</c:v>
                </c:pt>
                <c:pt idx="35">
                  <c:v>-4.8929960000000002E-2</c:v>
                </c:pt>
                <c:pt idx="36">
                  <c:v>-5.2639140000000001E-2</c:v>
                </c:pt>
                <c:pt idx="37">
                  <c:v>-4.0206074000000001E-2</c:v>
                </c:pt>
                <c:pt idx="38">
                  <c:v>-2.2728113000000001E-2</c:v>
                </c:pt>
                <c:pt idx="39">
                  <c:v>-8.8080099999999998E-3</c:v>
                </c:pt>
                <c:pt idx="40">
                  <c:v>3.4226903000000003E-2</c:v>
                </c:pt>
                <c:pt idx="41">
                  <c:v>2.3051802999999999E-2</c:v>
                </c:pt>
                <c:pt idx="42">
                  <c:v>-0.107119589</c:v>
                </c:pt>
                <c:pt idx="43">
                  <c:v>-3.9641747999999997E-2</c:v>
                </c:pt>
                <c:pt idx="44">
                  <c:v>4.6244659999999998E-3</c:v>
                </c:pt>
                <c:pt idx="45">
                  <c:v>1.0150941E-2</c:v>
                </c:pt>
                <c:pt idx="46">
                  <c:v>0.101335487</c:v>
                </c:pt>
                <c:pt idx="47">
                  <c:v>-2.1006336E-2</c:v>
                </c:pt>
                <c:pt idx="48">
                  <c:v>7.0513030000000001E-3</c:v>
                </c:pt>
                <c:pt idx="49">
                  <c:v>2.1193892999999998E-2</c:v>
                </c:pt>
                <c:pt idx="50">
                  <c:v>-0.19</c:v>
                </c:pt>
                <c:pt idx="51" formatCode="General">
                  <c:v>-0.17</c:v>
                </c:pt>
                <c:pt idx="52">
                  <c:v>0.191710989</c:v>
                </c:pt>
              </c:numCache>
            </c:numRef>
          </c:val>
          <c:extLst>
            <c:ext xmlns:c16="http://schemas.microsoft.com/office/drawing/2014/chart" uri="{C3380CC4-5D6E-409C-BE32-E72D297353CC}">
              <c16:uniqueId val="{00000000-5EFA-440C-8D90-842E004CA01D}"/>
            </c:ext>
          </c:extLst>
        </c:ser>
        <c:ser>
          <c:idx val="1"/>
          <c:order val="1"/>
          <c:tx>
            <c:strRef>
              <c:f>Feuil1!$C$1</c:f>
              <c:strCache>
                <c:ptCount val="1"/>
                <c:pt idx="0">
                  <c:v>Diagnosis Duration</c:v>
                </c:pt>
              </c:strCache>
            </c:strRef>
          </c:tx>
          <c:spPr>
            <a:solidFill>
              <a:schemeClr val="bg1">
                <a:alpha val="0"/>
              </a:schemeClr>
            </a:solidFill>
            <a:ln>
              <a:noFill/>
            </a:ln>
            <a:effectLst/>
          </c:spPr>
          <c:invertIfNegative val="0"/>
          <c:cat>
            <c:strRef>
              <c:f>Feuil1!$A$2:$A$54</c:f>
              <c:strCache>
                <c:ptCount val="53"/>
                <c:pt idx="0">
                  <c:v>ms/mmHg</c:v>
                </c:pt>
                <c:pt idx="1">
                  <c:v>Mean RR (ms)</c:v>
                </c:pt>
                <c:pt idx="2">
                  <c:v>pNN50 (%)</c:v>
                </c:pt>
                <c:pt idx="3">
                  <c:v>SDNN (ms)</c:v>
                </c:pt>
                <c:pt idx="4">
                  <c:v>rMSSD (ms)</c:v>
                </c:pt>
                <c:pt idx="5">
                  <c:v>Ptot (ms²)</c:v>
                </c:pt>
                <c:pt idx="6">
                  <c:v>VLF (ms²)</c:v>
                </c:pt>
                <c:pt idx="7">
                  <c:v>LF (ms²)</c:v>
                </c:pt>
                <c:pt idx="8">
                  <c:v>HF (ms²)</c:v>
                </c:pt>
                <c:pt idx="9">
                  <c:v>LF/HF</c:v>
                </c:pt>
                <c:pt idx="10">
                  <c:v>pLF1 (ms²)</c:v>
                </c:pt>
                <c:pt idx="11">
                  <c:v>pLF2 (ms²)</c:v>
                </c:pt>
                <c:pt idx="12">
                  <c:v>pHF1 (ms²)</c:v>
                </c:pt>
                <c:pt idx="13">
                  <c:v>pHF2 (ms²)</c:v>
                </c:pt>
                <c:pt idx="14">
                  <c:v>IMAI1</c:v>
                </c:pt>
                <c:pt idx="15">
                  <c:v>IMAI2</c:v>
                </c:pt>
                <c:pt idx="16">
                  <c:v>Triangular index</c:v>
                </c:pt>
                <c:pt idx="17">
                  <c:v>TINN (ms)</c:v>
                </c:pt>
                <c:pt idx="18">
                  <c:v>X (ms)</c:v>
                </c:pt>
                <c:pt idx="19">
                  <c:v>Y (beats)</c:v>
                </c:pt>
                <c:pt idx="20">
                  <c:v>M (ms)</c:v>
                </c:pt>
                <c:pt idx="21">
                  <c:v>N (ms)</c:v>
                </c:pt>
                <c:pt idx="22">
                  <c:v>Approximate Entropy</c:v>
                </c:pt>
                <c:pt idx="23">
                  <c:v>Sample Entropy</c:v>
                </c:pt>
                <c:pt idx="24">
                  <c:v>Shanon Entropy</c:v>
                </c:pt>
                <c:pt idx="25">
                  <c:v>Conditional Entropy</c:v>
                </c:pt>
                <c:pt idx="26">
                  <c:v>Corrected CE</c:v>
                </c:pt>
                <c:pt idx="27">
                  <c:v>Normalized CCE</c:v>
                </c:pt>
                <c:pt idx="28">
                  <c:v>ρ</c:v>
                </c:pt>
                <c:pt idx="29">
                  <c:v>Lempel-Ziv Complexity</c:v>
                </c:pt>
                <c:pt idx="30">
                  <c:v>Centroid (ms)</c:v>
                </c:pt>
                <c:pt idx="31">
                  <c:v>SD1 (ms)</c:v>
                </c:pt>
                <c:pt idx="32">
                  <c:v>SD2 (ms)</c:v>
                </c:pt>
                <c:pt idx="33">
                  <c:v>SD1/SD2</c:v>
                </c:pt>
                <c:pt idx="34">
                  <c:v>OV</c:v>
                </c:pt>
                <c:pt idx="35">
                  <c:v>OV%</c:v>
                </c:pt>
                <c:pt idx="36">
                  <c:v>1V</c:v>
                </c:pt>
                <c:pt idx="37">
                  <c:v>1V%</c:v>
                </c:pt>
                <c:pt idx="38">
                  <c:v>2V</c:v>
                </c:pt>
                <c:pt idx="39">
                  <c:v>2V%</c:v>
                </c:pt>
                <c:pt idx="40">
                  <c:v>2UV</c:v>
                </c:pt>
                <c:pt idx="41">
                  <c:v>2UV%</c:v>
                </c:pt>
                <c:pt idx="42">
                  <c:v>MP</c:v>
                </c:pt>
                <c:pt idx="43">
                  <c:v>MP%</c:v>
                </c:pt>
                <c:pt idx="44">
                  <c:v>α1 (DFA)</c:v>
                </c:pt>
                <c:pt idx="45">
                  <c:v>α2 (DFA)</c:v>
                </c:pt>
                <c:pt idx="46">
                  <c:v>H (DFA)</c:v>
                </c:pt>
                <c:pt idx="47">
                  <c:v>H (Higuchi)</c:v>
                </c:pt>
                <c:pt idx="48">
                  <c:v>H (Katz)</c:v>
                </c:pt>
                <c:pt idx="49">
                  <c:v>Hurst</c:v>
                </c:pt>
                <c:pt idx="50">
                  <c:v>Delta Systolic</c:v>
                </c:pt>
                <c:pt idx="51">
                  <c:v>Delta Diastolic</c:v>
                </c:pt>
                <c:pt idx="52">
                  <c:v>UMSARS</c:v>
                </c:pt>
              </c:strCache>
            </c:strRef>
          </c:cat>
          <c:val>
            <c:numRef>
              <c:f>Feuil1!$C$2:$C$54</c:f>
              <c:numCache>
                <c:formatCode>0.00</c:formatCode>
                <c:ptCount val="53"/>
                <c:pt idx="0">
                  <c:v>-2.7812004000000001E-2</c:v>
                </c:pt>
                <c:pt idx="1">
                  <c:v>-0.171756351</c:v>
                </c:pt>
                <c:pt idx="2">
                  <c:v>-9.3677956000000007E-2</c:v>
                </c:pt>
                <c:pt idx="3">
                  <c:v>-0.14613727100000001</c:v>
                </c:pt>
                <c:pt idx="4">
                  <c:v>-9.1353045999999993E-2</c:v>
                </c:pt>
                <c:pt idx="5">
                  <c:v>-0.10045907799999999</c:v>
                </c:pt>
                <c:pt idx="6">
                  <c:v>-8.3769726000000003E-2</c:v>
                </c:pt>
                <c:pt idx="7">
                  <c:v>-0.13304154100000001</c:v>
                </c:pt>
                <c:pt idx="8">
                  <c:v>-3.4958674000000002E-2</c:v>
                </c:pt>
                <c:pt idx="9">
                  <c:v>-5.5114435000000003E-2</c:v>
                </c:pt>
                <c:pt idx="10">
                  <c:v>-0.152500417</c:v>
                </c:pt>
                <c:pt idx="11">
                  <c:v>-0.195273218</c:v>
                </c:pt>
                <c:pt idx="12">
                  <c:v>-0.104038062</c:v>
                </c:pt>
                <c:pt idx="13">
                  <c:v>-0.112886578</c:v>
                </c:pt>
                <c:pt idx="14">
                  <c:v>-3.3542626999999998E-2</c:v>
                </c:pt>
                <c:pt idx="15">
                  <c:v>-5.4615836000000001E-2</c:v>
                </c:pt>
                <c:pt idx="16">
                  <c:v>-0.15412582599999999</c:v>
                </c:pt>
                <c:pt idx="17">
                  <c:v>-0.151903661</c:v>
                </c:pt>
                <c:pt idx="18">
                  <c:v>-0.147632026</c:v>
                </c:pt>
                <c:pt idx="19">
                  <c:v>0.186346234</c:v>
                </c:pt>
                <c:pt idx="20">
                  <c:v>-0.17601143499999999</c:v>
                </c:pt>
                <c:pt idx="21">
                  <c:v>-0.16906402300000001</c:v>
                </c:pt>
                <c:pt idx="22">
                  <c:v>0.116510895</c:v>
                </c:pt>
                <c:pt idx="23">
                  <c:v>8.6807737999999995E-2</c:v>
                </c:pt>
                <c:pt idx="24">
                  <c:v>7.4694390999999999E-2</c:v>
                </c:pt>
                <c:pt idx="25">
                  <c:v>0.103706299</c:v>
                </c:pt>
                <c:pt idx="26">
                  <c:v>0.117025463</c:v>
                </c:pt>
                <c:pt idx="27">
                  <c:v>0.158234388</c:v>
                </c:pt>
                <c:pt idx="28">
                  <c:v>-0.158234388</c:v>
                </c:pt>
                <c:pt idx="29">
                  <c:v>-8.1236096999999993E-2</c:v>
                </c:pt>
                <c:pt idx="30">
                  <c:v>-0.17246188200000001</c:v>
                </c:pt>
                <c:pt idx="31">
                  <c:v>-8.5551211000000002E-2</c:v>
                </c:pt>
                <c:pt idx="32">
                  <c:v>-0.13504941500000001</c:v>
                </c:pt>
                <c:pt idx="33">
                  <c:v>3.1720732000000001E-2</c:v>
                </c:pt>
                <c:pt idx="34">
                  <c:v>-1.3451481E-2</c:v>
                </c:pt>
                <c:pt idx="35">
                  <c:v>-4.8942050000000001E-2</c:v>
                </c:pt>
                <c:pt idx="36">
                  <c:v>0.18598548600000001</c:v>
                </c:pt>
                <c:pt idx="37">
                  <c:v>0.12760789</c:v>
                </c:pt>
                <c:pt idx="38">
                  <c:v>9.2325049000000006E-2</c:v>
                </c:pt>
                <c:pt idx="39">
                  <c:v>6.4661185999999995E-2</c:v>
                </c:pt>
                <c:pt idx="40">
                  <c:v>5.6206048000000002E-2</c:v>
                </c:pt>
                <c:pt idx="41">
                  <c:v>1.7104033000000001E-2</c:v>
                </c:pt>
                <c:pt idx="42">
                  <c:v>-0.13808657199999999</c:v>
                </c:pt>
                <c:pt idx="43">
                  <c:v>-0.238549592</c:v>
                </c:pt>
                <c:pt idx="44">
                  <c:v>-5.4769748E-2</c:v>
                </c:pt>
                <c:pt idx="45">
                  <c:v>3.5223869999999997E-2</c:v>
                </c:pt>
                <c:pt idx="46">
                  <c:v>8.8728669999999996E-3</c:v>
                </c:pt>
                <c:pt idx="47">
                  <c:v>0.10334710499999999</c:v>
                </c:pt>
                <c:pt idx="48">
                  <c:v>-0.106172102</c:v>
                </c:pt>
                <c:pt idx="49">
                  <c:v>-0.101703869</c:v>
                </c:pt>
                <c:pt idx="50">
                  <c:v>-0.05</c:v>
                </c:pt>
                <c:pt idx="51" formatCode="General">
                  <c:v>5.0000000000000001E-3</c:v>
                </c:pt>
                <c:pt idx="52">
                  <c:v>0.211279995</c:v>
                </c:pt>
              </c:numCache>
            </c:numRef>
          </c:val>
          <c:extLst>
            <c:ext xmlns:c16="http://schemas.microsoft.com/office/drawing/2014/chart" uri="{C3380CC4-5D6E-409C-BE32-E72D297353CC}">
              <c16:uniqueId val="{00000001-5EFA-440C-8D90-842E004CA01D}"/>
            </c:ext>
          </c:extLst>
        </c:ser>
        <c:dLbls>
          <c:showLegendKey val="0"/>
          <c:showVal val="0"/>
          <c:showCatName val="0"/>
          <c:showSerName val="0"/>
          <c:showPercent val="0"/>
          <c:showBubbleSize val="0"/>
        </c:dLbls>
        <c:gapWidth val="80"/>
        <c:axId val="1607584639"/>
        <c:axId val="1909134815"/>
      </c:barChart>
      <c:catAx>
        <c:axId val="16075846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909134815"/>
        <c:crosses val="autoZero"/>
        <c:auto val="1"/>
        <c:lblAlgn val="ctr"/>
        <c:lblOffset val="100"/>
        <c:noMultiLvlLbl val="0"/>
      </c:catAx>
      <c:valAx>
        <c:axId val="1909134815"/>
        <c:scaling>
          <c:orientation val="minMax"/>
          <c:min val="-0.25"/>
        </c:scaling>
        <c:delete val="1"/>
        <c:axPos val="l"/>
        <c:numFmt formatCode="0.00" sourceLinked="1"/>
        <c:majorTickMark val="none"/>
        <c:minorTickMark val="none"/>
        <c:tickLblPos val="nextTo"/>
        <c:crossAx val="1607584639"/>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48003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551124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524679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87960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5D63628-F756-4A32-9543-6AE473BFA0C8}" type="datetimeFigureOut">
              <a:rPr lang="en-US" smtClean="0"/>
              <a:t>8/4/2025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385423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5D63628-F756-4A32-9543-6AE473BFA0C8}" type="datetimeFigureOut">
              <a:rPr lang="en-US" smtClean="0"/>
              <a:t>8/4/2025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696804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D63628-F756-4A32-9543-6AE473BFA0C8}" type="datetimeFigureOut">
              <a:rPr lang="en-US" smtClean="0"/>
              <a:t>8/4/2025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049394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718546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492630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46314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757837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5D63628-F756-4A32-9543-6AE473BFA0C8}" type="datetimeFigureOut">
              <a:rPr lang="en-US" smtClean="0"/>
              <a:t>8/4/2025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AC5D820-ED26-4021-8C3D-81D9A27A4E58}" type="slidenum">
              <a:rPr lang="en-US" smtClean="0"/>
              <a:t>‹N°›</a:t>
            </a:fld>
            <a:endParaRPr lang="en-US"/>
          </a:p>
        </p:txBody>
      </p:sp>
    </p:spTree>
    <p:extLst>
      <p:ext uri="{BB962C8B-B14F-4D97-AF65-F5344CB8AC3E}">
        <p14:creationId xmlns:p14="http://schemas.microsoft.com/office/powerpoint/2010/main" val="216544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7FE17-8E74-4E8A-AEDF-BD62B02BE661}"/>
              </a:ext>
            </a:extLst>
          </p:cNvPr>
          <p:cNvSpPr>
            <a:spLocks noGrp="1"/>
          </p:cNvSpPr>
          <p:nvPr>
            <p:ph type="title"/>
          </p:nvPr>
        </p:nvSpPr>
        <p:spPr>
          <a:xfrm>
            <a:off x="467906" y="5465340"/>
            <a:ext cx="5915025" cy="4120620"/>
          </a:xfrm>
        </p:spPr>
        <p:txBody>
          <a:bodyPr/>
          <a:lstStyle/>
          <a:p>
            <a:r>
              <a:rPr lang="en-US" dirty="0"/>
              <a:t> </a:t>
            </a:r>
          </a:p>
        </p:txBody>
      </p:sp>
      <p:sp>
        <p:nvSpPr>
          <p:cNvPr id="3" name="Espace réservé du texte 2">
            <a:extLst>
              <a:ext uri="{FF2B5EF4-FFF2-40B4-BE49-F238E27FC236}">
                <a16:creationId xmlns:a16="http://schemas.microsoft.com/office/drawing/2014/main" id="{C00CBC3D-49E0-4AB5-813E-B034C1A8A97E}"/>
              </a:ext>
            </a:extLst>
          </p:cNvPr>
          <p:cNvSpPr>
            <a:spLocks noGrp="1"/>
          </p:cNvSpPr>
          <p:nvPr>
            <p:ph type="body" idx="1"/>
          </p:nvPr>
        </p:nvSpPr>
        <p:spPr>
          <a:xfrm>
            <a:off x="467916" y="6309186"/>
            <a:ext cx="5915025" cy="2166937"/>
          </a:xfrm>
        </p:spPr>
        <p:txBody>
          <a:bodyPr/>
          <a:lstStyle/>
          <a:p>
            <a:r>
              <a:rPr lang="en-US" dirty="0"/>
              <a:t> </a:t>
            </a:r>
          </a:p>
        </p:txBody>
      </p:sp>
      <p:graphicFrame>
        <p:nvGraphicFramePr>
          <p:cNvPr id="8" name="Graphique 7">
            <a:extLst>
              <a:ext uri="{FF2B5EF4-FFF2-40B4-BE49-F238E27FC236}">
                <a16:creationId xmlns:a16="http://schemas.microsoft.com/office/drawing/2014/main" id="{A640F9C3-AE2E-48A6-BD69-02D76FC79F36}"/>
              </a:ext>
            </a:extLst>
          </p:cNvPr>
          <p:cNvGraphicFramePr/>
          <p:nvPr>
            <p:extLst>
              <p:ext uri="{D42A27DB-BD31-4B8C-83A1-F6EECF244321}">
                <p14:modId xmlns:p14="http://schemas.microsoft.com/office/powerpoint/2010/main" val="2986468986"/>
              </p:ext>
            </p:extLst>
          </p:nvPr>
        </p:nvGraphicFramePr>
        <p:xfrm>
          <a:off x="138658" y="985112"/>
          <a:ext cx="6573520" cy="291466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phique 8">
            <a:extLst>
              <a:ext uri="{FF2B5EF4-FFF2-40B4-BE49-F238E27FC236}">
                <a16:creationId xmlns:a16="http://schemas.microsoft.com/office/drawing/2014/main" id="{17802D6B-D593-49DD-A18D-6B2996F2236D}"/>
              </a:ext>
            </a:extLst>
          </p:cNvPr>
          <p:cNvGraphicFramePr/>
          <p:nvPr/>
        </p:nvGraphicFramePr>
        <p:xfrm>
          <a:off x="481145" y="3318938"/>
          <a:ext cx="6238177" cy="20917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26025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3D6926-6A75-4DF9-B102-062A8AF45647}"/>
              </a:ext>
            </a:extLst>
          </p:cNvPr>
          <p:cNvSpPr>
            <a:spLocks noGrp="1"/>
          </p:cNvSpPr>
          <p:nvPr>
            <p:ph type="title"/>
          </p:nvPr>
        </p:nvSpPr>
        <p:spPr/>
        <p:txBody>
          <a:bodyPr/>
          <a:lstStyle/>
          <a:p>
            <a:r>
              <a:rPr lang="en-US" dirty="0"/>
              <a:t> </a:t>
            </a:r>
          </a:p>
        </p:txBody>
      </p:sp>
      <p:sp>
        <p:nvSpPr>
          <p:cNvPr id="3" name="Espace réservé du texte 2">
            <a:extLst>
              <a:ext uri="{FF2B5EF4-FFF2-40B4-BE49-F238E27FC236}">
                <a16:creationId xmlns:a16="http://schemas.microsoft.com/office/drawing/2014/main" id="{7B4BBF8C-5B1E-49F8-9572-FF6D47F404CA}"/>
              </a:ext>
            </a:extLst>
          </p:cNvPr>
          <p:cNvSpPr>
            <a:spLocks noGrp="1"/>
          </p:cNvSpPr>
          <p:nvPr>
            <p:ph type="body" idx="1"/>
          </p:nvPr>
        </p:nvSpPr>
        <p:spPr/>
        <p:txBody>
          <a:bodyPr/>
          <a:lstStyle/>
          <a:p>
            <a:r>
              <a:rPr lang="en-US" dirty="0"/>
              <a:t> </a:t>
            </a:r>
          </a:p>
        </p:txBody>
      </p:sp>
      <p:sp>
        <p:nvSpPr>
          <p:cNvPr id="4" name="Titre 1">
            <a:extLst>
              <a:ext uri="{FF2B5EF4-FFF2-40B4-BE49-F238E27FC236}">
                <a16:creationId xmlns:a16="http://schemas.microsoft.com/office/drawing/2014/main" id="{318BD859-8AD7-4E9B-B300-B0EB480F9E53}"/>
              </a:ext>
            </a:extLst>
          </p:cNvPr>
          <p:cNvSpPr txBox="1">
            <a:spLocks/>
          </p:cNvSpPr>
          <p:nvPr/>
        </p:nvSpPr>
        <p:spPr>
          <a:xfrm>
            <a:off x="277891" y="1367088"/>
            <a:ext cx="6234669" cy="3741360"/>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4500" kern="1200">
                <a:solidFill>
                  <a:schemeClr val="tx1"/>
                </a:solidFill>
                <a:latin typeface="+mj-lt"/>
                <a:ea typeface="+mj-ea"/>
                <a:cs typeface="+mj-cs"/>
              </a:defRPr>
            </a:lvl1pPr>
          </a:lstStyle>
          <a:p>
            <a:pPr>
              <a:lnSpc>
                <a:spcPct val="150000"/>
              </a:lnSpc>
            </a:pPr>
            <a:r>
              <a:rPr lang="en-US" sz="1200" b="1" dirty="0">
                <a:latin typeface="Times New Roman" panose="02020603050405020304" pitchFamily="18" charset="0"/>
                <a:cs typeface="Times New Roman" panose="02020603050405020304" pitchFamily="18" charset="0"/>
              </a:rPr>
              <a:t>Supplementary Figure 2 – Spearman correlation coefficients between each heart rate variability (HRV) feature and clinical measures. </a:t>
            </a:r>
            <a:r>
              <a:rPr lang="en-US" sz="1200" dirty="0">
                <a:latin typeface="Times New Roman" panose="02020603050405020304" pitchFamily="18" charset="0"/>
                <a:cs typeface="Times New Roman" panose="02020603050405020304" pitchFamily="18" charset="0"/>
              </a:rPr>
              <a:t>HRV features (+ UMSARS) were correlated separately with each disease progression measure using the Spearman rank correlation test, and the results are presented as two series for comparison. The bars represent the strength and direction of the correlations, with positive values indicating direct relationships and negative values indicating inverse relationships.</a:t>
            </a:r>
            <a:endParaRPr lang="en-US" sz="1200" dirty="0">
              <a:latin typeface="Bahnschrift" panose="020B0502040204020203" pitchFamily="34" charset="0"/>
            </a:endParaRPr>
          </a:p>
        </p:txBody>
      </p:sp>
    </p:spTree>
    <p:extLst>
      <p:ext uri="{BB962C8B-B14F-4D97-AF65-F5344CB8AC3E}">
        <p14:creationId xmlns:p14="http://schemas.microsoft.com/office/powerpoint/2010/main" val="4128302869"/>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7538</TotalTime>
  <Words>79</Words>
  <Application>Microsoft Office PowerPoint</Application>
  <PresentationFormat>Format A4 (210 x 297 mm)</PresentationFormat>
  <Paragraphs>5</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Arial</vt:lpstr>
      <vt:lpstr>Bahnschrift</vt:lpstr>
      <vt:lpstr>Calibri</vt:lpstr>
      <vt:lpstr>Calibri Light</vt:lpstr>
      <vt:lpstr>Times New Roman</vt:lpstr>
      <vt:lpstr>Thème Office</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PU.0580</dc:creator>
  <cp:lastModifiedBy>PU.0580</cp:lastModifiedBy>
  <cp:revision>239</cp:revision>
  <cp:lastPrinted>2025-03-20T10:20:53Z</cp:lastPrinted>
  <dcterms:created xsi:type="dcterms:W3CDTF">2024-12-22T15:24:33Z</dcterms:created>
  <dcterms:modified xsi:type="dcterms:W3CDTF">2025-08-04T10:11:15Z</dcterms:modified>
</cp:coreProperties>
</file>