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45" r:id="rId2"/>
    <p:sldId id="346"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37F238F-63C3-4F28-86B0-BB89200213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718" y="764681"/>
            <a:ext cx="1052577" cy="6890402"/>
          </a:xfrm>
          <a:prstGeom prst="rect">
            <a:avLst/>
          </a:prstGeom>
        </p:spPr>
      </p:pic>
      <p:sp>
        <p:nvSpPr>
          <p:cNvPr id="2" name="Titre 1">
            <a:extLst>
              <a:ext uri="{FF2B5EF4-FFF2-40B4-BE49-F238E27FC236}">
                <a16:creationId xmlns:a16="http://schemas.microsoft.com/office/drawing/2014/main" id="{28E54752-7E9A-4FB6-BE86-DC869846C4BC}"/>
              </a:ext>
            </a:extLst>
          </p:cNvPr>
          <p:cNvSpPr>
            <a:spLocks noGrp="1"/>
          </p:cNvSpPr>
          <p:nvPr>
            <p:ph type="title"/>
          </p:nvPr>
        </p:nvSpPr>
        <p:spPr/>
        <p:txBody>
          <a:bodyPr/>
          <a:lstStyle/>
          <a:p>
            <a:r>
              <a:rPr lang="en-US" dirty="0"/>
              <a:t> </a:t>
            </a:r>
          </a:p>
        </p:txBody>
      </p:sp>
      <p:sp>
        <p:nvSpPr>
          <p:cNvPr id="3" name="Espace réservé du contenu 2">
            <a:extLst>
              <a:ext uri="{FF2B5EF4-FFF2-40B4-BE49-F238E27FC236}">
                <a16:creationId xmlns:a16="http://schemas.microsoft.com/office/drawing/2014/main" id="{03D54155-4D5A-4E1C-A66E-702057AD3D79}"/>
              </a:ext>
            </a:extLst>
          </p:cNvPr>
          <p:cNvSpPr>
            <a:spLocks noGrp="1"/>
          </p:cNvSpPr>
          <p:nvPr>
            <p:ph idx="1"/>
          </p:nvPr>
        </p:nvSpPr>
        <p:spPr/>
        <p:txBody>
          <a:bodyPr/>
          <a:lstStyle/>
          <a:p>
            <a:pPr marL="0" indent="0">
              <a:buNone/>
            </a:pPr>
            <a:r>
              <a:rPr lang="en-US" dirty="0"/>
              <a:t> </a:t>
            </a:r>
          </a:p>
        </p:txBody>
      </p:sp>
      <p:sp>
        <p:nvSpPr>
          <p:cNvPr id="17" name="ZoneTexte 16">
            <a:extLst>
              <a:ext uri="{FF2B5EF4-FFF2-40B4-BE49-F238E27FC236}">
                <a16:creationId xmlns:a16="http://schemas.microsoft.com/office/drawing/2014/main" id="{95D8EA67-A94D-4066-AFC0-9EF38E4BC20B}"/>
              </a:ext>
            </a:extLst>
          </p:cNvPr>
          <p:cNvSpPr txBox="1"/>
          <p:nvPr/>
        </p:nvSpPr>
        <p:spPr>
          <a:xfrm>
            <a:off x="101734" y="235090"/>
            <a:ext cx="310186" cy="246221"/>
          </a:xfrm>
          <a:prstGeom prst="rect">
            <a:avLst/>
          </a:prstGeom>
          <a:noFill/>
        </p:spPr>
        <p:txBody>
          <a:bodyPr wrap="square" rtlCol="0">
            <a:spAutoFit/>
          </a:bodyPr>
          <a:lstStyle/>
          <a:p>
            <a:r>
              <a:rPr lang="en-US" sz="1000" b="1" dirty="0">
                <a:latin typeface="Bahnschrift" panose="020B0502040204020203" pitchFamily="34" charset="0"/>
              </a:rPr>
              <a:t>a)</a:t>
            </a:r>
          </a:p>
        </p:txBody>
      </p:sp>
      <p:sp>
        <p:nvSpPr>
          <p:cNvPr id="18" name="ZoneTexte 17">
            <a:extLst>
              <a:ext uri="{FF2B5EF4-FFF2-40B4-BE49-F238E27FC236}">
                <a16:creationId xmlns:a16="http://schemas.microsoft.com/office/drawing/2014/main" id="{39A1B91C-E7AF-49B9-8E24-9708B728761B}"/>
              </a:ext>
            </a:extLst>
          </p:cNvPr>
          <p:cNvSpPr txBox="1"/>
          <p:nvPr/>
        </p:nvSpPr>
        <p:spPr>
          <a:xfrm>
            <a:off x="1256656" y="235090"/>
            <a:ext cx="310186" cy="246221"/>
          </a:xfrm>
          <a:prstGeom prst="rect">
            <a:avLst/>
          </a:prstGeom>
          <a:noFill/>
        </p:spPr>
        <p:txBody>
          <a:bodyPr wrap="square" rtlCol="0">
            <a:spAutoFit/>
          </a:bodyPr>
          <a:lstStyle/>
          <a:p>
            <a:r>
              <a:rPr lang="en-US" sz="1000" b="1" dirty="0">
                <a:latin typeface="Bahnschrift" panose="020B0502040204020203" pitchFamily="34" charset="0"/>
              </a:rPr>
              <a:t>b)</a:t>
            </a:r>
          </a:p>
        </p:txBody>
      </p:sp>
      <p:sp>
        <p:nvSpPr>
          <p:cNvPr id="19" name="ZoneTexte 18">
            <a:extLst>
              <a:ext uri="{FF2B5EF4-FFF2-40B4-BE49-F238E27FC236}">
                <a16:creationId xmlns:a16="http://schemas.microsoft.com/office/drawing/2014/main" id="{1C01E710-AF64-4F9D-A474-2E0A06445296}"/>
              </a:ext>
            </a:extLst>
          </p:cNvPr>
          <p:cNvSpPr txBox="1"/>
          <p:nvPr/>
        </p:nvSpPr>
        <p:spPr>
          <a:xfrm>
            <a:off x="4588991" y="235089"/>
            <a:ext cx="310186" cy="246221"/>
          </a:xfrm>
          <a:prstGeom prst="rect">
            <a:avLst/>
          </a:prstGeom>
          <a:noFill/>
        </p:spPr>
        <p:txBody>
          <a:bodyPr wrap="square" rtlCol="0">
            <a:spAutoFit/>
          </a:bodyPr>
          <a:lstStyle/>
          <a:p>
            <a:r>
              <a:rPr lang="en-US" sz="1000" b="1" dirty="0">
                <a:latin typeface="Bahnschrift" panose="020B0502040204020203" pitchFamily="34" charset="0"/>
              </a:rPr>
              <a:t>c)</a:t>
            </a:r>
          </a:p>
        </p:txBody>
      </p:sp>
      <p:sp>
        <p:nvSpPr>
          <p:cNvPr id="20" name="ZoneTexte 19">
            <a:extLst>
              <a:ext uri="{FF2B5EF4-FFF2-40B4-BE49-F238E27FC236}">
                <a16:creationId xmlns:a16="http://schemas.microsoft.com/office/drawing/2014/main" id="{CF285CEF-B143-4616-91B7-6E3D325ABE51}"/>
              </a:ext>
            </a:extLst>
          </p:cNvPr>
          <p:cNvSpPr txBox="1"/>
          <p:nvPr/>
        </p:nvSpPr>
        <p:spPr>
          <a:xfrm>
            <a:off x="4588991" y="2589894"/>
            <a:ext cx="310186" cy="246221"/>
          </a:xfrm>
          <a:prstGeom prst="rect">
            <a:avLst/>
          </a:prstGeom>
          <a:noFill/>
        </p:spPr>
        <p:txBody>
          <a:bodyPr wrap="square" rtlCol="0">
            <a:spAutoFit/>
          </a:bodyPr>
          <a:lstStyle/>
          <a:p>
            <a:r>
              <a:rPr lang="en-US" sz="1000" b="1" dirty="0">
                <a:latin typeface="Bahnschrift" panose="020B0502040204020203" pitchFamily="34" charset="0"/>
              </a:rPr>
              <a:t>d)</a:t>
            </a:r>
          </a:p>
        </p:txBody>
      </p:sp>
      <p:sp>
        <p:nvSpPr>
          <p:cNvPr id="21" name="ZoneTexte 20">
            <a:extLst>
              <a:ext uri="{FF2B5EF4-FFF2-40B4-BE49-F238E27FC236}">
                <a16:creationId xmlns:a16="http://schemas.microsoft.com/office/drawing/2014/main" id="{03221895-02B4-4416-832B-48BBA8E13F77}"/>
              </a:ext>
            </a:extLst>
          </p:cNvPr>
          <p:cNvSpPr txBox="1"/>
          <p:nvPr/>
        </p:nvSpPr>
        <p:spPr>
          <a:xfrm>
            <a:off x="4619537" y="4890234"/>
            <a:ext cx="310186" cy="246221"/>
          </a:xfrm>
          <a:prstGeom prst="rect">
            <a:avLst/>
          </a:prstGeom>
          <a:noFill/>
        </p:spPr>
        <p:txBody>
          <a:bodyPr wrap="square" rtlCol="0">
            <a:spAutoFit/>
          </a:bodyPr>
          <a:lstStyle/>
          <a:p>
            <a:r>
              <a:rPr lang="en-US" sz="1000" b="1" dirty="0">
                <a:latin typeface="Bahnschrift" panose="020B0502040204020203" pitchFamily="34" charset="0"/>
              </a:rPr>
              <a:t>e)</a:t>
            </a:r>
          </a:p>
        </p:txBody>
      </p:sp>
      <p:sp>
        <p:nvSpPr>
          <p:cNvPr id="22" name="ZoneTexte 21">
            <a:extLst>
              <a:ext uri="{FF2B5EF4-FFF2-40B4-BE49-F238E27FC236}">
                <a16:creationId xmlns:a16="http://schemas.microsoft.com/office/drawing/2014/main" id="{7CAED120-5DBD-4AD4-A5A9-99D6E35FB66C}"/>
              </a:ext>
            </a:extLst>
          </p:cNvPr>
          <p:cNvSpPr txBox="1"/>
          <p:nvPr/>
        </p:nvSpPr>
        <p:spPr>
          <a:xfrm>
            <a:off x="4659257" y="7324332"/>
            <a:ext cx="310186" cy="246221"/>
          </a:xfrm>
          <a:prstGeom prst="rect">
            <a:avLst/>
          </a:prstGeom>
          <a:noFill/>
        </p:spPr>
        <p:txBody>
          <a:bodyPr wrap="square" rtlCol="0">
            <a:spAutoFit/>
          </a:bodyPr>
          <a:lstStyle/>
          <a:p>
            <a:r>
              <a:rPr lang="en-US" sz="1000" b="1" dirty="0">
                <a:latin typeface="Bahnschrift" panose="020B0502040204020203" pitchFamily="34" charset="0"/>
              </a:rPr>
              <a:t>f)</a:t>
            </a:r>
          </a:p>
        </p:txBody>
      </p:sp>
      <p:pic>
        <p:nvPicPr>
          <p:cNvPr id="1026" name="Picture 2">
            <a:extLst>
              <a:ext uri="{FF2B5EF4-FFF2-40B4-BE49-F238E27FC236}">
                <a16:creationId xmlns:a16="http://schemas.microsoft.com/office/drawing/2014/main" id="{D3F6E9F5-E760-4EE3-9529-E67C94894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7624" y="2833241"/>
            <a:ext cx="1940017"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3F929C7-32E9-4238-BAB3-F0C47FFF5E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213"/>
          <a:stretch/>
        </p:blipFill>
        <p:spPr bwMode="auto">
          <a:xfrm>
            <a:off x="2487244" y="764681"/>
            <a:ext cx="2037274" cy="8922164"/>
          </a:xfrm>
          <a:prstGeom prst="rect">
            <a:avLst/>
          </a:prstGeom>
          <a:noFill/>
          <a:extLst>
            <a:ext uri="{909E8E84-426E-40DD-AFC4-6F175D3DCCD1}">
              <a14:hiddenFill xmlns:a14="http://schemas.microsoft.com/office/drawing/2010/main">
                <a:solidFill>
                  <a:srgbClr val="FFFFFF"/>
                </a:solidFill>
              </a14:hiddenFill>
            </a:ext>
          </a:extLst>
        </p:spPr>
      </p:pic>
      <p:sp>
        <p:nvSpPr>
          <p:cNvPr id="75" name="ZoneTexte 74">
            <a:extLst>
              <a:ext uri="{FF2B5EF4-FFF2-40B4-BE49-F238E27FC236}">
                <a16:creationId xmlns:a16="http://schemas.microsoft.com/office/drawing/2014/main" id="{D66E2DA9-01AC-43D8-904A-7713D6B66EF7}"/>
              </a:ext>
            </a:extLst>
          </p:cNvPr>
          <p:cNvSpPr txBox="1"/>
          <p:nvPr/>
        </p:nvSpPr>
        <p:spPr>
          <a:xfrm>
            <a:off x="2034190" y="1606722"/>
            <a:ext cx="467360" cy="230832"/>
          </a:xfrm>
          <a:prstGeom prst="rect">
            <a:avLst/>
          </a:prstGeom>
          <a:noFill/>
        </p:spPr>
        <p:txBody>
          <a:bodyPr wrap="square" rtlCol="0">
            <a:spAutoFit/>
          </a:bodyPr>
          <a:lstStyle/>
          <a:p>
            <a:pPr algn="r"/>
            <a:r>
              <a:rPr lang="en-US" sz="900" b="1" dirty="0"/>
              <a:t>1V</a:t>
            </a:r>
          </a:p>
        </p:txBody>
      </p:sp>
      <p:sp>
        <p:nvSpPr>
          <p:cNvPr id="76" name="ZoneTexte 75">
            <a:extLst>
              <a:ext uri="{FF2B5EF4-FFF2-40B4-BE49-F238E27FC236}">
                <a16:creationId xmlns:a16="http://schemas.microsoft.com/office/drawing/2014/main" id="{C8A746ED-2E0F-46FC-A946-94F17DC9016F}"/>
              </a:ext>
            </a:extLst>
          </p:cNvPr>
          <p:cNvSpPr txBox="1"/>
          <p:nvPr/>
        </p:nvSpPr>
        <p:spPr>
          <a:xfrm>
            <a:off x="1378870" y="3365322"/>
            <a:ext cx="1122680" cy="230832"/>
          </a:xfrm>
          <a:prstGeom prst="rect">
            <a:avLst/>
          </a:prstGeom>
          <a:noFill/>
        </p:spPr>
        <p:txBody>
          <a:bodyPr wrap="square" rtlCol="0">
            <a:spAutoFit/>
          </a:bodyPr>
          <a:lstStyle/>
          <a:p>
            <a:pPr algn="r"/>
            <a:r>
              <a:rPr lang="en-US" sz="900" b="1" dirty="0"/>
              <a:t>Sample Entropy</a:t>
            </a:r>
          </a:p>
        </p:txBody>
      </p:sp>
      <p:sp>
        <p:nvSpPr>
          <p:cNvPr id="77" name="ZoneTexte 76">
            <a:extLst>
              <a:ext uri="{FF2B5EF4-FFF2-40B4-BE49-F238E27FC236}">
                <a16:creationId xmlns:a16="http://schemas.microsoft.com/office/drawing/2014/main" id="{B7B26257-EF86-4A70-ACF7-976D1B4FD0F2}"/>
              </a:ext>
            </a:extLst>
          </p:cNvPr>
          <p:cNvSpPr txBox="1"/>
          <p:nvPr/>
        </p:nvSpPr>
        <p:spPr>
          <a:xfrm>
            <a:off x="1226470" y="1430862"/>
            <a:ext cx="1275080" cy="230832"/>
          </a:xfrm>
          <a:prstGeom prst="rect">
            <a:avLst/>
          </a:prstGeom>
          <a:noFill/>
        </p:spPr>
        <p:txBody>
          <a:bodyPr wrap="square" rtlCol="0">
            <a:spAutoFit/>
          </a:bodyPr>
          <a:lstStyle/>
          <a:p>
            <a:pPr algn="r"/>
            <a:r>
              <a:rPr lang="en-US" sz="900" b="1" dirty="0"/>
              <a:t>Approximate Entropy</a:t>
            </a:r>
          </a:p>
        </p:txBody>
      </p:sp>
      <p:sp>
        <p:nvSpPr>
          <p:cNvPr id="78" name="ZoneTexte 77">
            <a:extLst>
              <a:ext uri="{FF2B5EF4-FFF2-40B4-BE49-F238E27FC236}">
                <a16:creationId xmlns:a16="http://schemas.microsoft.com/office/drawing/2014/main" id="{B04BFBEC-E693-4DDB-B8CF-CBD2ADC2BF3E}"/>
              </a:ext>
            </a:extLst>
          </p:cNvPr>
          <p:cNvSpPr txBox="1"/>
          <p:nvPr/>
        </p:nvSpPr>
        <p:spPr>
          <a:xfrm>
            <a:off x="1226470" y="2134302"/>
            <a:ext cx="1275080" cy="230832"/>
          </a:xfrm>
          <a:prstGeom prst="rect">
            <a:avLst/>
          </a:prstGeom>
          <a:noFill/>
        </p:spPr>
        <p:txBody>
          <a:bodyPr wrap="square" rtlCol="0">
            <a:spAutoFit/>
          </a:bodyPr>
          <a:lstStyle/>
          <a:p>
            <a:pPr algn="r"/>
            <a:r>
              <a:rPr lang="en-US" sz="900" b="1" dirty="0"/>
              <a:t>Centroid (</a:t>
            </a:r>
            <a:r>
              <a:rPr lang="en-US" sz="900" b="1" dirty="0" err="1"/>
              <a:t>ms</a:t>
            </a:r>
            <a:r>
              <a:rPr lang="en-US" sz="900" b="1" dirty="0"/>
              <a:t>)</a:t>
            </a:r>
          </a:p>
        </p:txBody>
      </p:sp>
      <p:sp>
        <p:nvSpPr>
          <p:cNvPr id="79" name="ZoneTexte 78">
            <a:extLst>
              <a:ext uri="{FF2B5EF4-FFF2-40B4-BE49-F238E27FC236}">
                <a16:creationId xmlns:a16="http://schemas.microsoft.com/office/drawing/2014/main" id="{76AAC102-F812-432E-B5FE-A3BF88A5855E}"/>
              </a:ext>
            </a:extLst>
          </p:cNvPr>
          <p:cNvSpPr txBox="1"/>
          <p:nvPr/>
        </p:nvSpPr>
        <p:spPr>
          <a:xfrm>
            <a:off x="1313544" y="6179082"/>
            <a:ext cx="1188006" cy="230832"/>
          </a:xfrm>
          <a:prstGeom prst="rect">
            <a:avLst/>
          </a:prstGeom>
          <a:noFill/>
        </p:spPr>
        <p:txBody>
          <a:bodyPr wrap="square" rtlCol="0">
            <a:spAutoFit/>
          </a:bodyPr>
          <a:lstStyle/>
          <a:p>
            <a:pPr algn="r"/>
            <a:r>
              <a:rPr lang="en-US" sz="900" b="1" dirty="0"/>
              <a:t>Corrected CE</a:t>
            </a:r>
          </a:p>
        </p:txBody>
      </p:sp>
      <p:sp>
        <p:nvSpPr>
          <p:cNvPr id="81" name="ZoneTexte 80">
            <a:extLst>
              <a:ext uri="{FF2B5EF4-FFF2-40B4-BE49-F238E27FC236}">
                <a16:creationId xmlns:a16="http://schemas.microsoft.com/office/drawing/2014/main" id="{733C05DC-843B-4BD3-9F1E-4598673B0110}"/>
              </a:ext>
            </a:extLst>
          </p:cNvPr>
          <p:cNvSpPr txBox="1"/>
          <p:nvPr/>
        </p:nvSpPr>
        <p:spPr>
          <a:xfrm>
            <a:off x="1313544" y="3717042"/>
            <a:ext cx="1188006" cy="230832"/>
          </a:xfrm>
          <a:prstGeom prst="rect">
            <a:avLst/>
          </a:prstGeom>
          <a:noFill/>
        </p:spPr>
        <p:txBody>
          <a:bodyPr wrap="square" rtlCol="0">
            <a:spAutoFit/>
          </a:bodyPr>
          <a:lstStyle/>
          <a:p>
            <a:pPr algn="r"/>
            <a:r>
              <a:rPr lang="el-GR" sz="900" b="1" dirty="0"/>
              <a:t>α</a:t>
            </a:r>
            <a:r>
              <a:rPr lang="en-US" sz="900" b="1" dirty="0"/>
              <a:t>2 DFA</a:t>
            </a:r>
          </a:p>
        </p:txBody>
      </p:sp>
      <p:sp>
        <p:nvSpPr>
          <p:cNvPr id="82" name="ZoneTexte 81">
            <a:extLst>
              <a:ext uri="{FF2B5EF4-FFF2-40B4-BE49-F238E27FC236}">
                <a16:creationId xmlns:a16="http://schemas.microsoft.com/office/drawing/2014/main" id="{A5914181-D6F4-484B-913F-ED5166D564E4}"/>
              </a:ext>
            </a:extLst>
          </p:cNvPr>
          <p:cNvSpPr txBox="1"/>
          <p:nvPr/>
        </p:nvSpPr>
        <p:spPr>
          <a:xfrm>
            <a:off x="1313544" y="2837742"/>
            <a:ext cx="1188006" cy="230832"/>
          </a:xfrm>
          <a:prstGeom prst="rect">
            <a:avLst/>
          </a:prstGeom>
          <a:noFill/>
        </p:spPr>
        <p:txBody>
          <a:bodyPr wrap="square" rtlCol="0">
            <a:spAutoFit/>
          </a:bodyPr>
          <a:lstStyle/>
          <a:p>
            <a:pPr algn="r"/>
            <a:r>
              <a:rPr lang="fr-FR" sz="900" b="1" dirty="0" err="1"/>
              <a:t>Mean</a:t>
            </a:r>
            <a:r>
              <a:rPr lang="fr-FR" sz="900" b="1" dirty="0"/>
              <a:t> RR (ms)</a:t>
            </a:r>
            <a:endParaRPr lang="en-US" sz="900" b="1" dirty="0"/>
          </a:p>
        </p:txBody>
      </p:sp>
      <p:sp>
        <p:nvSpPr>
          <p:cNvPr id="83" name="ZoneTexte 82">
            <a:extLst>
              <a:ext uri="{FF2B5EF4-FFF2-40B4-BE49-F238E27FC236}">
                <a16:creationId xmlns:a16="http://schemas.microsoft.com/office/drawing/2014/main" id="{7FFCE3D9-5494-4FAD-83F3-66B1E675B86C}"/>
              </a:ext>
            </a:extLst>
          </p:cNvPr>
          <p:cNvSpPr txBox="1"/>
          <p:nvPr/>
        </p:nvSpPr>
        <p:spPr>
          <a:xfrm>
            <a:off x="1313544" y="5123922"/>
            <a:ext cx="1188006" cy="230832"/>
          </a:xfrm>
          <a:prstGeom prst="rect">
            <a:avLst/>
          </a:prstGeom>
          <a:noFill/>
        </p:spPr>
        <p:txBody>
          <a:bodyPr wrap="square" rtlCol="0">
            <a:spAutoFit/>
          </a:bodyPr>
          <a:lstStyle/>
          <a:p>
            <a:pPr algn="r"/>
            <a:r>
              <a:rPr lang="fr-FR" sz="900" b="1" dirty="0"/>
              <a:t>H DFA</a:t>
            </a:r>
            <a:endParaRPr lang="en-US" sz="900" b="1" dirty="0"/>
          </a:p>
        </p:txBody>
      </p:sp>
      <p:sp>
        <p:nvSpPr>
          <p:cNvPr id="84" name="ZoneTexte 83">
            <a:extLst>
              <a:ext uri="{FF2B5EF4-FFF2-40B4-BE49-F238E27FC236}">
                <a16:creationId xmlns:a16="http://schemas.microsoft.com/office/drawing/2014/main" id="{EBE0F3CB-CDD2-47CF-BF75-4C25DF9BE057}"/>
              </a:ext>
            </a:extLst>
          </p:cNvPr>
          <p:cNvSpPr txBox="1"/>
          <p:nvPr/>
        </p:nvSpPr>
        <p:spPr>
          <a:xfrm>
            <a:off x="1313544" y="903282"/>
            <a:ext cx="1188006" cy="230832"/>
          </a:xfrm>
          <a:prstGeom prst="rect">
            <a:avLst/>
          </a:prstGeom>
          <a:noFill/>
        </p:spPr>
        <p:txBody>
          <a:bodyPr wrap="square" rtlCol="0">
            <a:spAutoFit/>
          </a:bodyPr>
          <a:lstStyle/>
          <a:p>
            <a:pPr algn="r"/>
            <a:r>
              <a:rPr lang="fr-FR" sz="900" b="1" dirty="0"/>
              <a:t>2V%</a:t>
            </a:r>
            <a:endParaRPr lang="en-US" sz="900" b="1" dirty="0"/>
          </a:p>
        </p:txBody>
      </p:sp>
      <p:sp>
        <p:nvSpPr>
          <p:cNvPr id="85" name="ZoneTexte 84">
            <a:extLst>
              <a:ext uri="{FF2B5EF4-FFF2-40B4-BE49-F238E27FC236}">
                <a16:creationId xmlns:a16="http://schemas.microsoft.com/office/drawing/2014/main" id="{E3913818-5440-4866-888B-03B7D710AA4C}"/>
              </a:ext>
            </a:extLst>
          </p:cNvPr>
          <p:cNvSpPr txBox="1"/>
          <p:nvPr/>
        </p:nvSpPr>
        <p:spPr>
          <a:xfrm>
            <a:off x="932163" y="7585962"/>
            <a:ext cx="1569387" cy="230832"/>
          </a:xfrm>
          <a:prstGeom prst="rect">
            <a:avLst/>
          </a:prstGeom>
          <a:noFill/>
        </p:spPr>
        <p:txBody>
          <a:bodyPr wrap="square" rtlCol="0">
            <a:spAutoFit/>
          </a:bodyPr>
          <a:lstStyle/>
          <a:p>
            <a:pPr algn="r"/>
            <a:r>
              <a:rPr lang="fr-FR" sz="900" b="1" dirty="0" err="1"/>
              <a:t>Lempel</a:t>
            </a:r>
            <a:r>
              <a:rPr lang="fr-FR" sz="900" b="1" dirty="0"/>
              <a:t> Ziv </a:t>
            </a:r>
            <a:r>
              <a:rPr lang="fr-FR" sz="900" b="1" dirty="0" err="1"/>
              <a:t>Comlexity</a:t>
            </a:r>
            <a:r>
              <a:rPr lang="fr-FR" sz="900" b="1" dirty="0"/>
              <a:t> (LZC)</a:t>
            </a:r>
            <a:endParaRPr lang="en-US" sz="900" b="1" dirty="0"/>
          </a:p>
        </p:txBody>
      </p:sp>
      <p:sp>
        <p:nvSpPr>
          <p:cNvPr id="86" name="ZoneTexte 85">
            <a:extLst>
              <a:ext uri="{FF2B5EF4-FFF2-40B4-BE49-F238E27FC236}">
                <a16:creationId xmlns:a16="http://schemas.microsoft.com/office/drawing/2014/main" id="{5C58C213-4B91-4537-855C-BB479CDBD9B9}"/>
              </a:ext>
            </a:extLst>
          </p:cNvPr>
          <p:cNvSpPr txBox="1"/>
          <p:nvPr/>
        </p:nvSpPr>
        <p:spPr>
          <a:xfrm>
            <a:off x="932163" y="6530802"/>
            <a:ext cx="1569387" cy="230832"/>
          </a:xfrm>
          <a:prstGeom prst="rect">
            <a:avLst/>
          </a:prstGeom>
          <a:noFill/>
        </p:spPr>
        <p:txBody>
          <a:bodyPr wrap="square" rtlCol="0">
            <a:spAutoFit/>
          </a:bodyPr>
          <a:lstStyle/>
          <a:p>
            <a:pPr algn="r"/>
            <a:r>
              <a:rPr lang="fr-FR" sz="900" b="1" dirty="0" err="1"/>
              <a:t>Shanon</a:t>
            </a:r>
            <a:r>
              <a:rPr lang="fr-FR" sz="900" b="1" dirty="0"/>
              <a:t> </a:t>
            </a:r>
            <a:r>
              <a:rPr lang="fr-FR" sz="900" b="1" dirty="0" err="1"/>
              <a:t>Entropy</a:t>
            </a:r>
            <a:r>
              <a:rPr lang="fr-FR" sz="900" b="1" dirty="0"/>
              <a:t> (SE)</a:t>
            </a:r>
            <a:endParaRPr lang="en-US" sz="900" b="1" dirty="0"/>
          </a:p>
        </p:txBody>
      </p:sp>
      <p:sp>
        <p:nvSpPr>
          <p:cNvPr id="87" name="ZoneTexte 86">
            <a:extLst>
              <a:ext uri="{FF2B5EF4-FFF2-40B4-BE49-F238E27FC236}">
                <a16:creationId xmlns:a16="http://schemas.microsoft.com/office/drawing/2014/main" id="{1E037FB1-22B6-4288-B73E-3C3B7314BAF1}"/>
              </a:ext>
            </a:extLst>
          </p:cNvPr>
          <p:cNvSpPr txBox="1"/>
          <p:nvPr/>
        </p:nvSpPr>
        <p:spPr>
          <a:xfrm>
            <a:off x="932163" y="1782582"/>
            <a:ext cx="1569387" cy="230832"/>
          </a:xfrm>
          <a:prstGeom prst="rect">
            <a:avLst/>
          </a:prstGeom>
          <a:noFill/>
        </p:spPr>
        <p:txBody>
          <a:bodyPr wrap="square" rtlCol="0">
            <a:spAutoFit/>
          </a:bodyPr>
          <a:lstStyle/>
          <a:p>
            <a:pPr algn="r"/>
            <a:r>
              <a:rPr lang="fr-FR" sz="900" b="1" dirty="0"/>
              <a:t>Y (beats)</a:t>
            </a:r>
            <a:endParaRPr lang="en-US" sz="900" b="1" dirty="0"/>
          </a:p>
        </p:txBody>
      </p:sp>
      <p:sp>
        <p:nvSpPr>
          <p:cNvPr id="88" name="ZoneTexte 87">
            <a:extLst>
              <a:ext uri="{FF2B5EF4-FFF2-40B4-BE49-F238E27FC236}">
                <a16:creationId xmlns:a16="http://schemas.microsoft.com/office/drawing/2014/main" id="{A5313CDA-7AD2-4A17-8B55-ECD6D6CF6099}"/>
              </a:ext>
            </a:extLst>
          </p:cNvPr>
          <p:cNvSpPr txBox="1"/>
          <p:nvPr/>
        </p:nvSpPr>
        <p:spPr>
          <a:xfrm>
            <a:off x="932163" y="3013602"/>
            <a:ext cx="1569387" cy="230832"/>
          </a:xfrm>
          <a:prstGeom prst="rect">
            <a:avLst/>
          </a:prstGeom>
          <a:noFill/>
        </p:spPr>
        <p:txBody>
          <a:bodyPr wrap="square" rtlCol="0">
            <a:spAutoFit/>
          </a:bodyPr>
          <a:lstStyle/>
          <a:p>
            <a:pPr algn="r"/>
            <a:r>
              <a:rPr lang="fr-FR" sz="900" b="1" dirty="0"/>
              <a:t>MP</a:t>
            </a:r>
            <a:endParaRPr lang="en-US" sz="900" b="1" dirty="0"/>
          </a:p>
        </p:txBody>
      </p:sp>
      <p:sp>
        <p:nvSpPr>
          <p:cNvPr id="89" name="ZoneTexte 88">
            <a:extLst>
              <a:ext uri="{FF2B5EF4-FFF2-40B4-BE49-F238E27FC236}">
                <a16:creationId xmlns:a16="http://schemas.microsoft.com/office/drawing/2014/main" id="{EC81F235-8649-47C7-A71E-27AA99F0BD35}"/>
              </a:ext>
            </a:extLst>
          </p:cNvPr>
          <p:cNvSpPr txBox="1"/>
          <p:nvPr/>
        </p:nvSpPr>
        <p:spPr>
          <a:xfrm>
            <a:off x="932163" y="4948062"/>
            <a:ext cx="1569387" cy="230832"/>
          </a:xfrm>
          <a:prstGeom prst="rect">
            <a:avLst/>
          </a:prstGeom>
          <a:noFill/>
        </p:spPr>
        <p:txBody>
          <a:bodyPr wrap="square" rtlCol="0">
            <a:spAutoFit/>
          </a:bodyPr>
          <a:lstStyle/>
          <a:p>
            <a:pPr algn="r"/>
            <a:r>
              <a:rPr lang="fr-FR" sz="900" b="1" dirty="0"/>
              <a:t>H </a:t>
            </a:r>
            <a:r>
              <a:rPr lang="fr-FR" sz="900" b="1" dirty="0" err="1"/>
              <a:t>Higuchi</a:t>
            </a:r>
            <a:endParaRPr lang="en-US" sz="900" b="1" dirty="0"/>
          </a:p>
        </p:txBody>
      </p:sp>
      <p:sp>
        <p:nvSpPr>
          <p:cNvPr id="90" name="ZoneTexte 89">
            <a:extLst>
              <a:ext uri="{FF2B5EF4-FFF2-40B4-BE49-F238E27FC236}">
                <a16:creationId xmlns:a16="http://schemas.microsoft.com/office/drawing/2014/main" id="{BBFCF151-A83A-45FB-B11C-198EEB61770B}"/>
              </a:ext>
            </a:extLst>
          </p:cNvPr>
          <p:cNvSpPr txBox="1"/>
          <p:nvPr/>
        </p:nvSpPr>
        <p:spPr>
          <a:xfrm>
            <a:off x="932163" y="4772202"/>
            <a:ext cx="1569387" cy="230832"/>
          </a:xfrm>
          <a:prstGeom prst="rect">
            <a:avLst/>
          </a:prstGeom>
          <a:noFill/>
        </p:spPr>
        <p:txBody>
          <a:bodyPr wrap="square" rtlCol="0">
            <a:spAutoFit/>
          </a:bodyPr>
          <a:lstStyle/>
          <a:p>
            <a:pPr algn="r"/>
            <a:r>
              <a:rPr lang="fr-FR" sz="900" b="1" dirty="0"/>
              <a:t>N (ms)</a:t>
            </a:r>
            <a:endParaRPr lang="en-US" sz="900" b="1" dirty="0"/>
          </a:p>
        </p:txBody>
      </p:sp>
      <p:sp>
        <p:nvSpPr>
          <p:cNvPr id="91" name="ZoneTexte 90">
            <a:extLst>
              <a:ext uri="{FF2B5EF4-FFF2-40B4-BE49-F238E27FC236}">
                <a16:creationId xmlns:a16="http://schemas.microsoft.com/office/drawing/2014/main" id="{9619C2C1-79E9-4D93-AFA6-8FC231597F4B}"/>
              </a:ext>
            </a:extLst>
          </p:cNvPr>
          <p:cNvSpPr txBox="1"/>
          <p:nvPr/>
        </p:nvSpPr>
        <p:spPr>
          <a:xfrm>
            <a:off x="932163" y="8465262"/>
            <a:ext cx="1569387" cy="230832"/>
          </a:xfrm>
          <a:prstGeom prst="rect">
            <a:avLst/>
          </a:prstGeom>
          <a:noFill/>
        </p:spPr>
        <p:txBody>
          <a:bodyPr wrap="square" rtlCol="0">
            <a:spAutoFit/>
          </a:bodyPr>
          <a:lstStyle/>
          <a:p>
            <a:pPr algn="r"/>
            <a:r>
              <a:rPr lang="fr-FR" sz="900" b="1" dirty="0" err="1"/>
              <a:t>Triangular</a:t>
            </a:r>
            <a:r>
              <a:rPr lang="fr-FR" sz="900" b="1" dirty="0"/>
              <a:t> Index</a:t>
            </a:r>
            <a:endParaRPr lang="en-US" sz="900" b="1" dirty="0"/>
          </a:p>
        </p:txBody>
      </p:sp>
      <p:sp>
        <p:nvSpPr>
          <p:cNvPr id="92" name="ZoneTexte 91">
            <a:extLst>
              <a:ext uri="{FF2B5EF4-FFF2-40B4-BE49-F238E27FC236}">
                <a16:creationId xmlns:a16="http://schemas.microsoft.com/office/drawing/2014/main" id="{F55E8755-49C3-40EB-A8FE-29CB2A07FCEB}"/>
              </a:ext>
            </a:extLst>
          </p:cNvPr>
          <p:cNvSpPr txBox="1"/>
          <p:nvPr/>
        </p:nvSpPr>
        <p:spPr>
          <a:xfrm>
            <a:off x="1830183" y="8289402"/>
            <a:ext cx="671367" cy="230832"/>
          </a:xfrm>
          <a:prstGeom prst="rect">
            <a:avLst/>
          </a:prstGeom>
          <a:noFill/>
        </p:spPr>
        <p:txBody>
          <a:bodyPr wrap="square" rtlCol="0">
            <a:spAutoFit/>
          </a:bodyPr>
          <a:lstStyle/>
          <a:p>
            <a:pPr algn="r"/>
            <a:r>
              <a:rPr lang="el-GR" sz="900" b="1" dirty="0"/>
              <a:t>ρ</a:t>
            </a:r>
            <a:endParaRPr lang="en-US" sz="900" b="1" dirty="0"/>
          </a:p>
        </p:txBody>
      </p:sp>
      <p:sp>
        <p:nvSpPr>
          <p:cNvPr id="93" name="ZoneTexte 92">
            <a:extLst>
              <a:ext uri="{FF2B5EF4-FFF2-40B4-BE49-F238E27FC236}">
                <a16:creationId xmlns:a16="http://schemas.microsoft.com/office/drawing/2014/main" id="{8C8F614C-7729-40E5-9434-F33583C91EDD}"/>
              </a:ext>
            </a:extLst>
          </p:cNvPr>
          <p:cNvSpPr txBox="1"/>
          <p:nvPr/>
        </p:nvSpPr>
        <p:spPr>
          <a:xfrm>
            <a:off x="1830183" y="3892902"/>
            <a:ext cx="671367" cy="230832"/>
          </a:xfrm>
          <a:prstGeom prst="rect">
            <a:avLst/>
          </a:prstGeom>
          <a:noFill/>
        </p:spPr>
        <p:txBody>
          <a:bodyPr wrap="square" rtlCol="0">
            <a:spAutoFit/>
          </a:bodyPr>
          <a:lstStyle/>
          <a:p>
            <a:pPr algn="r"/>
            <a:r>
              <a:rPr lang="en-US" sz="900" b="1" dirty="0"/>
              <a:t>MP%</a:t>
            </a:r>
          </a:p>
        </p:txBody>
      </p:sp>
      <p:sp>
        <p:nvSpPr>
          <p:cNvPr id="94" name="ZoneTexte 93">
            <a:extLst>
              <a:ext uri="{FF2B5EF4-FFF2-40B4-BE49-F238E27FC236}">
                <a16:creationId xmlns:a16="http://schemas.microsoft.com/office/drawing/2014/main" id="{C0BE3479-3973-4AEE-B6D1-A25C88FBCDDF}"/>
              </a:ext>
            </a:extLst>
          </p:cNvPr>
          <p:cNvSpPr txBox="1"/>
          <p:nvPr/>
        </p:nvSpPr>
        <p:spPr>
          <a:xfrm>
            <a:off x="1830183" y="2661882"/>
            <a:ext cx="671367" cy="230832"/>
          </a:xfrm>
          <a:prstGeom prst="rect">
            <a:avLst/>
          </a:prstGeom>
          <a:noFill/>
        </p:spPr>
        <p:txBody>
          <a:bodyPr wrap="square" rtlCol="0">
            <a:spAutoFit/>
          </a:bodyPr>
          <a:lstStyle/>
          <a:p>
            <a:pPr algn="r"/>
            <a:r>
              <a:rPr lang="en-US" sz="900" b="1" dirty="0"/>
              <a:t>2V</a:t>
            </a:r>
          </a:p>
        </p:txBody>
      </p:sp>
      <p:sp>
        <p:nvSpPr>
          <p:cNvPr id="95" name="ZoneTexte 94">
            <a:extLst>
              <a:ext uri="{FF2B5EF4-FFF2-40B4-BE49-F238E27FC236}">
                <a16:creationId xmlns:a16="http://schemas.microsoft.com/office/drawing/2014/main" id="{EC4C041B-9265-4395-BEA0-D06C6088AE79}"/>
              </a:ext>
            </a:extLst>
          </p:cNvPr>
          <p:cNvSpPr txBox="1"/>
          <p:nvPr/>
        </p:nvSpPr>
        <p:spPr>
          <a:xfrm>
            <a:off x="1830183" y="3541182"/>
            <a:ext cx="671367" cy="230832"/>
          </a:xfrm>
          <a:prstGeom prst="rect">
            <a:avLst/>
          </a:prstGeom>
          <a:noFill/>
        </p:spPr>
        <p:txBody>
          <a:bodyPr wrap="square" rtlCol="0">
            <a:spAutoFit/>
          </a:bodyPr>
          <a:lstStyle/>
          <a:p>
            <a:pPr algn="r"/>
            <a:r>
              <a:rPr lang="en-US" sz="900" b="1" dirty="0"/>
              <a:t>M (</a:t>
            </a:r>
            <a:r>
              <a:rPr lang="en-US" sz="900" b="1" dirty="0" err="1"/>
              <a:t>ms</a:t>
            </a:r>
            <a:r>
              <a:rPr lang="en-US" sz="900" b="1" dirty="0"/>
              <a:t>)</a:t>
            </a:r>
          </a:p>
        </p:txBody>
      </p:sp>
      <p:sp>
        <p:nvSpPr>
          <p:cNvPr id="96" name="ZoneTexte 95">
            <a:extLst>
              <a:ext uri="{FF2B5EF4-FFF2-40B4-BE49-F238E27FC236}">
                <a16:creationId xmlns:a16="http://schemas.microsoft.com/office/drawing/2014/main" id="{B63699FE-85DD-4C2E-9B33-D35D14B70C9D}"/>
              </a:ext>
            </a:extLst>
          </p:cNvPr>
          <p:cNvSpPr txBox="1"/>
          <p:nvPr/>
        </p:nvSpPr>
        <p:spPr>
          <a:xfrm>
            <a:off x="1830183" y="4068762"/>
            <a:ext cx="671367" cy="230832"/>
          </a:xfrm>
          <a:prstGeom prst="rect">
            <a:avLst/>
          </a:prstGeom>
          <a:noFill/>
        </p:spPr>
        <p:txBody>
          <a:bodyPr wrap="square" rtlCol="0">
            <a:spAutoFit/>
          </a:bodyPr>
          <a:lstStyle/>
          <a:p>
            <a:pPr algn="r"/>
            <a:r>
              <a:rPr lang="en-US" sz="900" b="1" dirty="0"/>
              <a:t>TINN (</a:t>
            </a:r>
            <a:r>
              <a:rPr lang="en-US" sz="900" b="1" dirty="0" err="1"/>
              <a:t>ms</a:t>
            </a:r>
            <a:r>
              <a:rPr lang="en-US" sz="900" b="1" dirty="0"/>
              <a:t>)</a:t>
            </a:r>
          </a:p>
        </p:txBody>
      </p:sp>
      <p:sp>
        <p:nvSpPr>
          <p:cNvPr id="97" name="ZoneTexte 96">
            <a:extLst>
              <a:ext uri="{FF2B5EF4-FFF2-40B4-BE49-F238E27FC236}">
                <a16:creationId xmlns:a16="http://schemas.microsoft.com/office/drawing/2014/main" id="{42021CCC-4F20-41E3-9ADA-166D8EF12D81}"/>
              </a:ext>
            </a:extLst>
          </p:cNvPr>
          <p:cNvSpPr txBox="1"/>
          <p:nvPr/>
        </p:nvSpPr>
        <p:spPr>
          <a:xfrm>
            <a:off x="1830183" y="5827362"/>
            <a:ext cx="671367" cy="230832"/>
          </a:xfrm>
          <a:prstGeom prst="rect">
            <a:avLst/>
          </a:prstGeom>
          <a:noFill/>
        </p:spPr>
        <p:txBody>
          <a:bodyPr wrap="square" rtlCol="0">
            <a:spAutoFit/>
          </a:bodyPr>
          <a:lstStyle/>
          <a:p>
            <a:pPr algn="r"/>
            <a:r>
              <a:rPr lang="en-US" sz="900" b="1" dirty="0"/>
              <a:t>1V%</a:t>
            </a:r>
          </a:p>
        </p:txBody>
      </p:sp>
      <p:sp>
        <p:nvSpPr>
          <p:cNvPr id="98" name="ZoneTexte 97">
            <a:extLst>
              <a:ext uri="{FF2B5EF4-FFF2-40B4-BE49-F238E27FC236}">
                <a16:creationId xmlns:a16="http://schemas.microsoft.com/office/drawing/2014/main" id="{8C7F496B-CC88-4A2C-BAB5-EC0C112EF42B}"/>
              </a:ext>
            </a:extLst>
          </p:cNvPr>
          <p:cNvSpPr txBox="1"/>
          <p:nvPr/>
        </p:nvSpPr>
        <p:spPr>
          <a:xfrm>
            <a:off x="1313544" y="1958442"/>
            <a:ext cx="1188006" cy="230832"/>
          </a:xfrm>
          <a:prstGeom prst="rect">
            <a:avLst/>
          </a:prstGeom>
          <a:noFill/>
        </p:spPr>
        <p:txBody>
          <a:bodyPr wrap="square" rtlCol="0">
            <a:spAutoFit/>
          </a:bodyPr>
          <a:lstStyle/>
          <a:p>
            <a:pPr algn="r"/>
            <a:r>
              <a:rPr lang="el-GR" sz="900" b="1" dirty="0"/>
              <a:t>α</a:t>
            </a:r>
            <a:r>
              <a:rPr lang="en-US" sz="900" b="1" dirty="0"/>
              <a:t>1 DFA</a:t>
            </a:r>
          </a:p>
        </p:txBody>
      </p:sp>
      <p:sp>
        <p:nvSpPr>
          <p:cNvPr id="99" name="ZoneTexte 98">
            <a:extLst>
              <a:ext uri="{FF2B5EF4-FFF2-40B4-BE49-F238E27FC236}">
                <a16:creationId xmlns:a16="http://schemas.microsoft.com/office/drawing/2014/main" id="{DA618146-3524-4E66-A7C9-4D9F9902099E}"/>
              </a:ext>
            </a:extLst>
          </p:cNvPr>
          <p:cNvSpPr txBox="1"/>
          <p:nvPr/>
        </p:nvSpPr>
        <p:spPr>
          <a:xfrm>
            <a:off x="1313544" y="7937682"/>
            <a:ext cx="1188006" cy="230832"/>
          </a:xfrm>
          <a:prstGeom prst="rect">
            <a:avLst/>
          </a:prstGeom>
          <a:noFill/>
        </p:spPr>
        <p:txBody>
          <a:bodyPr wrap="square" rtlCol="0">
            <a:spAutoFit/>
          </a:bodyPr>
          <a:lstStyle/>
          <a:p>
            <a:pPr algn="r"/>
            <a:r>
              <a:rPr lang="fr-FR" sz="900" b="1" dirty="0"/>
              <a:t>ms/</a:t>
            </a:r>
            <a:r>
              <a:rPr lang="fr-FR" sz="900" b="1" dirty="0" err="1"/>
              <a:t>mmHg</a:t>
            </a:r>
            <a:endParaRPr lang="en-US" sz="900" b="1" dirty="0"/>
          </a:p>
        </p:txBody>
      </p:sp>
      <p:sp>
        <p:nvSpPr>
          <p:cNvPr id="100" name="ZoneTexte 99">
            <a:extLst>
              <a:ext uri="{FF2B5EF4-FFF2-40B4-BE49-F238E27FC236}">
                <a16:creationId xmlns:a16="http://schemas.microsoft.com/office/drawing/2014/main" id="{0455EE22-593D-46AD-B363-B3D2D737E57A}"/>
              </a:ext>
            </a:extLst>
          </p:cNvPr>
          <p:cNvSpPr txBox="1"/>
          <p:nvPr/>
        </p:nvSpPr>
        <p:spPr>
          <a:xfrm>
            <a:off x="1313544" y="3189462"/>
            <a:ext cx="1188006" cy="230832"/>
          </a:xfrm>
          <a:prstGeom prst="rect">
            <a:avLst/>
          </a:prstGeom>
          <a:noFill/>
        </p:spPr>
        <p:txBody>
          <a:bodyPr wrap="square" rtlCol="0">
            <a:spAutoFit/>
          </a:bodyPr>
          <a:lstStyle/>
          <a:p>
            <a:pPr algn="r"/>
            <a:r>
              <a:rPr lang="fr-FR" sz="900" b="1" dirty="0"/>
              <a:t>SD1/SD2</a:t>
            </a:r>
            <a:endParaRPr lang="en-US" sz="900" b="1" dirty="0"/>
          </a:p>
        </p:txBody>
      </p:sp>
      <p:sp>
        <p:nvSpPr>
          <p:cNvPr id="101" name="ZoneTexte 100">
            <a:extLst>
              <a:ext uri="{FF2B5EF4-FFF2-40B4-BE49-F238E27FC236}">
                <a16:creationId xmlns:a16="http://schemas.microsoft.com/office/drawing/2014/main" id="{1D064EEA-4D71-4DF2-8601-E5DD80EB1217}"/>
              </a:ext>
            </a:extLst>
          </p:cNvPr>
          <p:cNvSpPr txBox="1"/>
          <p:nvPr/>
        </p:nvSpPr>
        <p:spPr>
          <a:xfrm>
            <a:off x="1313544" y="6706662"/>
            <a:ext cx="1188006" cy="230832"/>
          </a:xfrm>
          <a:prstGeom prst="rect">
            <a:avLst/>
          </a:prstGeom>
          <a:noFill/>
        </p:spPr>
        <p:txBody>
          <a:bodyPr wrap="square" rtlCol="0">
            <a:spAutoFit/>
          </a:bodyPr>
          <a:lstStyle/>
          <a:p>
            <a:pPr algn="r"/>
            <a:r>
              <a:rPr lang="fr-FR" sz="900" b="1" dirty="0"/>
              <a:t>pLF1 (ms)</a:t>
            </a:r>
            <a:endParaRPr lang="en-US" sz="900" b="1" dirty="0"/>
          </a:p>
        </p:txBody>
      </p:sp>
      <p:sp>
        <p:nvSpPr>
          <p:cNvPr id="102" name="ZoneTexte 101">
            <a:extLst>
              <a:ext uri="{FF2B5EF4-FFF2-40B4-BE49-F238E27FC236}">
                <a16:creationId xmlns:a16="http://schemas.microsoft.com/office/drawing/2014/main" id="{2FCD6A6C-9649-4A5F-AAE5-A20A2875B7FC}"/>
              </a:ext>
            </a:extLst>
          </p:cNvPr>
          <p:cNvSpPr txBox="1"/>
          <p:nvPr/>
        </p:nvSpPr>
        <p:spPr>
          <a:xfrm>
            <a:off x="1093973" y="7761822"/>
            <a:ext cx="1407577" cy="230832"/>
          </a:xfrm>
          <a:prstGeom prst="rect">
            <a:avLst/>
          </a:prstGeom>
          <a:noFill/>
        </p:spPr>
        <p:txBody>
          <a:bodyPr wrap="square" rtlCol="0">
            <a:spAutoFit/>
          </a:bodyPr>
          <a:lstStyle/>
          <a:p>
            <a:pPr algn="r"/>
            <a:r>
              <a:rPr lang="fr-FR" sz="900" b="1" dirty="0" err="1"/>
              <a:t>Conditional</a:t>
            </a:r>
            <a:r>
              <a:rPr lang="fr-FR" sz="900" b="1" dirty="0"/>
              <a:t> </a:t>
            </a:r>
            <a:r>
              <a:rPr lang="fr-FR" sz="900" b="1" dirty="0" err="1"/>
              <a:t>Entropy</a:t>
            </a:r>
            <a:r>
              <a:rPr lang="fr-FR" sz="900" b="1" dirty="0"/>
              <a:t> (CE)</a:t>
            </a:r>
            <a:endParaRPr lang="en-US" sz="900" b="1" dirty="0"/>
          </a:p>
        </p:txBody>
      </p:sp>
      <p:sp>
        <p:nvSpPr>
          <p:cNvPr id="103" name="ZoneTexte 102">
            <a:extLst>
              <a:ext uri="{FF2B5EF4-FFF2-40B4-BE49-F238E27FC236}">
                <a16:creationId xmlns:a16="http://schemas.microsoft.com/office/drawing/2014/main" id="{C5815CBB-FC2F-420B-945C-B7275B0DB470}"/>
              </a:ext>
            </a:extLst>
          </p:cNvPr>
          <p:cNvSpPr txBox="1"/>
          <p:nvPr/>
        </p:nvSpPr>
        <p:spPr>
          <a:xfrm>
            <a:off x="1093973" y="8113542"/>
            <a:ext cx="1407577" cy="230832"/>
          </a:xfrm>
          <a:prstGeom prst="rect">
            <a:avLst/>
          </a:prstGeom>
          <a:noFill/>
        </p:spPr>
        <p:txBody>
          <a:bodyPr wrap="square" rtlCol="0">
            <a:spAutoFit/>
          </a:bodyPr>
          <a:lstStyle/>
          <a:p>
            <a:pPr algn="r"/>
            <a:r>
              <a:rPr lang="fr-FR" sz="900" b="1" dirty="0"/>
              <a:t>2UV%</a:t>
            </a:r>
            <a:endParaRPr lang="en-US" sz="900" b="1" dirty="0"/>
          </a:p>
        </p:txBody>
      </p:sp>
      <p:sp>
        <p:nvSpPr>
          <p:cNvPr id="104" name="ZoneTexte 103">
            <a:extLst>
              <a:ext uri="{FF2B5EF4-FFF2-40B4-BE49-F238E27FC236}">
                <a16:creationId xmlns:a16="http://schemas.microsoft.com/office/drawing/2014/main" id="{87A972B6-38B9-425A-A705-9DD07E3A4BA6}"/>
              </a:ext>
            </a:extLst>
          </p:cNvPr>
          <p:cNvSpPr txBox="1"/>
          <p:nvPr/>
        </p:nvSpPr>
        <p:spPr>
          <a:xfrm>
            <a:off x="1093973" y="4596342"/>
            <a:ext cx="1407577" cy="230832"/>
          </a:xfrm>
          <a:prstGeom prst="rect">
            <a:avLst/>
          </a:prstGeom>
          <a:noFill/>
        </p:spPr>
        <p:txBody>
          <a:bodyPr wrap="square" rtlCol="0">
            <a:spAutoFit/>
          </a:bodyPr>
          <a:lstStyle/>
          <a:p>
            <a:pPr algn="r"/>
            <a:r>
              <a:rPr lang="fr-FR" sz="900" b="1" dirty="0" err="1"/>
              <a:t>Normalized</a:t>
            </a:r>
            <a:r>
              <a:rPr lang="fr-FR" sz="900" b="1" dirty="0"/>
              <a:t> CCE (NCCE)</a:t>
            </a:r>
            <a:endParaRPr lang="en-US" sz="900" b="1" dirty="0"/>
          </a:p>
        </p:txBody>
      </p:sp>
      <p:sp>
        <p:nvSpPr>
          <p:cNvPr id="105" name="ZoneTexte 104">
            <a:extLst>
              <a:ext uri="{FF2B5EF4-FFF2-40B4-BE49-F238E27FC236}">
                <a16:creationId xmlns:a16="http://schemas.microsoft.com/office/drawing/2014/main" id="{063D18C1-5A3D-4B68-BE43-8B5BA8FAB138}"/>
              </a:ext>
            </a:extLst>
          </p:cNvPr>
          <p:cNvSpPr txBox="1"/>
          <p:nvPr/>
        </p:nvSpPr>
        <p:spPr>
          <a:xfrm>
            <a:off x="1093973" y="8641122"/>
            <a:ext cx="1407577" cy="230832"/>
          </a:xfrm>
          <a:prstGeom prst="rect">
            <a:avLst/>
          </a:prstGeom>
          <a:noFill/>
        </p:spPr>
        <p:txBody>
          <a:bodyPr wrap="square" rtlCol="0">
            <a:spAutoFit/>
          </a:bodyPr>
          <a:lstStyle/>
          <a:p>
            <a:pPr algn="r"/>
            <a:r>
              <a:rPr lang="fr-FR" sz="900" b="1" dirty="0"/>
              <a:t>2UV</a:t>
            </a:r>
            <a:endParaRPr lang="en-US" sz="900" b="1" dirty="0"/>
          </a:p>
        </p:txBody>
      </p:sp>
      <p:sp>
        <p:nvSpPr>
          <p:cNvPr id="106" name="ZoneTexte 105">
            <a:extLst>
              <a:ext uri="{FF2B5EF4-FFF2-40B4-BE49-F238E27FC236}">
                <a16:creationId xmlns:a16="http://schemas.microsoft.com/office/drawing/2014/main" id="{3A4BED3B-8633-47CA-9D7D-39532AFCE525}"/>
              </a:ext>
            </a:extLst>
          </p:cNvPr>
          <p:cNvSpPr txBox="1"/>
          <p:nvPr/>
        </p:nvSpPr>
        <p:spPr>
          <a:xfrm>
            <a:off x="1093973" y="5475642"/>
            <a:ext cx="1407577" cy="230832"/>
          </a:xfrm>
          <a:prstGeom prst="rect">
            <a:avLst/>
          </a:prstGeom>
          <a:noFill/>
        </p:spPr>
        <p:txBody>
          <a:bodyPr wrap="square" rtlCol="0">
            <a:spAutoFit/>
          </a:bodyPr>
          <a:lstStyle/>
          <a:p>
            <a:pPr algn="r"/>
            <a:r>
              <a:rPr lang="fr-FR" sz="900" b="1" dirty="0"/>
              <a:t>SDNN (ms)</a:t>
            </a:r>
            <a:endParaRPr lang="en-US" sz="900" b="1" dirty="0"/>
          </a:p>
        </p:txBody>
      </p:sp>
      <p:sp>
        <p:nvSpPr>
          <p:cNvPr id="107" name="ZoneTexte 106">
            <a:extLst>
              <a:ext uri="{FF2B5EF4-FFF2-40B4-BE49-F238E27FC236}">
                <a16:creationId xmlns:a16="http://schemas.microsoft.com/office/drawing/2014/main" id="{4F807E19-4A67-4209-A3B4-4EDC81C42428}"/>
              </a:ext>
            </a:extLst>
          </p:cNvPr>
          <p:cNvSpPr txBox="1"/>
          <p:nvPr/>
        </p:nvSpPr>
        <p:spPr>
          <a:xfrm>
            <a:off x="1093973" y="6354942"/>
            <a:ext cx="1407577" cy="230832"/>
          </a:xfrm>
          <a:prstGeom prst="rect">
            <a:avLst/>
          </a:prstGeom>
          <a:noFill/>
        </p:spPr>
        <p:txBody>
          <a:bodyPr wrap="square" rtlCol="0">
            <a:spAutoFit/>
          </a:bodyPr>
          <a:lstStyle/>
          <a:p>
            <a:pPr algn="r"/>
            <a:r>
              <a:rPr lang="fr-FR" sz="900" b="1" dirty="0" err="1"/>
              <a:t>Ptot</a:t>
            </a:r>
            <a:r>
              <a:rPr lang="fr-FR" sz="900" b="1" dirty="0"/>
              <a:t> (ms)</a:t>
            </a:r>
            <a:endParaRPr lang="en-US" sz="900" b="1" dirty="0"/>
          </a:p>
        </p:txBody>
      </p:sp>
      <p:sp>
        <p:nvSpPr>
          <p:cNvPr id="108" name="ZoneTexte 107">
            <a:extLst>
              <a:ext uri="{FF2B5EF4-FFF2-40B4-BE49-F238E27FC236}">
                <a16:creationId xmlns:a16="http://schemas.microsoft.com/office/drawing/2014/main" id="{EB62C5BD-75E6-4BD1-B59B-60E1D8252C7F}"/>
              </a:ext>
            </a:extLst>
          </p:cNvPr>
          <p:cNvSpPr txBox="1"/>
          <p:nvPr/>
        </p:nvSpPr>
        <p:spPr>
          <a:xfrm>
            <a:off x="1093973" y="4244622"/>
            <a:ext cx="1407577" cy="230832"/>
          </a:xfrm>
          <a:prstGeom prst="rect">
            <a:avLst/>
          </a:prstGeom>
          <a:noFill/>
        </p:spPr>
        <p:txBody>
          <a:bodyPr wrap="square" rtlCol="0">
            <a:spAutoFit/>
          </a:bodyPr>
          <a:lstStyle/>
          <a:p>
            <a:pPr algn="r"/>
            <a:r>
              <a:rPr lang="fr-FR" sz="900" b="1" dirty="0"/>
              <a:t>OV%</a:t>
            </a:r>
            <a:endParaRPr lang="en-US" sz="900" b="1" dirty="0"/>
          </a:p>
        </p:txBody>
      </p:sp>
      <p:sp>
        <p:nvSpPr>
          <p:cNvPr id="109" name="ZoneTexte 108">
            <a:extLst>
              <a:ext uri="{FF2B5EF4-FFF2-40B4-BE49-F238E27FC236}">
                <a16:creationId xmlns:a16="http://schemas.microsoft.com/office/drawing/2014/main" id="{F6A5D24C-62B3-4584-AD83-9FB391B43A39}"/>
              </a:ext>
            </a:extLst>
          </p:cNvPr>
          <p:cNvSpPr txBox="1"/>
          <p:nvPr/>
        </p:nvSpPr>
        <p:spPr>
          <a:xfrm>
            <a:off x="1093973" y="7058382"/>
            <a:ext cx="1407577" cy="230832"/>
          </a:xfrm>
          <a:prstGeom prst="rect">
            <a:avLst/>
          </a:prstGeom>
          <a:noFill/>
        </p:spPr>
        <p:txBody>
          <a:bodyPr wrap="square" rtlCol="0">
            <a:spAutoFit/>
          </a:bodyPr>
          <a:lstStyle/>
          <a:p>
            <a:pPr algn="r"/>
            <a:r>
              <a:rPr lang="fr-FR" sz="900" b="1" dirty="0"/>
              <a:t>OV</a:t>
            </a:r>
            <a:endParaRPr lang="en-US" sz="900" b="1" dirty="0"/>
          </a:p>
        </p:txBody>
      </p:sp>
      <p:sp>
        <p:nvSpPr>
          <p:cNvPr id="111" name="ZoneTexte 110">
            <a:extLst>
              <a:ext uri="{FF2B5EF4-FFF2-40B4-BE49-F238E27FC236}">
                <a16:creationId xmlns:a16="http://schemas.microsoft.com/office/drawing/2014/main" id="{242C9573-21DD-45F6-AB2F-65E5B18F1060}"/>
              </a:ext>
            </a:extLst>
          </p:cNvPr>
          <p:cNvSpPr txBox="1"/>
          <p:nvPr/>
        </p:nvSpPr>
        <p:spPr>
          <a:xfrm>
            <a:off x="1093973" y="6003222"/>
            <a:ext cx="1407577" cy="230832"/>
          </a:xfrm>
          <a:prstGeom prst="rect">
            <a:avLst/>
          </a:prstGeom>
          <a:noFill/>
        </p:spPr>
        <p:txBody>
          <a:bodyPr wrap="square" rtlCol="0">
            <a:spAutoFit/>
          </a:bodyPr>
          <a:lstStyle/>
          <a:p>
            <a:pPr algn="r"/>
            <a:r>
              <a:rPr lang="fr-FR" sz="900" b="1" dirty="0"/>
              <a:t>LF/HF</a:t>
            </a:r>
            <a:endParaRPr lang="en-US" sz="900" b="1" dirty="0"/>
          </a:p>
        </p:txBody>
      </p:sp>
      <p:sp>
        <p:nvSpPr>
          <p:cNvPr id="112" name="ZoneTexte 111">
            <a:extLst>
              <a:ext uri="{FF2B5EF4-FFF2-40B4-BE49-F238E27FC236}">
                <a16:creationId xmlns:a16="http://schemas.microsoft.com/office/drawing/2014/main" id="{E2FEAAF8-0917-43E4-9583-49509E7E7677}"/>
              </a:ext>
            </a:extLst>
          </p:cNvPr>
          <p:cNvSpPr txBox="1"/>
          <p:nvPr/>
        </p:nvSpPr>
        <p:spPr>
          <a:xfrm>
            <a:off x="1093973" y="5651502"/>
            <a:ext cx="1407577" cy="230832"/>
          </a:xfrm>
          <a:prstGeom prst="rect">
            <a:avLst/>
          </a:prstGeom>
          <a:noFill/>
        </p:spPr>
        <p:txBody>
          <a:bodyPr wrap="square" rtlCol="0">
            <a:spAutoFit/>
          </a:bodyPr>
          <a:lstStyle/>
          <a:p>
            <a:pPr algn="r"/>
            <a:r>
              <a:rPr lang="fr-FR" sz="900" b="1" dirty="0"/>
              <a:t>X (ms)</a:t>
            </a:r>
            <a:endParaRPr lang="en-US" sz="900" b="1" dirty="0"/>
          </a:p>
        </p:txBody>
      </p:sp>
      <p:sp>
        <p:nvSpPr>
          <p:cNvPr id="113" name="ZoneTexte 112">
            <a:extLst>
              <a:ext uri="{FF2B5EF4-FFF2-40B4-BE49-F238E27FC236}">
                <a16:creationId xmlns:a16="http://schemas.microsoft.com/office/drawing/2014/main" id="{46461A60-6C45-4F46-8093-9898A8C1DF4F}"/>
              </a:ext>
            </a:extLst>
          </p:cNvPr>
          <p:cNvSpPr txBox="1"/>
          <p:nvPr/>
        </p:nvSpPr>
        <p:spPr>
          <a:xfrm>
            <a:off x="1093973" y="6882522"/>
            <a:ext cx="1407577" cy="230832"/>
          </a:xfrm>
          <a:prstGeom prst="rect">
            <a:avLst/>
          </a:prstGeom>
          <a:noFill/>
        </p:spPr>
        <p:txBody>
          <a:bodyPr wrap="square" rtlCol="0">
            <a:spAutoFit/>
          </a:bodyPr>
          <a:lstStyle/>
          <a:p>
            <a:pPr algn="r"/>
            <a:r>
              <a:rPr lang="fr-FR" sz="900" b="1" dirty="0"/>
              <a:t>SD1 (ms)</a:t>
            </a:r>
            <a:endParaRPr lang="en-US" sz="900" b="1" dirty="0"/>
          </a:p>
        </p:txBody>
      </p:sp>
      <p:sp>
        <p:nvSpPr>
          <p:cNvPr id="114" name="ZoneTexte 113">
            <a:extLst>
              <a:ext uri="{FF2B5EF4-FFF2-40B4-BE49-F238E27FC236}">
                <a16:creationId xmlns:a16="http://schemas.microsoft.com/office/drawing/2014/main" id="{D69C51EE-F348-4D92-B27A-4EC56520879F}"/>
              </a:ext>
            </a:extLst>
          </p:cNvPr>
          <p:cNvSpPr txBox="1"/>
          <p:nvPr/>
        </p:nvSpPr>
        <p:spPr>
          <a:xfrm>
            <a:off x="1093973" y="1255002"/>
            <a:ext cx="1407577" cy="230832"/>
          </a:xfrm>
          <a:prstGeom prst="rect">
            <a:avLst/>
          </a:prstGeom>
          <a:noFill/>
        </p:spPr>
        <p:txBody>
          <a:bodyPr wrap="square" rtlCol="0">
            <a:spAutoFit/>
          </a:bodyPr>
          <a:lstStyle/>
          <a:p>
            <a:pPr algn="r"/>
            <a:r>
              <a:rPr lang="fr-FR" sz="900" b="1" dirty="0"/>
              <a:t>IMAI2</a:t>
            </a:r>
            <a:endParaRPr lang="en-US" sz="900" b="1" dirty="0"/>
          </a:p>
        </p:txBody>
      </p:sp>
      <p:sp>
        <p:nvSpPr>
          <p:cNvPr id="115" name="ZoneTexte 114">
            <a:extLst>
              <a:ext uri="{FF2B5EF4-FFF2-40B4-BE49-F238E27FC236}">
                <a16:creationId xmlns:a16="http://schemas.microsoft.com/office/drawing/2014/main" id="{16824AD9-B545-4FFF-A9F4-1CEAB0A3566B}"/>
              </a:ext>
            </a:extLst>
          </p:cNvPr>
          <p:cNvSpPr txBox="1"/>
          <p:nvPr/>
        </p:nvSpPr>
        <p:spPr>
          <a:xfrm>
            <a:off x="1093973" y="2310162"/>
            <a:ext cx="1407577" cy="230832"/>
          </a:xfrm>
          <a:prstGeom prst="rect">
            <a:avLst/>
          </a:prstGeom>
          <a:noFill/>
        </p:spPr>
        <p:txBody>
          <a:bodyPr wrap="square" rtlCol="0">
            <a:spAutoFit/>
          </a:bodyPr>
          <a:lstStyle/>
          <a:p>
            <a:pPr algn="r"/>
            <a:r>
              <a:rPr lang="fr-FR" sz="900" b="1" dirty="0"/>
              <a:t>pHF1 (ms)</a:t>
            </a:r>
            <a:endParaRPr lang="en-US" sz="900" b="1" dirty="0"/>
          </a:p>
        </p:txBody>
      </p:sp>
      <p:sp>
        <p:nvSpPr>
          <p:cNvPr id="116" name="ZoneTexte 115">
            <a:extLst>
              <a:ext uri="{FF2B5EF4-FFF2-40B4-BE49-F238E27FC236}">
                <a16:creationId xmlns:a16="http://schemas.microsoft.com/office/drawing/2014/main" id="{1BCAC5DE-399F-48CF-B1B9-92CD4EF6A464}"/>
              </a:ext>
            </a:extLst>
          </p:cNvPr>
          <p:cNvSpPr txBox="1"/>
          <p:nvPr/>
        </p:nvSpPr>
        <p:spPr>
          <a:xfrm>
            <a:off x="1093973" y="1079142"/>
            <a:ext cx="1407577" cy="230832"/>
          </a:xfrm>
          <a:prstGeom prst="rect">
            <a:avLst/>
          </a:prstGeom>
          <a:noFill/>
        </p:spPr>
        <p:txBody>
          <a:bodyPr wrap="square" rtlCol="0">
            <a:spAutoFit/>
          </a:bodyPr>
          <a:lstStyle/>
          <a:p>
            <a:pPr algn="r"/>
            <a:r>
              <a:rPr lang="fr-FR" sz="900" b="1" dirty="0" err="1"/>
              <a:t>Hurts</a:t>
            </a:r>
            <a:endParaRPr lang="en-US" sz="900" b="1" dirty="0"/>
          </a:p>
        </p:txBody>
      </p:sp>
      <p:sp>
        <p:nvSpPr>
          <p:cNvPr id="118" name="ZoneTexte 117">
            <a:extLst>
              <a:ext uri="{FF2B5EF4-FFF2-40B4-BE49-F238E27FC236}">
                <a16:creationId xmlns:a16="http://schemas.microsoft.com/office/drawing/2014/main" id="{CB35EB68-4B3C-4DEC-8E2F-FC1D0D549119}"/>
              </a:ext>
            </a:extLst>
          </p:cNvPr>
          <p:cNvSpPr txBox="1"/>
          <p:nvPr/>
        </p:nvSpPr>
        <p:spPr>
          <a:xfrm>
            <a:off x="1093973" y="7234242"/>
            <a:ext cx="1407577" cy="230832"/>
          </a:xfrm>
          <a:prstGeom prst="rect">
            <a:avLst/>
          </a:prstGeom>
          <a:noFill/>
        </p:spPr>
        <p:txBody>
          <a:bodyPr wrap="square" rtlCol="0">
            <a:spAutoFit/>
          </a:bodyPr>
          <a:lstStyle/>
          <a:p>
            <a:pPr algn="r"/>
            <a:r>
              <a:rPr lang="fr-FR" sz="900" b="1" dirty="0"/>
              <a:t>pLF2 (ms)</a:t>
            </a:r>
            <a:endParaRPr lang="en-US" sz="900" b="1" dirty="0"/>
          </a:p>
        </p:txBody>
      </p:sp>
      <p:sp>
        <p:nvSpPr>
          <p:cNvPr id="119" name="ZoneTexte 118">
            <a:extLst>
              <a:ext uri="{FF2B5EF4-FFF2-40B4-BE49-F238E27FC236}">
                <a16:creationId xmlns:a16="http://schemas.microsoft.com/office/drawing/2014/main" id="{6F1ECB71-E903-4327-9D30-435127FF1FB7}"/>
              </a:ext>
            </a:extLst>
          </p:cNvPr>
          <p:cNvSpPr txBox="1"/>
          <p:nvPr/>
        </p:nvSpPr>
        <p:spPr>
          <a:xfrm>
            <a:off x="1093973" y="2486022"/>
            <a:ext cx="1407577" cy="230832"/>
          </a:xfrm>
          <a:prstGeom prst="rect">
            <a:avLst/>
          </a:prstGeom>
          <a:noFill/>
        </p:spPr>
        <p:txBody>
          <a:bodyPr wrap="square" rtlCol="0">
            <a:spAutoFit/>
          </a:bodyPr>
          <a:lstStyle/>
          <a:p>
            <a:pPr algn="r"/>
            <a:r>
              <a:rPr lang="fr-FR" sz="900" b="1" dirty="0"/>
              <a:t>H Katz</a:t>
            </a:r>
            <a:endParaRPr lang="en-US" sz="900" b="1" dirty="0"/>
          </a:p>
        </p:txBody>
      </p:sp>
      <p:sp>
        <p:nvSpPr>
          <p:cNvPr id="120" name="ZoneTexte 119">
            <a:extLst>
              <a:ext uri="{FF2B5EF4-FFF2-40B4-BE49-F238E27FC236}">
                <a16:creationId xmlns:a16="http://schemas.microsoft.com/office/drawing/2014/main" id="{3B0C80A8-CE99-4BC0-8B87-9A1B4B667222}"/>
              </a:ext>
            </a:extLst>
          </p:cNvPr>
          <p:cNvSpPr txBox="1"/>
          <p:nvPr/>
        </p:nvSpPr>
        <p:spPr>
          <a:xfrm>
            <a:off x="1092367" y="9191541"/>
            <a:ext cx="1407577" cy="230832"/>
          </a:xfrm>
          <a:prstGeom prst="rect">
            <a:avLst/>
          </a:prstGeom>
          <a:noFill/>
        </p:spPr>
        <p:txBody>
          <a:bodyPr wrap="square" rtlCol="0">
            <a:spAutoFit/>
          </a:bodyPr>
          <a:lstStyle/>
          <a:p>
            <a:pPr algn="r"/>
            <a:r>
              <a:rPr lang="fr-FR" sz="900" b="1" dirty="0"/>
              <a:t>pNN50 (%)</a:t>
            </a:r>
            <a:endParaRPr lang="en-US" sz="900" b="1" dirty="0"/>
          </a:p>
        </p:txBody>
      </p:sp>
      <p:sp>
        <p:nvSpPr>
          <p:cNvPr id="122" name="ZoneTexte 121">
            <a:extLst>
              <a:ext uri="{FF2B5EF4-FFF2-40B4-BE49-F238E27FC236}">
                <a16:creationId xmlns:a16="http://schemas.microsoft.com/office/drawing/2014/main" id="{E38DA469-E625-4CCC-9608-891C712D9BE2}"/>
              </a:ext>
            </a:extLst>
          </p:cNvPr>
          <p:cNvSpPr txBox="1"/>
          <p:nvPr/>
        </p:nvSpPr>
        <p:spPr>
          <a:xfrm>
            <a:off x="1093973" y="7410102"/>
            <a:ext cx="1407577" cy="230832"/>
          </a:xfrm>
          <a:prstGeom prst="rect">
            <a:avLst/>
          </a:prstGeom>
          <a:noFill/>
        </p:spPr>
        <p:txBody>
          <a:bodyPr wrap="square" rtlCol="0">
            <a:spAutoFit/>
          </a:bodyPr>
          <a:lstStyle/>
          <a:p>
            <a:pPr algn="r"/>
            <a:r>
              <a:rPr lang="fr-FR" sz="900" b="1" dirty="0"/>
              <a:t>pHF2 (ms)</a:t>
            </a:r>
            <a:endParaRPr lang="en-US" sz="900" b="1" dirty="0"/>
          </a:p>
        </p:txBody>
      </p:sp>
      <p:sp>
        <p:nvSpPr>
          <p:cNvPr id="123" name="ZoneTexte 122">
            <a:extLst>
              <a:ext uri="{FF2B5EF4-FFF2-40B4-BE49-F238E27FC236}">
                <a16:creationId xmlns:a16="http://schemas.microsoft.com/office/drawing/2014/main" id="{A107D162-60CF-40AC-8952-EAFACBA96949}"/>
              </a:ext>
            </a:extLst>
          </p:cNvPr>
          <p:cNvSpPr txBox="1"/>
          <p:nvPr/>
        </p:nvSpPr>
        <p:spPr>
          <a:xfrm>
            <a:off x="1093973" y="5299782"/>
            <a:ext cx="1407577" cy="230832"/>
          </a:xfrm>
          <a:prstGeom prst="rect">
            <a:avLst/>
          </a:prstGeom>
          <a:noFill/>
        </p:spPr>
        <p:txBody>
          <a:bodyPr wrap="square" rtlCol="0">
            <a:spAutoFit/>
          </a:bodyPr>
          <a:lstStyle/>
          <a:p>
            <a:pPr algn="r"/>
            <a:r>
              <a:rPr lang="fr-FR" sz="900" b="1" dirty="0"/>
              <a:t>IMAI1</a:t>
            </a:r>
            <a:endParaRPr lang="en-US" sz="900" b="1" dirty="0"/>
          </a:p>
        </p:txBody>
      </p:sp>
      <p:sp>
        <p:nvSpPr>
          <p:cNvPr id="124" name="ZoneTexte 123">
            <a:extLst>
              <a:ext uri="{FF2B5EF4-FFF2-40B4-BE49-F238E27FC236}">
                <a16:creationId xmlns:a16="http://schemas.microsoft.com/office/drawing/2014/main" id="{12495AF7-316C-4FA3-9397-8FDC779D5203}"/>
              </a:ext>
            </a:extLst>
          </p:cNvPr>
          <p:cNvSpPr txBox="1"/>
          <p:nvPr/>
        </p:nvSpPr>
        <p:spPr>
          <a:xfrm>
            <a:off x="1093973" y="8816982"/>
            <a:ext cx="1407577" cy="230832"/>
          </a:xfrm>
          <a:prstGeom prst="rect">
            <a:avLst/>
          </a:prstGeom>
          <a:noFill/>
        </p:spPr>
        <p:txBody>
          <a:bodyPr wrap="square" rtlCol="0">
            <a:spAutoFit/>
          </a:bodyPr>
          <a:lstStyle/>
          <a:p>
            <a:pPr algn="r"/>
            <a:r>
              <a:rPr lang="fr-FR" sz="900" b="1" dirty="0"/>
              <a:t>HF (ms)</a:t>
            </a:r>
            <a:endParaRPr lang="en-US" sz="900" b="1" dirty="0"/>
          </a:p>
        </p:txBody>
      </p:sp>
      <p:sp>
        <p:nvSpPr>
          <p:cNvPr id="125" name="ZoneTexte 124">
            <a:extLst>
              <a:ext uri="{FF2B5EF4-FFF2-40B4-BE49-F238E27FC236}">
                <a16:creationId xmlns:a16="http://schemas.microsoft.com/office/drawing/2014/main" id="{B80160E0-EDB8-447B-93C5-6277C67C9768}"/>
              </a:ext>
            </a:extLst>
          </p:cNvPr>
          <p:cNvSpPr txBox="1"/>
          <p:nvPr/>
        </p:nvSpPr>
        <p:spPr>
          <a:xfrm>
            <a:off x="1092367" y="9015680"/>
            <a:ext cx="1407577" cy="230832"/>
          </a:xfrm>
          <a:prstGeom prst="rect">
            <a:avLst/>
          </a:prstGeom>
          <a:noFill/>
        </p:spPr>
        <p:txBody>
          <a:bodyPr wrap="square" rtlCol="0">
            <a:spAutoFit/>
          </a:bodyPr>
          <a:lstStyle/>
          <a:p>
            <a:pPr algn="r"/>
            <a:r>
              <a:rPr lang="fr-FR" sz="900" b="1" dirty="0"/>
              <a:t>VLF (ms)</a:t>
            </a:r>
            <a:endParaRPr lang="en-US" sz="900" b="1" dirty="0"/>
          </a:p>
        </p:txBody>
      </p:sp>
      <p:pic>
        <p:nvPicPr>
          <p:cNvPr id="1030" name="Picture 6">
            <a:extLst>
              <a:ext uri="{FF2B5EF4-FFF2-40B4-BE49-F238E27FC236}">
                <a16:creationId xmlns:a16="http://schemas.microsoft.com/office/drawing/2014/main" id="{C103E175-6F22-4BEE-99C6-57F2AA5971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6793" y="5275315"/>
            <a:ext cx="2006301" cy="20116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DF887831-1274-4C52-B862-2224175E18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2602" y="7625612"/>
            <a:ext cx="1960492" cy="20116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a:extLst>
              <a:ext uri="{FF2B5EF4-FFF2-40B4-BE49-F238E27FC236}">
                <a16:creationId xmlns:a16="http://schemas.microsoft.com/office/drawing/2014/main" id="{59FA72D7-391A-45D8-A5AC-ACCF9AFEEC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65646" y="552013"/>
            <a:ext cx="2037274" cy="2011680"/>
          </a:xfrm>
          <a:prstGeom prst="rect">
            <a:avLst/>
          </a:prstGeom>
          <a:noFill/>
          <a:extLst>
            <a:ext uri="{909E8E84-426E-40DD-AFC4-6F175D3DCCD1}">
              <a14:hiddenFill xmlns:a14="http://schemas.microsoft.com/office/drawing/2010/main">
                <a:solidFill>
                  <a:srgbClr val="FFFFFF"/>
                </a:solidFill>
              </a14:hiddenFill>
            </a:ext>
          </a:extLst>
        </p:spPr>
      </p:pic>
      <p:sp>
        <p:nvSpPr>
          <p:cNvPr id="126" name="ZoneTexte 125">
            <a:extLst>
              <a:ext uri="{FF2B5EF4-FFF2-40B4-BE49-F238E27FC236}">
                <a16:creationId xmlns:a16="http://schemas.microsoft.com/office/drawing/2014/main" id="{8DCEEDD7-C50A-4CBD-A3F9-DCD12A7AD95B}"/>
              </a:ext>
            </a:extLst>
          </p:cNvPr>
          <p:cNvSpPr txBox="1"/>
          <p:nvPr/>
        </p:nvSpPr>
        <p:spPr>
          <a:xfrm>
            <a:off x="1093973" y="4420482"/>
            <a:ext cx="1407577" cy="230832"/>
          </a:xfrm>
          <a:prstGeom prst="rect">
            <a:avLst/>
          </a:prstGeom>
          <a:noFill/>
        </p:spPr>
        <p:txBody>
          <a:bodyPr wrap="square" rtlCol="0">
            <a:spAutoFit/>
          </a:bodyPr>
          <a:lstStyle/>
          <a:p>
            <a:pPr algn="r"/>
            <a:r>
              <a:rPr lang="fr-FR" sz="900" b="1" dirty="0"/>
              <a:t>SD2 (ms)</a:t>
            </a:r>
            <a:endParaRPr lang="en-US" sz="900" b="1" dirty="0"/>
          </a:p>
        </p:txBody>
      </p:sp>
    </p:spTree>
    <p:extLst>
      <p:ext uri="{BB962C8B-B14F-4D97-AF65-F5344CB8AC3E}">
        <p14:creationId xmlns:p14="http://schemas.microsoft.com/office/powerpoint/2010/main" val="1129172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8A6B3-46F5-43B8-B404-01BA4EF310A0}"/>
              </a:ext>
            </a:extLst>
          </p:cNvPr>
          <p:cNvSpPr>
            <a:spLocks noGrp="1"/>
          </p:cNvSpPr>
          <p:nvPr>
            <p:ph type="title"/>
          </p:nvPr>
        </p:nvSpPr>
        <p:spPr>
          <a:xfrm>
            <a:off x="372903" y="680704"/>
            <a:ext cx="6112193" cy="8416404"/>
          </a:xfrm>
        </p:spPr>
        <p:txBody>
          <a:bodyPr>
            <a:noAutofit/>
          </a:bodyPr>
          <a:lstStyle/>
          <a:p>
            <a:pPr>
              <a:lnSpc>
                <a:spcPct val="150000"/>
              </a:lnSpc>
            </a:pPr>
            <a:r>
              <a:rPr lang="en-US" sz="1000" b="1" dirty="0">
                <a:latin typeface="Times New Roman" panose="02020603050405020304" pitchFamily="18" charset="0"/>
                <a:cs typeface="Times New Roman" panose="02020603050405020304" pitchFamily="18" charset="0"/>
              </a:rPr>
              <a:t>Supplementary Figure 8 – Neural network model for predicting supine-to-standing systolic blood pressure delta A feed-forward neural network was developed to predict systolic blood pressure (SBP) change from supine to standing using HRV features. </a:t>
            </a:r>
            <a:r>
              <a:rPr lang="en-US" sz="1000" dirty="0">
                <a:latin typeface="Times New Roman" panose="02020603050405020304" pitchFamily="18" charset="0"/>
                <a:cs typeface="Times New Roman" panose="02020603050405020304" pitchFamily="18" charset="0"/>
              </a:rPr>
              <a:t>The architecture (a) includes an input layer, one hidden layer, and an output layer, designed to capture nonlinear relationships between input features and the target variable. Hyperparameter tuning involved grid search and trial and error. The model was trained using the RMSprop optimizer with Mean Absolute Error (MAE) as the loss function. Dropout (rate = 0.5) was applied for regularization, and early stopping halted training when validation performance plateaued. Final model parameters were as follows. Hidden layers: 1, Units in input layer: 32, Dropout rate: 0.5, Optimizer: RMSprop, Best validation MAE: 0.685 (b) The </a:t>
            </a:r>
            <a:r>
              <a:rPr lang="en-US" sz="1000" dirty="0" err="1">
                <a:latin typeface="Times New Roman" panose="02020603050405020304" pitchFamily="18" charset="0"/>
                <a:cs typeface="Times New Roman" panose="02020603050405020304" pitchFamily="18" charset="0"/>
              </a:rPr>
              <a:t>SHapley</a:t>
            </a:r>
            <a:r>
              <a:rPr lang="en-US" sz="1000" dirty="0">
                <a:latin typeface="Times New Roman" panose="02020603050405020304" pitchFamily="18" charset="0"/>
                <a:cs typeface="Times New Roman" panose="02020603050405020304" pitchFamily="18" charset="0"/>
              </a:rPr>
              <a:t> Additive </a:t>
            </a:r>
            <a:r>
              <a:rPr lang="en-US" sz="1000" dirty="0" err="1">
                <a:latin typeface="Times New Roman" panose="02020603050405020304" pitchFamily="18" charset="0"/>
                <a:cs typeface="Times New Roman" panose="02020603050405020304" pitchFamily="18" charset="0"/>
              </a:rPr>
              <a:t>exPlanations</a:t>
            </a:r>
            <a:r>
              <a:rPr lang="en-US" sz="1000" dirty="0">
                <a:latin typeface="Times New Roman" panose="02020603050405020304" pitchFamily="18" charset="0"/>
                <a:cs typeface="Times New Roman" panose="02020603050405020304" pitchFamily="18" charset="0"/>
              </a:rPr>
              <a:t> (SHAP) summary plot ranks the 50 HRV features by their contribution to the model’s predictions. Each point represents a feature’s impact on an individual prediction (test set n = 32). Positive and negative SHAP values indicate the direction of influence: higher “sample entropy” values increase predicted SBP deltas, while higher “2V %” and “1V” values reduce them. (c) Kernel density plots compare the distribution of actual (light blue) and predicted (light pink) SBP deltas. A strong overlap between the distributions indicates good predictive alignment. (d) The scatter plot shows the relationship between actual and predicted SBP deltas, with a reference line representing perfect prediction. Close clustering around this line reflects strong model performance; outliers highlight areas of weaker prediction. (e) The heatmap displays the correlation between actual and predicted values. A high correlation coefficient indicates that the model reliably captures the underlying trend in the data. (f) The training and validation MAE over epochs track model learning. A steady decline in training MAE and stabilization of validation MAE indicate convergence and effective regularization, with minimal overfitting.</a:t>
            </a:r>
            <a:endParaRPr lang="en-US" sz="1000" dirty="0">
              <a:latin typeface="Bahnschrift" panose="020B0502040204020203" pitchFamily="34" charset="0"/>
            </a:endParaRPr>
          </a:p>
        </p:txBody>
      </p:sp>
      <p:sp>
        <p:nvSpPr>
          <p:cNvPr id="3" name="Espace réservé du contenu 2">
            <a:extLst>
              <a:ext uri="{FF2B5EF4-FFF2-40B4-BE49-F238E27FC236}">
                <a16:creationId xmlns:a16="http://schemas.microsoft.com/office/drawing/2014/main" id="{466C70C8-2A10-4294-B312-9BC9F9D0D623}"/>
              </a:ext>
            </a:extLst>
          </p:cNvPr>
          <p:cNvSpPr>
            <a:spLocks noGrp="1"/>
          </p:cNvSpPr>
          <p:nvPr>
            <p:ph idx="1"/>
          </p:nvPr>
        </p:nvSpPr>
        <p:spPr>
          <a:xfrm flipV="1">
            <a:off x="471488" y="8922280"/>
            <a:ext cx="5915025" cy="587480"/>
          </a:xfrm>
        </p:spPr>
        <p:txBody>
          <a:bodyPr/>
          <a:lstStyle/>
          <a:p>
            <a:pPr marL="0" indent="0">
              <a:buNone/>
            </a:pPr>
            <a:r>
              <a:rPr lang="en-US" dirty="0"/>
              <a:t> </a:t>
            </a:r>
          </a:p>
        </p:txBody>
      </p:sp>
    </p:spTree>
    <p:extLst>
      <p:ext uri="{BB962C8B-B14F-4D97-AF65-F5344CB8AC3E}">
        <p14:creationId xmlns:p14="http://schemas.microsoft.com/office/powerpoint/2010/main" val="2325424838"/>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527</Words>
  <Application>Microsoft Office PowerPoint</Application>
  <PresentationFormat>Format A4 (210 x 297 mm)</PresentationFormat>
  <Paragraphs>58</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Supplementary Figure 8 – Neural network model for predicting supine-to-standing systolic blood pressure delta A feed-forward neural network was developed to predict systolic blood pressure (SBP) change from supine to standing using HRV features. The architecture (a) includes an input layer, one hidden layer, and an output layer, designed to capture nonlinear relationships between input features and the target variable. Hyperparameter tuning involved grid search and trial and error. The model was trained using the RMSprop optimizer with Mean Absolute Error (MAE) as the loss function. Dropout (rate = 0.5) was applied for regularization, and early stopping halted training when validation performance plateaued. Final model parameters were as follows. Hidden layers: 1, Units in input layer: 32, Dropout rate: 0.5, Optimizer: RMSprop, Best validation MAE: 0.685 (b) The SHapley Additive exPlanations (SHAP) summary plot ranks the 50 HRV features by their contribution to the model’s predictions. Each point represents a feature’s impact on an individual prediction (test set n = 32). Positive and negative SHAP values indicate the direction of influence: higher “sample entropy” values increase predicted SBP deltas, while higher “2V %” and “1V” values reduce them. (c) Kernel density plots compare the distribution of actual (light blue) and predicted (light pink) SBP deltas. A strong overlap between the distributions indicates good predictive alignment. (d) The scatter plot shows the relationship between actual and predicted SBP deltas, with a reference line representing perfect prediction. Close clustering around this line reflects strong model performance; outliers highlight areas of weaker prediction. (e) The heatmap displays the correlation between actual and predicted values. A high correlation coefficient indicates that the model reliably captures the underlying trend in the data. (f) The training and validation MAE over epochs track model learning. A steady decline in training MAE and stabilization of validation MAE indicate convergence and effective regularization, with minimal overfitting.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2025-08-04T10:14:05Z</dcterms:modified>
</cp:coreProperties>
</file>