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337" r:id="rId2"/>
    <p:sldId id="380" r:id="rId3"/>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4F"/>
    <a:srgbClr val="0087FA"/>
    <a:srgbClr val="7FC3FC"/>
    <a:srgbClr val="FF7FA7"/>
    <a:srgbClr val="C00000"/>
    <a:srgbClr val="1F4E78"/>
    <a:srgbClr val="1A1A1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1071" autoAdjust="0"/>
    <p:restoredTop sz="94660"/>
  </p:normalViewPr>
  <p:slideViewPr>
    <p:cSldViewPr snapToGrid="0">
      <p:cViewPr varScale="1">
        <p:scale>
          <a:sx n="58" d="100"/>
          <a:sy n="58" d="100"/>
        </p:scale>
        <p:origin x="941" y="53"/>
      </p:cViewPr>
      <p:guideLst/>
    </p:cSldViewPr>
  </p:slideViewPr>
  <p:notesTextViewPr>
    <p:cViewPr>
      <p:scale>
        <a:sx n="1" d="1"/>
        <a:sy n="1" d="1"/>
      </p:scale>
      <p:origin x="0" y="0"/>
    </p:cViewPr>
  </p:notesTextViewPr>
  <p:sorterViewPr>
    <p:cViewPr>
      <p:scale>
        <a:sx n="75" d="100"/>
        <a:sy n="75" d="100"/>
      </p:scale>
      <p:origin x="0" y="-2966"/>
    </p:cViewPr>
  </p:sorter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7734190245666746E-2"/>
          <c:y val="6.1177731497069628E-2"/>
          <c:w val="0.92226580975433325"/>
          <c:h val="0.87764453700586076"/>
        </c:manualLayout>
      </c:layout>
      <c:barChart>
        <c:barDir val="bar"/>
        <c:grouping val="clustered"/>
        <c:varyColors val="0"/>
        <c:ser>
          <c:idx val="0"/>
          <c:order val="0"/>
          <c:tx>
            <c:strRef>
              <c:f>Feuil1!$B$1</c:f>
              <c:strCache>
                <c:ptCount val="1"/>
                <c:pt idx="0">
                  <c:v>Série 1</c:v>
                </c:pt>
              </c:strCache>
            </c:strRef>
          </c:tx>
          <c:spPr>
            <a:solidFill>
              <a:schemeClr val="bg1"/>
            </a:solidFill>
            <a:ln>
              <a:noFill/>
            </a:ln>
            <a:effectLst/>
          </c:spPr>
          <c:invertIfNegative val="0"/>
          <c:cat>
            <c:strRef>
              <c:f>Feuil1!$A$2:$A$19</c:f>
              <c:strCache>
                <c:ptCount val="18"/>
                <c:pt idx="0">
                  <c:v>Hurst</c:v>
                </c:pt>
                <c:pt idx="1">
                  <c:v>Approximate Entropy</c:v>
                </c:pt>
                <c:pt idx="2">
                  <c:v>Sample Entropy</c:v>
                </c:pt>
                <c:pt idx="3">
                  <c:v>MP</c:v>
                </c:pt>
                <c:pt idx="4">
                  <c:v>MP%</c:v>
                </c:pt>
                <c:pt idx="5">
                  <c:v>X (ms)</c:v>
                </c:pt>
                <c:pt idx="6">
                  <c:v>pLF2 (ms2)</c:v>
                </c:pt>
                <c:pt idx="7">
                  <c:v>IMAI1</c:v>
                </c:pt>
                <c:pt idx="8">
                  <c:v>HF (ms2)</c:v>
                </c:pt>
                <c:pt idx="9">
                  <c:v>IMAI2</c:v>
                </c:pt>
                <c:pt idx="10">
                  <c:v>1V%</c:v>
                </c:pt>
                <c:pt idx="11">
                  <c:v>rMSSD (ms)</c:v>
                </c:pt>
                <c:pt idx="12">
                  <c:v>2UV</c:v>
                </c:pt>
                <c:pt idx="13">
                  <c:v>H (DFA)</c:v>
                </c:pt>
                <c:pt idx="14">
                  <c:v>Gender</c:v>
                </c:pt>
                <c:pt idx="15">
                  <c:v>LF HF</c:v>
                </c:pt>
                <c:pt idx="16">
                  <c:v>Lempel Ziv Complexity</c:v>
                </c:pt>
                <c:pt idx="17">
                  <c:v>Age</c:v>
                </c:pt>
              </c:strCache>
            </c:strRef>
          </c:cat>
          <c:val>
            <c:numRef>
              <c:f>Feuil1!$B$2:$B$19</c:f>
              <c:numCache>
                <c:formatCode>0.00</c:formatCode>
                <c:ptCount val="18"/>
                <c:pt idx="0">
                  <c:v>-0.18</c:v>
                </c:pt>
                <c:pt idx="1">
                  <c:v>-0.16</c:v>
                </c:pt>
                <c:pt idx="2">
                  <c:v>-0.15</c:v>
                </c:pt>
                <c:pt idx="3">
                  <c:v>-0.11</c:v>
                </c:pt>
                <c:pt idx="4">
                  <c:v>-0.1</c:v>
                </c:pt>
                <c:pt idx="5">
                  <c:v>-7.0000000000000007E-2</c:v>
                </c:pt>
                <c:pt idx="6">
                  <c:v>-0.06</c:v>
                </c:pt>
                <c:pt idx="7">
                  <c:v>-0.05</c:v>
                </c:pt>
                <c:pt idx="8">
                  <c:v>-0.04</c:v>
                </c:pt>
                <c:pt idx="9">
                  <c:v>-0.02</c:v>
                </c:pt>
                <c:pt idx="10">
                  <c:v>-0.01</c:v>
                </c:pt>
                <c:pt idx="11">
                  <c:v>-0.01</c:v>
                </c:pt>
                <c:pt idx="12">
                  <c:v>0.02</c:v>
                </c:pt>
                <c:pt idx="13">
                  <c:v>0.02</c:v>
                </c:pt>
                <c:pt idx="14">
                  <c:v>0.05</c:v>
                </c:pt>
                <c:pt idx="15">
                  <c:v>0.1</c:v>
                </c:pt>
                <c:pt idx="16">
                  <c:v>0.16</c:v>
                </c:pt>
                <c:pt idx="17">
                  <c:v>0.16</c:v>
                </c:pt>
              </c:numCache>
            </c:numRef>
          </c:val>
          <c:extLst>
            <c:ext xmlns:c16="http://schemas.microsoft.com/office/drawing/2014/chart" uri="{C3380CC4-5D6E-409C-BE32-E72D297353CC}">
              <c16:uniqueId val="{00000000-B17E-477F-92F2-F82D7E7AC9D2}"/>
            </c:ext>
          </c:extLst>
        </c:ser>
        <c:dLbls>
          <c:showLegendKey val="0"/>
          <c:showVal val="0"/>
          <c:showCatName val="0"/>
          <c:showSerName val="0"/>
          <c:showPercent val="0"/>
          <c:showBubbleSize val="0"/>
        </c:dLbls>
        <c:gapWidth val="20"/>
        <c:axId val="1384050800"/>
        <c:axId val="1535181984"/>
      </c:barChart>
      <c:catAx>
        <c:axId val="138405080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600" b="1" i="0" u="none" strike="noStrike" kern="1200" baseline="0">
                <a:solidFill>
                  <a:schemeClr val="tx1"/>
                </a:solidFill>
                <a:latin typeface="Bahnschrift" panose="020B0502040204020203" pitchFamily="34" charset="0"/>
                <a:ea typeface="+mn-ea"/>
                <a:cs typeface="+mn-cs"/>
              </a:defRPr>
            </a:pPr>
            <a:endParaRPr lang="fr-FR"/>
          </a:p>
        </c:txPr>
        <c:crossAx val="1535181984"/>
        <c:crosses val="autoZero"/>
        <c:auto val="1"/>
        <c:lblAlgn val="ctr"/>
        <c:lblOffset val="100"/>
        <c:noMultiLvlLbl val="0"/>
      </c:catAx>
      <c:valAx>
        <c:axId val="1535181984"/>
        <c:scaling>
          <c:orientation val="minMax"/>
          <c:max val="3000"/>
          <c:min val="-3000"/>
        </c:scaling>
        <c:delete val="1"/>
        <c:axPos val="b"/>
        <c:numFmt formatCode="0.00" sourceLinked="1"/>
        <c:majorTickMark val="none"/>
        <c:minorTickMark val="none"/>
        <c:tickLblPos val="nextTo"/>
        <c:crossAx val="13840508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600" b="1">
          <a:solidFill>
            <a:schemeClr val="tx1"/>
          </a:solidFill>
          <a:latin typeface="Bahnschrift" panose="020B0502040204020203" pitchFamily="34" charset="0"/>
        </a:defRPr>
      </a:pPr>
      <a:endParaRPr lang="fr-FR"/>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Feuil1!$B$1</c:f>
              <c:strCache>
                <c:ptCount val="1"/>
                <c:pt idx="0">
                  <c:v>Série 1</c:v>
                </c:pt>
              </c:strCache>
            </c:strRef>
          </c:tx>
          <c:spPr>
            <a:solidFill>
              <a:schemeClr val="bg1"/>
            </a:solidFill>
            <a:ln>
              <a:noFill/>
            </a:ln>
            <a:effectLst/>
          </c:spPr>
          <c:invertIfNegative val="0"/>
          <c:cat>
            <c:strRef>
              <c:f>Feuil1!$A$2:$A$53</c:f>
              <c:strCache>
                <c:ptCount val="52"/>
                <c:pt idx="0">
                  <c:v>Approximate Entropy</c:v>
                </c:pt>
                <c:pt idx="1">
                  <c:v>Sample Entropy</c:v>
                </c:pt>
                <c:pt idx="2">
                  <c:v>1V%</c:v>
                </c:pt>
                <c:pt idx="3">
                  <c:v>MP</c:v>
                </c:pt>
                <c:pt idx="4">
                  <c:v>Hurst</c:v>
                </c:pt>
                <c:pt idx="5">
                  <c:v>1V</c:v>
                </c:pt>
                <c:pt idx="6">
                  <c:v>pLF2 (ms²)</c:v>
                </c:pt>
                <c:pt idx="7">
                  <c:v>MP%</c:v>
                </c:pt>
                <c:pt idx="8">
                  <c:v>IMAI1</c:v>
                </c:pt>
                <c:pt idx="9">
                  <c:v>X (ms)</c:v>
                </c:pt>
                <c:pt idx="10">
                  <c:v>Α1 (DFA)</c:v>
                </c:pt>
                <c:pt idx="11">
                  <c:v>IMAI2</c:v>
                </c:pt>
                <c:pt idx="12">
                  <c:v>H (Katz)</c:v>
                </c:pt>
                <c:pt idx="13">
                  <c:v>rMSSD (ms)</c:v>
                </c:pt>
                <c:pt idx="14">
                  <c:v>pNN50 (%)</c:v>
                </c:pt>
                <c:pt idx="15">
                  <c:v>Mean RR (ms)</c:v>
                </c:pt>
                <c:pt idx="16">
                  <c:v>Centroid (ms)</c:v>
                </c:pt>
                <c:pt idx="17">
                  <c:v>SD1 (ms)</c:v>
                </c:pt>
                <c:pt idx="18">
                  <c:v>HF (ms²)</c:v>
                </c:pt>
                <c:pt idx="19">
                  <c:v>N (ms)</c:v>
                </c:pt>
                <c:pt idx="20">
                  <c:v>Α2 (DFA)</c:v>
                </c:pt>
                <c:pt idx="21">
                  <c:v>VLF (ms²)</c:v>
                </c:pt>
                <c:pt idx="22">
                  <c:v>pHF2 (ms²)</c:v>
                </c:pt>
                <c:pt idx="23">
                  <c:v>M (ms)</c:v>
                </c:pt>
                <c:pt idx="24">
                  <c:v>SDNN (ms)</c:v>
                </c:pt>
                <c:pt idx="25">
                  <c:v>ρ</c:v>
                </c:pt>
                <c:pt idx="26">
                  <c:v>pLF1 (ms²)</c:v>
                </c:pt>
                <c:pt idx="27">
                  <c:v>SD1/SD2</c:v>
                </c:pt>
                <c:pt idx="28">
                  <c:v>2V</c:v>
                </c:pt>
                <c:pt idx="29">
                  <c:v>2V%</c:v>
                </c:pt>
                <c:pt idx="30">
                  <c:v>ms/mmHg</c:v>
                </c:pt>
                <c:pt idx="31">
                  <c:v>Ptot (ms²)</c:v>
                </c:pt>
                <c:pt idx="32">
                  <c:v>pLF1 (ms²)</c:v>
                </c:pt>
                <c:pt idx="33">
                  <c:v>OV</c:v>
                </c:pt>
                <c:pt idx="34">
                  <c:v>SD2 (ms)</c:v>
                </c:pt>
                <c:pt idx="35">
                  <c:v>TINN (ms)</c:v>
                </c:pt>
                <c:pt idx="36">
                  <c:v>Normalized CCE</c:v>
                </c:pt>
                <c:pt idx="37">
                  <c:v>Conditional Entropy</c:v>
                </c:pt>
                <c:pt idx="38">
                  <c:v>OV%</c:v>
                </c:pt>
                <c:pt idx="39">
                  <c:v>Y (beats)</c:v>
                </c:pt>
                <c:pt idx="40">
                  <c:v>2UV%</c:v>
                </c:pt>
                <c:pt idx="41">
                  <c:v>Triangular index</c:v>
                </c:pt>
                <c:pt idx="42">
                  <c:v>H (Higuchi)</c:v>
                </c:pt>
                <c:pt idx="43">
                  <c:v>Shanon Entropy</c:v>
                </c:pt>
                <c:pt idx="44">
                  <c:v>Corrected CE</c:v>
                </c:pt>
                <c:pt idx="45">
                  <c:v>LF (ms²)</c:v>
                </c:pt>
                <c:pt idx="46">
                  <c:v>2UV</c:v>
                </c:pt>
                <c:pt idx="47">
                  <c:v>H (DFA)</c:v>
                </c:pt>
                <c:pt idx="48">
                  <c:v>Gender</c:v>
                </c:pt>
                <c:pt idx="49">
                  <c:v>LF/HF</c:v>
                </c:pt>
                <c:pt idx="50">
                  <c:v>Lempel-Ziv Complexity</c:v>
                </c:pt>
                <c:pt idx="51">
                  <c:v>Age</c:v>
                </c:pt>
              </c:strCache>
            </c:strRef>
          </c:cat>
          <c:val>
            <c:numRef>
              <c:f>Feuil1!$B$2:$B$53</c:f>
              <c:numCache>
                <c:formatCode>0.00</c:formatCode>
                <c:ptCount val="52"/>
                <c:pt idx="0">
                  <c:v>-0.1</c:v>
                </c:pt>
                <c:pt idx="1">
                  <c:v>-0.1</c:v>
                </c:pt>
                <c:pt idx="2">
                  <c:v>-0.06</c:v>
                </c:pt>
                <c:pt idx="3">
                  <c:v>-0.06</c:v>
                </c:pt>
                <c:pt idx="4">
                  <c:v>-0.05</c:v>
                </c:pt>
                <c:pt idx="5">
                  <c:v>-0.05</c:v>
                </c:pt>
                <c:pt idx="6">
                  <c:v>-0.05</c:v>
                </c:pt>
                <c:pt idx="7">
                  <c:v>-0.04</c:v>
                </c:pt>
                <c:pt idx="8">
                  <c:v>-0.04</c:v>
                </c:pt>
                <c:pt idx="9">
                  <c:v>-0.04</c:v>
                </c:pt>
                <c:pt idx="10">
                  <c:v>-0.04</c:v>
                </c:pt>
                <c:pt idx="11">
                  <c:v>-0.04</c:v>
                </c:pt>
                <c:pt idx="12">
                  <c:v>-0.03</c:v>
                </c:pt>
                <c:pt idx="13">
                  <c:v>-0.02</c:v>
                </c:pt>
                <c:pt idx="14">
                  <c:v>-0.02</c:v>
                </c:pt>
                <c:pt idx="15">
                  <c:v>-0.02</c:v>
                </c:pt>
                <c:pt idx="16">
                  <c:v>-0.02</c:v>
                </c:pt>
                <c:pt idx="17">
                  <c:v>-0.02</c:v>
                </c:pt>
                <c:pt idx="18">
                  <c:v>-0.02</c:v>
                </c:pt>
                <c:pt idx="19">
                  <c:v>-0.02</c:v>
                </c:pt>
                <c:pt idx="20">
                  <c:v>-0.02</c:v>
                </c:pt>
                <c:pt idx="21">
                  <c:v>-0.01</c:v>
                </c:pt>
                <c:pt idx="22">
                  <c:v>-0.01</c:v>
                </c:pt>
                <c:pt idx="23">
                  <c:v>-0.01</c:v>
                </c:pt>
                <c:pt idx="24">
                  <c:v>-0.01</c:v>
                </c:pt>
                <c:pt idx="25">
                  <c:v>-0.01</c:v>
                </c:pt>
                <c:pt idx="26">
                  <c:v>-0.01</c:v>
                </c:pt>
                <c:pt idx="27">
                  <c:v>-0.01</c:v>
                </c:pt>
                <c:pt idx="28">
                  <c:v>-0.01</c:v>
                </c:pt>
                <c:pt idx="29">
                  <c:v>0</c:v>
                </c:pt>
                <c:pt idx="30">
                  <c:v>0</c:v>
                </c:pt>
                <c:pt idx="31">
                  <c:v>0</c:v>
                </c:pt>
                <c:pt idx="32">
                  <c:v>0</c:v>
                </c:pt>
                <c:pt idx="33">
                  <c:v>0</c:v>
                </c:pt>
                <c:pt idx="34">
                  <c:v>0.01</c:v>
                </c:pt>
                <c:pt idx="35">
                  <c:v>0.01</c:v>
                </c:pt>
                <c:pt idx="36">
                  <c:v>0.01</c:v>
                </c:pt>
                <c:pt idx="37">
                  <c:v>0.02</c:v>
                </c:pt>
                <c:pt idx="38">
                  <c:v>0.02</c:v>
                </c:pt>
                <c:pt idx="39">
                  <c:v>0.02</c:v>
                </c:pt>
                <c:pt idx="40">
                  <c:v>0.02</c:v>
                </c:pt>
                <c:pt idx="41">
                  <c:v>0.03</c:v>
                </c:pt>
                <c:pt idx="42">
                  <c:v>0.03</c:v>
                </c:pt>
                <c:pt idx="43">
                  <c:v>0.03</c:v>
                </c:pt>
                <c:pt idx="44">
                  <c:v>0.03</c:v>
                </c:pt>
                <c:pt idx="45">
                  <c:v>0.03</c:v>
                </c:pt>
                <c:pt idx="46">
                  <c:v>0.04</c:v>
                </c:pt>
                <c:pt idx="47">
                  <c:v>0.04</c:v>
                </c:pt>
                <c:pt idx="48">
                  <c:v>0.05</c:v>
                </c:pt>
                <c:pt idx="49">
                  <c:v>0.06</c:v>
                </c:pt>
                <c:pt idx="50">
                  <c:v>7.0000000000000007E-2</c:v>
                </c:pt>
                <c:pt idx="51">
                  <c:v>0.11</c:v>
                </c:pt>
              </c:numCache>
            </c:numRef>
          </c:val>
          <c:extLst>
            <c:ext xmlns:c16="http://schemas.microsoft.com/office/drawing/2014/chart" uri="{C3380CC4-5D6E-409C-BE32-E72D297353CC}">
              <c16:uniqueId val="{00000000-072A-4F09-9D5C-1B8564B5A23E}"/>
            </c:ext>
          </c:extLst>
        </c:ser>
        <c:dLbls>
          <c:showLegendKey val="0"/>
          <c:showVal val="0"/>
          <c:showCatName val="0"/>
          <c:showSerName val="0"/>
          <c:showPercent val="0"/>
          <c:showBubbleSize val="0"/>
        </c:dLbls>
        <c:gapWidth val="20"/>
        <c:axId val="2138720304"/>
        <c:axId val="1535160352"/>
      </c:barChart>
      <c:catAx>
        <c:axId val="213872030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500" b="1" i="0" u="none" strike="noStrike" kern="1200" baseline="0">
                <a:solidFill>
                  <a:schemeClr val="tx1"/>
                </a:solidFill>
                <a:latin typeface="Bahnschrift" panose="020B0502040204020203" pitchFamily="34" charset="0"/>
                <a:ea typeface="+mn-ea"/>
                <a:cs typeface="+mn-cs"/>
              </a:defRPr>
            </a:pPr>
            <a:endParaRPr lang="fr-FR"/>
          </a:p>
        </c:txPr>
        <c:crossAx val="1535160352"/>
        <c:crosses val="autoZero"/>
        <c:auto val="1"/>
        <c:lblAlgn val="ctr"/>
        <c:lblOffset val="100"/>
        <c:noMultiLvlLbl val="0"/>
      </c:catAx>
      <c:valAx>
        <c:axId val="1535160352"/>
        <c:scaling>
          <c:orientation val="minMax"/>
          <c:max val="3000"/>
          <c:min val="-3000"/>
        </c:scaling>
        <c:delete val="1"/>
        <c:axPos val="b"/>
        <c:numFmt formatCode="0.00" sourceLinked="1"/>
        <c:majorTickMark val="none"/>
        <c:minorTickMark val="none"/>
        <c:tickLblPos val="nextTo"/>
        <c:crossAx val="21387203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000" b="1">
          <a:solidFill>
            <a:schemeClr val="tx1"/>
          </a:solidFill>
          <a:latin typeface="Bahnschrift" panose="020B0502040204020203" pitchFamily="34" charset="0"/>
        </a:defRPr>
      </a:pPr>
      <a:endParaRPr lang="fr-FR"/>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Feuil1!$B$1</c:f>
              <c:strCache>
                <c:ptCount val="1"/>
                <c:pt idx="0">
                  <c:v>Série 1</c:v>
                </c:pt>
              </c:strCache>
            </c:strRef>
          </c:tx>
          <c:spPr>
            <a:solidFill>
              <a:schemeClr val="tx1">
                <a:lumMod val="85000"/>
                <a:lumOff val="15000"/>
              </a:schemeClr>
            </a:solidFill>
            <a:ln>
              <a:noFill/>
            </a:ln>
            <a:effectLst/>
          </c:spPr>
          <c:invertIfNegative val="0"/>
          <c:dPt>
            <c:idx val="0"/>
            <c:invertIfNegative val="0"/>
            <c:bubble3D val="0"/>
            <c:spPr>
              <a:solidFill>
                <a:srgbClr val="FF004F"/>
              </a:solidFill>
              <a:ln>
                <a:noFill/>
              </a:ln>
              <a:effectLst/>
            </c:spPr>
            <c:extLst>
              <c:ext xmlns:c16="http://schemas.microsoft.com/office/drawing/2014/chart" uri="{C3380CC4-5D6E-409C-BE32-E72D297353CC}">
                <c16:uniqueId val="{0000000E-3D58-4CF3-BC38-EE8CD4B69EEC}"/>
              </c:ext>
            </c:extLst>
          </c:dPt>
          <c:dPt>
            <c:idx val="1"/>
            <c:invertIfNegative val="0"/>
            <c:bubble3D val="0"/>
            <c:spPr>
              <a:solidFill>
                <a:srgbClr val="FF004F"/>
              </a:solidFill>
              <a:ln>
                <a:noFill/>
              </a:ln>
              <a:effectLst/>
            </c:spPr>
            <c:extLst>
              <c:ext xmlns:c16="http://schemas.microsoft.com/office/drawing/2014/chart" uri="{C3380CC4-5D6E-409C-BE32-E72D297353CC}">
                <c16:uniqueId val="{0000000C-3D58-4CF3-BC38-EE8CD4B69EEC}"/>
              </c:ext>
            </c:extLst>
          </c:dPt>
          <c:dPt>
            <c:idx val="2"/>
            <c:invertIfNegative val="0"/>
            <c:bubble3D val="0"/>
            <c:spPr>
              <a:solidFill>
                <a:srgbClr val="FF004F"/>
              </a:solidFill>
              <a:ln>
                <a:noFill/>
              </a:ln>
              <a:effectLst/>
            </c:spPr>
            <c:extLst>
              <c:ext xmlns:c16="http://schemas.microsoft.com/office/drawing/2014/chart" uri="{C3380CC4-5D6E-409C-BE32-E72D297353CC}">
                <c16:uniqueId val="{0000000D-3D58-4CF3-BC38-EE8CD4B69EEC}"/>
              </c:ext>
            </c:extLst>
          </c:dPt>
          <c:dPt>
            <c:idx val="3"/>
            <c:invertIfNegative val="0"/>
            <c:bubble3D val="0"/>
            <c:spPr>
              <a:solidFill>
                <a:srgbClr val="FF004F"/>
              </a:solidFill>
              <a:ln>
                <a:noFill/>
              </a:ln>
              <a:effectLst/>
            </c:spPr>
            <c:extLst>
              <c:ext xmlns:c16="http://schemas.microsoft.com/office/drawing/2014/chart" uri="{C3380CC4-5D6E-409C-BE32-E72D297353CC}">
                <c16:uniqueId val="{00000005-3D58-4CF3-BC38-EE8CD4B69EEC}"/>
              </c:ext>
            </c:extLst>
          </c:dPt>
          <c:dPt>
            <c:idx val="4"/>
            <c:invertIfNegative val="0"/>
            <c:bubble3D val="0"/>
            <c:spPr>
              <a:solidFill>
                <a:srgbClr val="FF004F"/>
              </a:solidFill>
              <a:ln>
                <a:noFill/>
              </a:ln>
              <a:effectLst/>
            </c:spPr>
            <c:extLst>
              <c:ext xmlns:c16="http://schemas.microsoft.com/office/drawing/2014/chart" uri="{C3380CC4-5D6E-409C-BE32-E72D297353CC}">
                <c16:uniqueId val="{0000000B-3D58-4CF3-BC38-EE8CD4B69EEC}"/>
              </c:ext>
            </c:extLst>
          </c:dPt>
          <c:dPt>
            <c:idx val="5"/>
            <c:invertIfNegative val="0"/>
            <c:bubble3D val="0"/>
            <c:spPr>
              <a:solidFill>
                <a:srgbClr val="FF004F"/>
              </a:solidFill>
              <a:ln>
                <a:noFill/>
              </a:ln>
              <a:effectLst/>
            </c:spPr>
            <c:extLst>
              <c:ext xmlns:c16="http://schemas.microsoft.com/office/drawing/2014/chart" uri="{C3380CC4-5D6E-409C-BE32-E72D297353CC}">
                <c16:uniqueId val="{0000000A-3D58-4CF3-BC38-EE8CD4B69EEC}"/>
              </c:ext>
            </c:extLst>
          </c:dPt>
          <c:dPt>
            <c:idx val="6"/>
            <c:invertIfNegative val="0"/>
            <c:bubble3D val="0"/>
            <c:spPr>
              <a:solidFill>
                <a:srgbClr val="FF004F"/>
              </a:solidFill>
              <a:ln>
                <a:noFill/>
              </a:ln>
              <a:effectLst/>
            </c:spPr>
            <c:extLst>
              <c:ext xmlns:c16="http://schemas.microsoft.com/office/drawing/2014/chart" uri="{C3380CC4-5D6E-409C-BE32-E72D297353CC}">
                <c16:uniqueId val="{00000007-3D58-4CF3-BC38-EE8CD4B69EEC}"/>
              </c:ext>
            </c:extLst>
          </c:dPt>
          <c:dPt>
            <c:idx val="7"/>
            <c:invertIfNegative val="0"/>
            <c:bubble3D val="0"/>
            <c:spPr>
              <a:solidFill>
                <a:srgbClr val="FF004F"/>
              </a:solidFill>
              <a:ln>
                <a:noFill/>
              </a:ln>
              <a:effectLst/>
            </c:spPr>
            <c:extLst>
              <c:ext xmlns:c16="http://schemas.microsoft.com/office/drawing/2014/chart" uri="{C3380CC4-5D6E-409C-BE32-E72D297353CC}">
                <c16:uniqueId val="{00000006-3D58-4CF3-BC38-EE8CD4B69EEC}"/>
              </c:ext>
            </c:extLst>
          </c:dPt>
          <c:dPt>
            <c:idx val="8"/>
            <c:invertIfNegative val="0"/>
            <c:bubble3D val="0"/>
            <c:spPr>
              <a:solidFill>
                <a:srgbClr val="FF004F"/>
              </a:solidFill>
              <a:ln>
                <a:noFill/>
              </a:ln>
              <a:effectLst/>
            </c:spPr>
            <c:extLst>
              <c:ext xmlns:c16="http://schemas.microsoft.com/office/drawing/2014/chart" uri="{C3380CC4-5D6E-409C-BE32-E72D297353CC}">
                <c16:uniqueId val="{00000009-3D58-4CF3-BC38-EE8CD4B69EEC}"/>
              </c:ext>
            </c:extLst>
          </c:dPt>
          <c:dPt>
            <c:idx val="9"/>
            <c:invertIfNegative val="0"/>
            <c:bubble3D val="0"/>
            <c:spPr>
              <a:solidFill>
                <a:srgbClr val="FF004F"/>
              </a:solidFill>
              <a:ln>
                <a:noFill/>
              </a:ln>
              <a:effectLst/>
            </c:spPr>
            <c:extLst>
              <c:ext xmlns:c16="http://schemas.microsoft.com/office/drawing/2014/chart" uri="{C3380CC4-5D6E-409C-BE32-E72D297353CC}">
                <c16:uniqueId val="{00000008-3D58-4CF3-BC38-EE8CD4B69EEC}"/>
              </c:ext>
            </c:extLst>
          </c:dPt>
          <c:dPt>
            <c:idx val="10"/>
            <c:invertIfNegative val="0"/>
            <c:bubble3D val="0"/>
            <c:spPr>
              <a:solidFill>
                <a:srgbClr val="FF004F"/>
              </a:solidFill>
              <a:ln>
                <a:noFill/>
              </a:ln>
              <a:effectLst/>
            </c:spPr>
            <c:extLst>
              <c:ext xmlns:c16="http://schemas.microsoft.com/office/drawing/2014/chart" uri="{C3380CC4-5D6E-409C-BE32-E72D297353CC}">
                <c16:uniqueId val="{00000020-DCC8-48DB-B8F3-11EF8C2DE6EC}"/>
              </c:ext>
            </c:extLst>
          </c:dPt>
          <c:dPt>
            <c:idx val="11"/>
            <c:invertIfNegative val="0"/>
            <c:bubble3D val="0"/>
            <c:spPr>
              <a:solidFill>
                <a:srgbClr val="FF004F"/>
              </a:solidFill>
              <a:ln>
                <a:noFill/>
              </a:ln>
              <a:effectLst/>
            </c:spPr>
            <c:extLst>
              <c:ext xmlns:c16="http://schemas.microsoft.com/office/drawing/2014/chart" uri="{C3380CC4-5D6E-409C-BE32-E72D297353CC}">
                <c16:uniqueId val="{00000004-3D58-4CF3-BC38-EE8CD4B69EEC}"/>
              </c:ext>
            </c:extLst>
          </c:dPt>
          <c:dPt>
            <c:idx val="12"/>
            <c:invertIfNegative val="0"/>
            <c:bubble3D val="0"/>
            <c:spPr>
              <a:solidFill>
                <a:srgbClr val="0087FA"/>
              </a:solidFill>
              <a:ln>
                <a:noFill/>
              </a:ln>
              <a:effectLst/>
            </c:spPr>
            <c:extLst>
              <c:ext xmlns:c16="http://schemas.microsoft.com/office/drawing/2014/chart" uri="{C3380CC4-5D6E-409C-BE32-E72D297353CC}">
                <c16:uniqueId val="{00000003-3D58-4CF3-BC38-EE8CD4B69EEC}"/>
              </c:ext>
            </c:extLst>
          </c:dPt>
          <c:dPt>
            <c:idx val="13"/>
            <c:invertIfNegative val="0"/>
            <c:bubble3D val="0"/>
            <c:spPr>
              <a:solidFill>
                <a:srgbClr val="0087FA"/>
              </a:solidFill>
              <a:ln>
                <a:noFill/>
              </a:ln>
              <a:effectLst/>
            </c:spPr>
            <c:extLst>
              <c:ext xmlns:c16="http://schemas.microsoft.com/office/drawing/2014/chart" uri="{C3380CC4-5D6E-409C-BE32-E72D297353CC}">
                <c16:uniqueId val="{00000002-3D58-4CF3-BC38-EE8CD4B69EEC}"/>
              </c:ext>
            </c:extLst>
          </c:dPt>
          <c:dPt>
            <c:idx val="14"/>
            <c:invertIfNegative val="0"/>
            <c:bubble3D val="0"/>
            <c:spPr>
              <a:solidFill>
                <a:srgbClr val="0087FA"/>
              </a:solidFill>
              <a:ln>
                <a:noFill/>
              </a:ln>
              <a:effectLst/>
            </c:spPr>
            <c:extLst>
              <c:ext xmlns:c16="http://schemas.microsoft.com/office/drawing/2014/chart" uri="{C3380CC4-5D6E-409C-BE32-E72D297353CC}">
                <c16:uniqueId val="{00000001-3D58-4CF3-BC38-EE8CD4B69EEC}"/>
              </c:ext>
            </c:extLst>
          </c:dPt>
          <c:dPt>
            <c:idx val="15"/>
            <c:invertIfNegative val="0"/>
            <c:bubble3D val="0"/>
            <c:spPr>
              <a:solidFill>
                <a:srgbClr val="0087FA"/>
              </a:solidFill>
              <a:ln>
                <a:noFill/>
              </a:ln>
              <a:effectLst/>
            </c:spPr>
            <c:extLst>
              <c:ext xmlns:c16="http://schemas.microsoft.com/office/drawing/2014/chart" uri="{C3380CC4-5D6E-409C-BE32-E72D297353CC}">
                <c16:uniqueId val="{00000000-3D58-4CF3-BC38-EE8CD4B69EEC}"/>
              </c:ext>
            </c:extLst>
          </c:dPt>
          <c:dPt>
            <c:idx val="16"/>
            <c:invertIfNegative val="0"/>
            <c:bubble3D val="0"/>
            <c:spPr>
              <a:solidFill>
                <a:srgbClr val="0087FA"/>
              </a:solidFill>
              <a:ln>
                <a:noFill/>
              </a:ln>
              <a:effectLst/>
            </c:spPr>
            <c:extLst>
              <c:ext xmlns:c16="http://schemas.microsoft.com/office/drawing/2014/chart" uri="{C3380CC4-5D6E-409C-BE32-E72D297353CC}">
                <c16:uniqueId val="{0000001E-DCC8-48DB-B8F3-11EF8C2DE6EC}"/>
              </c:ext>
            </c:extLst>
          </c:dPt>
          <c:dPt>
            <c:idx val="17"/>
            <c:invertIfNegative val="0"/>
            <c:bubble3D val="0"/>
            <c:spPr>
              <a:solidFill>
                <a:srgbClr val="0087FA"/>
              </a:solidFill>
              <a:ln>
                <a:noFill/>
              </a:ln>
              <a:effectLst/>
            </c:spPr>
            <c:extLst>
              <c:ext xmlns:c16="http://schemas.microsoft.com/office/drawing/2014/chart" uri="{C3380CC4-5D6E-409C-BE32-E72D297353CC}">
                <c16:uniqueId val="{0000001F-DCC8-48DB-B8F3-11EF8C2DE6EC}"/>
              </c:ext>
            </c:extLst>
          </c:dPt>
          <c:cat>
            <c:strRef>
              <c:f>Feuil1!$A$2:$A$19</c:f>
              <c:strCache>
                <c:ptCount val="18"/>
                <c:pt idx="0">
                  <c:v>Hurst</c:v>
                </c:pt>
                <c:pt idx="1">
                  <c:v>Approximate Entropy</c:v>
                </c:pt>
                <c:pt idx="2">
                  <c:v>Sample Entropy</c:v>
                </c:pt>
                <c:pt idx="3">
                  <c:v>MP</c:v>
                </c:pt>
                <c:pt idx="4">
                  <c:v>MP%</c:v>
                </c:pt>
                <c:pt idx="5">
                  <c:v>X (ms)</c:v>
                </c:pt>
                <c:pt idx="6">
                  <c:v>pLF2 (ms2)</c:v>
                </c:pt>
                <c:pt idx="7">
                  <c:v>IMAI1</c:v>
                </c:pt>
                <c:pt idx="8">
                  <c:v>HF (ms2)</c:v>
                </c:pt>
                <c:pt idx="9">
                  <c:v>IMAI2</c:v>
                </c:pt>
                <c:pt idx="10">
                  <c:v>1V%</c:v>
                </c:pt>
                <c:pt idx="11">
                  <c:v>rMSSD (ms)</c:v>
                </c:pt>
                <c:pt idx="12">
                  <c:v>2UV</c:v>
                </c:pt>
                <c:pt idx="13">
                  <c:v>H (DFA)</c:v>
                </c:pt>
                <c:pt idx="14">
                  <c:v>Gender</c:v>
                </c:pt>
                <c:pt idx="15">
                  <c:v>LF HF</c:v>
                </c:pt>
                <c:pt idx="16">
                  <c:v>Lempel Ziv Complexity</c:v>
                </c:pt>
                <c:pt idx="17">
                  <c:v>Age</c:v>
                </c:pt>
              </c:strCache>
            </c:strRef>
          </c:cat>
          <c:val>
            <c:numRef>
              <c:f>Feuil1!$B$2:$B$19</c:f>
              <c:numCache>
                <c:formatCode>0.00</c:formatCode>
                <c:ptCount val="18"/>
                <c:pt idx="0">
                  <c:v>-0.18306210000000001</c:v>
                </c:pt>
                <c:pt idx="1">
                  <c:v>-0.1566138</c:v>
                </c:pt>
                <c:pt idx="2">
                  <c:v>-0.1464008</c:v>
                </c:pt>
                <c:pt idx="3">
                  <c:v>-0.1144522</c:v>
                </c:pt>
                <c:pt idx="4">
                  <c:v>-9.7483840000000002E-2</c:v>
                </c:pt>
                <c:pt idx="5">
                  <c:v>-7.104502E-2</c:v>
                </c:pt>
                <c:pt idx="6">
                  <c:v>-6.3593449999999996E-2</c:v>
                </c:pt>
                <c:pt idx="7">
                  <c:v>-5.265384E-2</c:v>
                </c:pt>
                <c:pt idx="8">
                  <c:v>-3.6494150000000003E-2</c:v>
                </c:pt>
                <c:pt idx="9">
                  <c:v>-1.6249510000000002E-2</c:v>
                </c:pt>
                <c:pt idx="10">
                  <c:v>-1.1960999999999999E-2</c:v>
                </c:pt>
                <c:pt idx="11">
                  <c:v>-1.089061E-2</c:v>
                </c:pt>
                <c:pt idx="12">
                  <c:v>1.756866E-2</c:v>
                </c:pt>
                <c:pt idx="13">
                  <c:v>2.231824E-2</c:v>
                </c:pt>
                <c:pt idx="14">
                  <c:v>4.9731789999999998E-2</c:v>
                </c:pt>
                <c:pt idx="15">
                  <c:v>0.10498589999999999</c:v>
                </c:pt>
                <c:pt idx="16">
                  <c:v>0.15541079999999999</c:v>
                </c:pt>
                <c:pt idx="17">
                  <c:v>0.1601399</c:v>
                </c:pt>
              </c:numCache>
            </c:numRef>
          </c:val>
          <c:extLst>
            <c:ext xmlns:c16="http://schemas.microsoft.com/office/drawing/2014/chart" uri="{C3380CC4-5D6E-409C-BE32-E72D297353CC}">
              <c16:uniqueId val="{00000000-EDFD-424C-9F82-27FC33E6F2E4}"/>
            </c:ext>
          </c:extLst>
        </c:ser>
        <c:dLbls>
          <c:showLegendKey val="0"/>
          <c:showVal val="0"/>
          <c:showCatName val="0"/>
          <c:showSerName val="0"/>
          <c:showPercent val="0"/>
          <c:showBubbleSize val="0"/>
        </c:dLbls>
        <c:gapWidth val="20"/>
        <c:axId val="1384050800"/>
        <c:axId val="1535181984"/>
      </c:barChart>
      <c:catAx>
        <c:axId val="1384050800"/>
        <c:scaling>
          <c:orientation val="minMax"/>
        </c:scaling>
        <c:delete val="1"/>
        <c:axPos val="l"/>
        <c:numFmt formatCode="General" sourceLinked="1"/>
        <c:majorTickMark val="none"/>
        <c:minorTickMark val="none"/>
        <c:tickLblPos val="nextTo"/>
        <c:crossAx val="1535181984"/>
        <c:crosses val="autoZero"/>
        <c:auto val="1"/>
        <c:lblAlgn val="ctr"/>
        <c:lblOffset val="100"/>
        <c:noMultiLvlLbl val="0"/>
      </c:catAx>
      <c:valAx>
        <c:axId val="1535181984"/>
        <c:scaling>
          <c:orientation val="minMax"/>
          <c:min val="-0.30000000000000004"/>
        </c:scaling>
        <c:delete val="0"/>
        <c:axPos val="b"/>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600" b="1" i="0" u="none" strike="noStrike" kern="1200" baseline="0">
                <a:solidFill>
                  <a:schemeClr val="tx1"/>
                </a:solidFill>
                <a:latin typeface="Bahnschrift" panose="020B0502040204020203" pitchFamily="34" charset="0"/>
                <a:ea typeface="+mn-ea"/>
                <a:cs typeface="+mn-cs"/>
              </a:defRPr>
            </a:pPr>
            <a:endParaRPr lang="fr-FR"/>
          </a:p>
        </c:txPr>
        <c:crossAx val="13840508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600" b="1">
          <a:solidFill>
            <a:schemeClr val="tx1"/>
          </a:solidFill>
          <a:latin typeface="Bahnschrift" panose="020B0502040204020203" pitchFamily="34" charset="0"/>
        </a:defRPr>
      </a:pPr>
      <a:endParaRPr lang="fr-FR"/>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Feuil1!$B$1</c:f>
              <c:strCache>
                <c:ptCount val="1"/>
                <c:pt idx="0">
                  <c:v>Série 1</c:v>
                </c:pt>
              </c:strCache>
            </c:strRef>
          </c:tx>
          <c:spPr>
            <a:solidFill>
              <a:srgbClr val="FF004F"/>
            </a:solidFill>
            <a:ln>
              <a:noFill/>
            </a:ln>
            <a:effectLst/>
          </c:spPr>
          <c:invertIfNegative val="0"/>
          <c:dPt>
            <c:idx val="32"/>
            <c:invertIfNegative val="0"/>
            <c:bubble3D val="0"/>
            <c:spPr>
              <a:solidFill>
                <a:srgbClr val="0087FA"/>
              </a:solidFill>
              <a:ln>
                <a:noFill/>
              </a:ln>
              <a:effectLst/>
            </c:spPr>
            <c:extLst>
              <c:ext xmlns:c16="http://schemas.microsoft.com/office/drawing/2014/chart" uri="{C3380CC4-5D6E-409C-BE32-E72D297353CC}">
                <c16:uniqueId val="{00000025-8406-44E5-80F5-637B58CB4C04}"/>
              </c:ext>
            </c:extLst>
          </c:dPt>
          <c:dPt>
            <c:idx val="33"/>
            <c:invertIfNegative val="0"/>
            <c:bubble3D val="0"/>
            <c:spPr>
              <a:solidFill>
                <a:srgbClr val="0087FA"/>
              </a:solidFill>
              <a:ln>
                <a:noFill/>
              </a:ln>
              <a:effectLst/>
            </c:spPr>
            <c:extLst>
              <c:ext xmlns:c16="http://schemas.microsoft.com/office/drawing/2014/chart" uri="{C3380CC4-5D6E-409C-BE32-E72D297353CC}">
                <c16:uniqueId val="{00000001-32A8-4709-AA91-928AB58CC719}"/>
              </c:ext>
            </c:extLst>
          </c:dPt>
          <c:dPt>
            <c:idx val="34"/>
            <c:invertIfNegative val="0"/>
            <c:bubble3D val="0"/>
            <c:spPr>
              <a:solidFill>
                <a:srgbClr val="0087FA"/>
              </a:solidFill>
              <a:ln>
                <a:noFill/>
              </a:ln>
              <a:effectLst/>
            </c:spPr>
            <c:extLst>
              <c:ext xmlns:c16="http://schemas.microsoft.com/office/drawing/2014/chart" uri="{C3380CC4-5D6E-409C-BE32-E72D297353CC}">
                <c16:uniqueId val="{0000000B-32A8-4709-AA91-928AB58CC719}"/>
              </c:ext>
            </c:extLst>
          </c:dPt>
          <c:dPt>
            <c:idx val="35"/>
            <c:invertIfNegative val="0"/>
            <c:bubble3D val="0"/>
            <c:spPr>
              <a:solidFill>
                <a:srgbClr val="0087FA"/>
              </a:solidFill>
              <a:ln>
                <a:noFill/>
              </a:ln>
              <a:effectLst/>
            </c:spPr>
            <c:extLst>
              <c:ext xmlns:c16="http://schemas.microsoft.com/office/drawing/2014/chart" uri="{C3380CC4-5D6E-409C-BE32-E72D297353CC}">
                <c16:uniqueId val="{0000000A-32A8-4709-AA91-928AB58CC719}"/>
              </c:ext>
            </c:extLst>
          </c:dPt>
          <c:dPt>
            <c:idx val="36"/>
            <c:invertIfNegative val="0"/>
            <c:bubble3D val="0"/>
            <c:spPr>
              <a:solidFill>
                <a:srgbClr val="0087FA"/>
              </a:solidFill>
              <a:ln>
                <a:noFill/>
              </a:ln>
              <a:effectLst/>
            </c:spPr>
            <c:extLst>
              <c:ext xmlns:c16="http://schemas.microsoft.com/office/drawing/2014/chart" uri="{C3380CC4-5D6E-409C-BE32-E72D297353CC}">
                <c16:uniqueId val="{00000009-32A8-4709-AA91-928AB58CC719}"/>
              </c:ext>
            </c:extLst>
          </c:dPt>
          <c:dPt>
            <c:idx val="37"/>
            <c:invertIfNegative val="0"/>
            <c:bubble3D val="0"/>
            <c:spPr>
              <a:solidFill>
                <a:srgbClr val="0087FA"/>
              </a:solidFill>
              <a:ln>
                <a:noFill/>
              </a:ln>
              <a:effectLst/>
            </c:spPr>
            <c:extLst>
              <c:ext xmlns:c16="http://schemas.microsoft.com/office/drawing/2014/chart" uri="{C3380CC4-5D6E-409C-BE32-E72D297353CC}">
                <c16:uniqueId val="{00000008-32A8-4709-AA91-928AB58CC719}"/>
              </c:ext>
            </c:extLst>
          </c:dPt>
          <c:dPt>
            <c:idx val="38"/>
            <c:invertIfNegative val="0"/>
            <c:bubble3D val="0"/>
            <c:spPr>
              <a:solidFill>
                <a:srgbClr val="0087FA"/>
              </a:solidFill>
              <a:ln>
                <a:noFill/>
              </a:ln>
              <a:effectLst/>
            </c:spPr>
            <c:extLst>
              <c:ext xmlns:c16="http://schemas.microsoft.com/office/drawing/2014/chart" uri="{C3380CC4-5D6E-409C-BE32-E72D297353CC}">
                <c16:uniqueId val="{00000002-32A8-4709-AA91-928AB58CC719}"/>
              </c:ext>
            </c:extLst>
          </c:dPt>
          <c:dPt>
            <c:idx val="39"/>
            <c:invertIfNegative val="0"/>
            <c:bubble3D val="0"/>
            <c:spPr>
              <a:solidFill>
                <a:srgbClr val="0087FA"/>
              </a:solidFill>
              <a:ln>
                <a:noFill/>
              </a:ln>
              <a:effectLst/>
            </c:spPr>
            <c:extLst>
              <c:ext xmlns:c16="http://schemas.microsoft.com/office/drawing/2014/chart" uri="{C3380CC4-5D6E-409C-BE32-E72D297353CC}">
                <c16:uniqueId val="{00000003-32A8-4709-AA91-928AB58CC719}"/>
              </c:ext>
            </c:extLst>
          </c:dPt>
          <c:dPt>
            <c:idx val="40"/>
            <c:invertIfNegative val="0"/>
            <c:bubble3D val="0"/>
            <c:spPr>
              <a:solidFill>
                <a:srgbClr val="0087FA"/>
              </a:solidFill>
              <a:ln>
                <a:noFill/>
              </a:ln>
              <a:effectLst/>
            </c:spPr>
            <c:extLst>
              <c:ext xmlns:c16="http://schemas.microsoft.com/office/drawing/2014/chart" uri="{C3380CC4-5D6E-409C-BE32-E72D297353CC}">
                <c16:uniqueId val="{00000007-32A8-4709-AA91-928AB58CC719}"/>
              </c:ext>
            </c:extLst>
          </c:dPt>
          <c:dPt>
            <c:idx val="41"/>
            <c:invertIfNegative val="0"/>
            <c:bubble3D val="0"/>
            <c:spPr>
              <a:solidFill>
                <a:srgbClr val="0087FA"/>
              </a:solidFill>
              <a:ln>
                <a:noFill/>
              </a:ln>
              <a:effectLst/>
            </c:spPr>
            <c:extLst>
              <c:ext xmlns:c16="http://schemas.microsoft.com/office/drawing/2014/chart" uri="{C3380CC4-5D6E-409C-BE32-E72D297353CC}">
                <c16:uniqueId val="{00000006-32A8-4709-AA91-928AB58CC719}"/>
              </c:ext>
            </c:extLst>
          </c:dPt>
          <c:dPt>
            <c:idx val="42"/>
            <c:invertIfNegative val="0"/>
            <c:bubble3D val="0"/>
            <c:spPr>
              <a:solidFill>
                <a:srgbClr val="0087FA"/>
              </a:solidFill>
              <a:ln>
                <a:noFill/>
              </a:ln>
              <a:effectLst/>
            </c:spPr>
            <c:extLst>
              <c:ext xmlns:c16="http://schemas.microsoft.com/office/drawing/2014/chart" uri="{C3380CC4-5D6E-409C-BE32-E72D297353CC}">
                <c16:uniqueId val="{00000005-32A8-4709-AA91-928AB58CC719}"/>
              </c:ext>
            </c:extLst>
          </c:dPt>
          <c:dPt>
            <c:idx val="43"/>
            <c:invertIfNegative val="0"/>
            <c:bubble3D val="0"/>
            <c:spPr>
              <a:solidFill>
                <a:srgbClr val="0087FA"/>
              </a:solidFill>
              <a:ln>
                <a:noFill/>
              </a:ln>
              <a:effectLst/>
            </c:spPr>
            <c:extLst>
              <c:ext xmlns:c16="http://schemas.microsoft.com/office/drawing/2014/chart" uri="{C3380CC4-5D6E-409C-BE32-E72D297353CC}">
                <c16:uniqueId val="{00000004-32A8-4709-AA91-928AB58CC719}"/>
              </c:ext>
            </c:extLst>
          </c:dPt>
          <c:dPt>
            <c:idx val="44"/>
            <c:invertIfNegative val="0"/>
            <c:bubble3D val="0"/>
            <c:spPr>
              <a:solidFill>
                <a:srgbClr val="0087FA"/>
              </a:solidFill>
              <a:ln>
                <a:noFill/>
              </a:ln>
              <a:effectLst/>
            </c:spPr>
            <c:extLst>
              <c:ext xmlns:c16="http://schemas.microsoft.com/office/drawing/2014/chart" uri="{C3380CC4-5D6E-409C-BE32-E72D297353CC}">
                <c16:uniqueId val="{00000011-32A8-4709-AA91-928AB58CC719}"/>
              </c:ext>
            </c:extLst>
          </c:dPt>
          <c:dPt>
            <c:idx val="45"/>
            <c:invertIfNegative val="0"/>
            <c:bubble3D val="0"/>
            <c:spPr>
              <a:solidFill>
                <a:srgbClr val="0087FA"/>
              </a:solidFill>
              <a:ln>
                <a:noFill/>
              </a:ln>
              <a:effectLst/>
            </c:spPr>
            <c:extLst>
              <c:ext xmlns:c16="http://schemas.microsoft.com/office/drawing/2014/chart" uri="{C3380CC4-5D6E-409C-BE32-E72D297353CC}">
                <c16:uniqueId val="{0000000C-32A8-4709-AA91-928AB58CC719}"/>
              </c:ext>
            </c:extLst>
          </c:dPt>
          <c:dPt>
            <c:idx val="46"/>
            <c:invertIfNegative val="0"/>
            <c:bubble3D val="0"/>
            <c:spPr>
              <a:solidFill>
                <a:srgbClr val="0087FA"/>
              </a:solidFill>
              <a:ln>
                <a:noFill/>
              </a:ln>
              <a:effectLst/>
            </c:spPr>
            <c:extLst>
              <c:ext xmlns:c16="http://schemas.microsoft.com/office/drawing/2014/chart" uri="{C3380CC4-5D6E-409C-BE32-E72D297353CC}">
                <c16:uniqueId val="{00000010-32A8-4709-AA91-928AB58CC719}"/>
              </c:ext>
            </c:extLst>
          </c:dPt>
          <c:dPt>
            <c:idx val="47"/>
            <c:invertIfNegative val="0"/>
            <c:bubble3D val="0"/>
            <c:spPr>
              <a:solidFill>
                <a:srgbClr val="0087FA"/>
              </a:solidFill>
              <a:ln>
                <a:noFill/>
              </a:ln>
              <a:effectLst/>
            </c:spPr>
            <c:extLst>
              <c:ext xmlns:c16="http://schemas.microsoft.com/office/drawing/2014/chart" uri="{C3380CC4-5D6E-409C-BE32-E72D297353CC}">
                <c16:uniqueId val="{0000000D-32A8-4709-AA91-928AB58CC719}"/>
              </c:ext>
            </c:extLst>
          </c:dPt>
          <c:dPt>
            <c:idx val="48"/>
            <c:invertIfNegative val="0"/>
            <c:bubble3D val="0"/>
            <c:spPr>
              <a:solidFill>
                <a:srgbClr val="0087FA"/>
              </a:solidFill>
              <a:ln>
                <a:noFill/>
              </a:ln>
              <a:effectLst/>
            </c:spPr>
            <c:extLst>
              <c:ext xmlns:c16="http://schemas.microsoft.com/office/drawing/2014/chart" uri="{C3380CC4-5D6E-409C-BE32-E72D297353CC}">
                <c16:uniqueId val="{0000000E-32A8-4709-AA91-928AB58CC719}"/>
              </c:ext>
            </c:extLst>
          </c:dPt>
          <c:dPt>
            <c:idx val="49"/>
            <c:invertIfNegative val="0"/>
            <c:bubble3D val="0"/>
            <c:spPr>
              <a:solidFill>
                <a:srgbClr val="0087FA"/>
              </a:solidFill>
              <a:ln>
                <a:noFill/>
              </a:ln>
              <a:effectLst/>
            </c:spPr>
            <c:extLst>
              <c:ext xmlns:c16="http://schemas.microsoft.com/office/drawing/2014/chart" uri="{C3380CC4-5D6E-409C-BE32-E72D297353CC}">
                <c16:uniqueId val="{0000000F-32A8-4709-AA91-928AB58CC719}"/>
              </c:ext>
            </c:extLst>
          </c:dPt>
          <c:dPt>
            <c:idx val="50"/>
            <c:invertIfNegative val="0"/>
            <c:bubble3D val="0"/>
            <c:spPr>
              <a:solidFill>
                <a:srgbClr val="0087FA"/>
              </a:solidFill>
              <a:ln>
                <a:noFill/>
              </a:ln>
              <a:effectLst/>
            </c:spPr>
            <c:extLst>
              <c:ext xmlns:c16="http://schemas.microsoft.com/office/drawing/2014/chart" uri="{C3380CC4-5D6E-409C-BE32-E72D297353CC}">
                <c16:uniqueId val="{00000000-32A8-4709-AA91-928AB58CC719}"/>
              </c:ext>
            </c:extLst>
          </c:dPt>
          <c:dPt>
            <c:idx val="51"/>
            <c:invertIfNegative val="0"/>
            <c:bubble3D val="0"/>
            <c:spPr>
              <a:solidFill>
                <a:srgbClr val="0087FA"/>
              </a:solidFill>
              <a:ln>
                <a:noFill/>
              </a:ln>
              <a:effectLst/>
            </c:spPr>
            <c:extLst>
              <c:ext xmlns:c16="http://schemas.microsoft.com/office/drawing/2014/chart" uri="{C3380CC4-5D6E-409C-BE32-E72D297353CC}">
                <c16:uniqueId val="{00000024-8406-44E5-80F5-637B58CB4C04}"/>
              </c:ext>
            </c:extLst>
          </c:dPt>
          <c:cat>
            <c:strRef>
              <c:f>Feuil1!$A$2:$A$53</c:f>
              <c:strCache>
                <c:ptCount val="52"/>
                <c:pt idx="0">
                  <c:v>Approximate Entropy</c:v>
                </c:pt>
                <c:pt idx="1">
                  <c:v>Sample Entropy</c:v>
                </c:pt>
                <c:pt idx="2">
                  <c:v>1V%</c:v>
                </c:pt>
                <c:pt idx="3">
                  <c:v>MP</c:v>
                </c:pt>
                <c:pt idx="4">
                  <c:v>Hurst</c:v>
                </c:pt>
                <c:pt idx="5">
                  <c:v>1V</c:v>
                </c:pt>
                <c:pt idx="6">
                  <c:v>pLF2 (ms²)</c:v>
                </c:pt>
                <c:pt idx="7">
                  <c:v>MP%</c:v>
                </c:pt>
                <c:pt idx="8">
                  <c:v>IMAI1</c:v>
                </c:pt>
                <c:pt idx="9">
                  <c:v>X (ms)</c:v>
                </c:pt>
                <c:pt idx="10">
                  <c:v>Α1 (DFA)</c:v>
                </c:pt>
                <c:pt idx="11">
                  <c:v>IMAI2</c:v>
                </c:pt>
                <c:pt idx="12">
                  <c:v>H (Katz)</c:v>
                </c:pt>
                <c:pt idx="13">
                  <c:v>rMSSD (ms)</c:v>
                </c:pt>
                <c:pt idx="14">
                  <c:v>pNN50 (%)</c:v>
                </c:pt>
                <c:pt idx="15">
                  <c:v>Mean RR (ms)</c:v>
                </c:pt>
                <c:pt idx="16">
                  <c:v>Centroid (ms)</c:v>
                </c:pt>
                <c:pt idx="17">
                  <c:v>SD1 (ms)</c:v>
                </c:pt>
                <c:pt idx="18">
                  <c:v>HF (ms²)</c:v>
                </c:pt>
                <c:pt idx="19">
                  <c:v>N (ms)</c:v>
                </c:pt>
                <c:pt idx="20">
                  <c:v>Α2 (DFA)</c:v>
                </c:pt>
                <c:pt idx="21">
                  <c:v>VLF (ms²)</c:v>
                </c:pt>
                <c:pt idx="22">
                  <c:v>pHF2 (ms²)</c:v>
                </c:pt>
                <c:pt idx="23">
                  <c:v>M (ms)</c:v>
                </c:pt>
                <c:pt idx="24">
                  <c:v>SDNN (ms)</c:v>
                </c:pt>
                <c:pt idx="25">
                  <c:v>ρ</c:v>
                </c:pt>
                <c:pt idx="26">
                  <c:v>pLF1 (ms²)</c:v>
                </c:pt>
                <c:pt idx="27">
                  <c:v>SD1/SD2</c:v>
                </c:pt>
                <c:pt idx="28">
                  <c:v>2V</c:v>
                </c:pt>
                <c:pt idx="29">
                  <c:v>2V%</c:v>
                </c:pt>
                <c:pt idx="30">
                  <c:v>ms/mmHg</c:v>
                </c:pt>
                <c:pt idx="31">
                  <c:v>Ptot (ms²)</c:v>
                </c:pt>
                <c:pt idx="32">
                  <c:v>pLF1 (ms²)</c:v>
                </c:pt>
                <c:pt idx="33">
                  <c:v>OV</c:v>
                </c:pt>
                <c:pt idx="34">
                  <c:v>SD2 (ms)</c:v>
                </c:pt>
                <c:pt idx="35">
                  <c:v>TINN (ms)</c:v>
                </c:pt>
                <c:pt idx="36">
                  <c:v>Normalized CCE</c:v>
                </c:pt>
                <c:pt idx="37">
                  <c:v>Conditional Entropy</c:v>
                </c:pt>
                <c:pt idx="38">
                  <c:v>OV%</c:v>
                </c:pt>
                <c:pt idx="39">
                  <c:v>Y (beats)</c:v>
                </c:pt>
                <c:pt idx="40">
                  <c:v>2UV%</c:v>
                </c:pt>
                <c:pt idx="41">
                  <c:v>Triangular index</c:v>
                </c:pt>
                <c:pt idx="42">
                  <c:v>H (Higuchi)</c:v>
                </c:pt>
                <c:pt idx="43">
                  <c:v>Shanon Entropy</c:v>
                </c:pt>
                <c:pt idx="44">
                  <c:v>Corrected CE</c:v>
                </c:pt>
                <c:pt idx="45">
                  <c:v>LF (ms²)</c:v>
                </c:pt>
                <c:pt idx="46">
                  <c:v>2UV</c:v>
                </c:pt>
                <c:pt idx="47">
                  <c:v>H (DFA)</c:v>
                </c:pt>
                <c:pt idx="48">
                  <c:v>Gender</c:v>
                </c:pt>
                <c:pt idx="49">
                  <c:v>LF/HF</c:v>
                </c:pt>
                <c:pt idx="50">
                  <c:v>Lempel-Ziv Complexity</c:v>
                </c:pt>
                <c:pt idx="51">
                  <c:v>Age</c:v>
                </c:pt>
              </c:strCache>
            </c:strRef>
          </c:cat>
          <c:val>
            <c:numRef>
              <c:f>Feuil1!$B$2:$B$53</c:f>
              <c:numCache>
                <c:formatCode>0.00</c:formatCode>
                <c:ptCount val="52"/>
                <c:pt idx="0">
                  <c:v>-0.10394639999999999</c:v>
                </c:pt>
                <c:pt idx="1">
                  <c:v>-0.10179290000000001</c:v>
                </c:pt>
                <c:pt idx="2">
                  <c:v>-6.1073009999999997E-2</c:v>
                </c:pt>
                <c:pt idx="3">
                  <c:v>-5.5054890000000002E-2</c:v>
                </c:pt>
                <c:pt idx="4">
                  <c:v>-5.408868E-2</c:v>
                </c:pt>
                <c:pt idx="5">
                  <c:v>-5.0084040000000003E-2</c:v>
                </c:pt>
                <c:pt idx="6">
                  <c:v>-4.8049189999999999E-2</c:v>
                </c:pt>
                <c:pt idx="7">
                  <c:v>-4.3760199999999999E-2</c:v>
                </c:pt>
                <c:pt idx="8">
                  <c:v>-4.2534299999999997E-2</c:v>
                </c:pt>
                <c:pt idx="9">
                  <c:v>-3.8581610000000002E-2</c:v>
                </c:pt>
                <c:pt idx="10">
                  <c:v>-3.7299310000000002E-2</c:v>
                </c:pt>
                <c:pt idx="11">
                  <c:v>-3.519568E-2</c:v>
                </c:pt>
                <c:pt idx="12">
                  <c:v>-2.754378E-2</c:v>
                </c:pt>
                <c:pt idx="13">
                  <c:v>-2.472324E-2</c:v>
                </c:pt>
                <c:pt idx="14">
                  <c:v>-2.1732520000000002E-2</c:v>
                </c:pt>
                <c:pt idx="15">
                  <c:v>-2.0727209999999999E-2</c:v>
                </c:pt>
                <c:pt idx="16">
                  <c:v>-2.0542500000000002E-2</c:v>
                </c:pt>
                <c:pt idx="17">
                  <c:v>-1.9978010000000001E-2</c:v>
                </c:pt>
                <c:pt idx="18">
                  <c:v>-1.817566E-2</c:v>
                </c:pt>
                <c:pt idx="19">
                  <c:v>-1.814489E-2</c:v>
                </c:pt>
                <c:pt idx="20">
                  <c:v>-1.511092E-2</c:v>
                </c:pt>
                <c:pt idx="21">
                  <c:v>-1.481583E-2</c:v>
                </c:pt>
                <c:pt idx="22">
                  <c:v>-1.4311050000000001E-2</c:v>
                </c:pt>
                <c:pt idx="23">
                  <c:v>-1.3403669999999999E-2</c:v>
                </c:pt>
                <c:pt idx="24">
                  <c:v>-1.289157E-2</c:v>
                </c:pt>
                <c:pt idx="25">
                  <c:v>-1.234003E-2</c:v>
                </c:pt>
                <c:pt idx="26">
                  <c:v>-8.6946160000000005E-3</c:v>
                </c:pt>
                <c:pt idx="27">
                  <c:v>-5.9078480000000003E-3</c:v>
                </c:pt>
                <c:pt idx="28">
                  <c:v>-5.3158709999999998E-3</c:v>
                </c:pt>
                <c:pt idx="29">
                  <c:v>-4.0649099999999997E-3</c:v>
                </c:pt>
                <c:pt idx="30">
                  <c:v>-2.5784190000000002E-3</c:v>
                </c:pt>
                <c:pt idx="31">
                  <c:v>5.775652E-4</c:v>
                </c:pt>
                <c:pt idx="32">
                  <c:v>1.9532899999999999E-3</c:v>
                </c:pt>
                <c:pt idx="33">
                  <c:v>4.4077739999999997E-3</c:v>
                </c:pt>
                <c:pt idx="34">
                  <c:v>8.3881289999999994E-3</c:v>
                </c:pt>
                <c:pt idx="35">
                  <c:v>9.3530320000000007E-3</c:v>
                </c:pt>
                <c:pt idx="36">
                  <c:v>1.228228E-2</c:v>
                </c:pt>
                <c:pt idx="37">
                  <c:v>1.5614080000000001E-2</c:v>
                </c:pt>
                <c:pt idx="38">
                  <c:v>1.5661080000000001E-2</c:v>
                </c:pt>
                <c:pt idx="39">
                  <c:v>1.9768709999999998E-2</c:v>
                </c:pt>
                <c:pt idx="40">
                  <c:v>2.4175530000000001E-2</c:v>
                </c:pt>
                <c:pt idx="41">
                  <c:v>2.5768889999999999E-2</c:v>
                </c:pt>
                <c:pt idx="42">
                  <c:v>3.058319E-2</c:v>
                </c:pt>
                <c:pt idx="43">
                  <c:v>3.065843E-2</c:v>
                </c:pt>
                <c:pt idx="44">
                  <c:v>3.1474719999999998E-2</c:v>
                </c:pt>
                <c:pt idx="45">
                  <c:v>3.2239289999999997E-2</c:v>
                </c:pt>
                <c:pt idx="46">
                  <c:v>3.6613359999999998E-2</c:v>
                </c:pt>
                <c:pt idx="47">
                  <c:v>3.7474809999999997E-2</c:v>
                </c:pt>
                <c:pt idx="48">
                  <c:v>4.6792599999999997E-2</c:v>
                </c:pt>
                <c:pt idx="49">
                  <c:v>6.0225710000000002E-2</c:v>
                </c:pt>
                <c:pt idx="50">
                  <c:v>7.4065249999999999E-2</c:v>
                </c:pt>
                <c:pt idx="51">
                  <c:v>0.1120396</c:v>
                </c:pt>
              </c:numCache>
            </c:numRef>
          </c:val>
          <c:extLst>
            <c:ext xmlns:c16="http://schemas.microsoft.com/office/drawing/2014/chart" uri="{C3380CC4-5D6E-409C-BE32-E72D297353CC}">
              <c16:uniqueId val="{00000000-4C3E-4400-A8B3-5D1E610A0FE7}"/>
            </c:ext>
          </c:extLst>
        </c:ser>
        <c:dLbls>
          <c:showLegendKey val="0"/>
          <c:showVal val="0"/>
          <c:showCatName val="0"/>
          <c:showSerName val="0"/>
          <c:showPercent val="0"/>
          <c:showBubbleSize val="0"/>
        </c:dLbls>
        <c:gapWidth val="20"/>
        <c:axId val="2138720304"/>
        <c:axId val="1535160352"/>
      </c:barChart>
      <c:catAx>
        <c:axId val="2138720304"/>
        <c:scaling>
          <c:orientation val="minMax"/>
        </c:scaling>
        <c:delete val="1"/>
        <c:axPos val="l"/>
        <c:numFmt formatCode="General" sourceLinked="1"/>
        <c:majorTickMark val="none"/>
        <c:minorTickMark val="none"/>
        <c:tickLblPos val="nextTo"/>
        <c:crossAx val="1535160352"/>
        <c:crosses val="autoZero"/>
        <c:auto val="1"/>
        <c:lblAlgn val="ctr"/>
        <c:lblOffset val="100"/>
        <c:noMultiLvlLbl val="0"/>
      </c:catAx>
      <c:valAx>
        <c:axId val="1535160352"/>
        <c:scaling>
          <c:orientation val="minMax"/>
          <c:max val="0.12000000000000001"/>
          <c:min val="-0.12000000000000001"/>
        </c:scaling>
        <c:delete val="0"/>
        <c:axPos val="b"/>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600" b="1" i="0" u="none" strike="noStrike" kern="1200" baseline="0">
                <a:solidFill>
                  <a:schemeClr val="tx1"/>
                </a:solidFill>
                <a:latin typeface="Bahnschrift" panose="020B0502040204020203" pitchFamily="34" charset="0"/>
                <a:ea typeface="+mn-ea"/>
                <a:cs typeface="+mn-cs"/>
              </a:defRPr>
            </a:pPr>
            <a:endParaRPr lang="fr-FR"/>
          </a:p>
        </c:txPr>
        <c:crossAx val="21387203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000" b="1">
          <a:solidFill>
            <a:schemeClr val="tx1"/>
          </a:solidFill>
          <a:latin typeface="Bahnschrift" panose="020B0502040204020203" pitchFamily="34" charset="0"/>
        </a:defRPr>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fr-FR"/>
              <a:t>Modifiez le style du titre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C5D63628-F756-4A32-9543-6AE473BFA0C8}" type="datetimeFigureOut">
              <a:rPr lang="en-US" smtClean="0"/>
              <a:t>8/4/2025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C5D820-ED26-4021-8C3D-81D9A27A4E58}" type="slidenum">
              <a:rPr lang="en-US" smtClean="0"/>
              <a:t>‹N°›</a:t>
            </a:fld>
            <a:endParaRPr lang="en-US"/>
          </a:p>
        </p:txBody>
      </p:sp>
    </p:spTree>
    <p:extLst>
      <p:ext uri="{BB962C8B-B14F-4D97-AF65-F5344CB8AC3E}">
        <p14:creationId xmlns:p14="http://schemas.microsoft.com/office/powerpoint/2010/main" val="14800308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C5D63628-F756-4A32-9543-6AE473BFA0C8}" type="datetimeFigureOut">
              <a:rPr lang="en-US" smtClean="0"/>
              <a:t>8/4/2025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C5D820-ED26-4021-8C3D-81D9A27A4E58}" type="slidenum">
              <a:rPr lang="en-US" smtClean="0"/>
              <a:t>‹N°›</a:t>
            </a:fld>
            <a:endParaRPr lang="en-US"/>
          </a:p>
        </p:txBody>
      </p:sp>
    </p:spTree>
    <p:extLst>
      <p:ext uri="{BB962C8B-B14F-4D97-AF65-F5344CB8AC3E}">
        <p14:creationId xmlns:p14="http://schemas.microsoft.com/office/powerpoint/2010/main" val="25511243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fr-FR"/>
              <a:t>Modifiez le style du titre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C5D63628-F756-4A32-9543-6AE473BFA0C8}" type="datetimeFigureOut">
              <a:rPr lang="en-US" smtClean="0"/>
              <a:t>8/4/2025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C5D820-ED26-4021-8C3D-81D9A27A4E58}" type="slidenum">
              <a:rPr lang="en-US" smtClean="0"/>
              <a:t>‹N°›</a:t>
            </a:fld>
            <a:endParaRPr lang="en-US"/>
          </a:p>
        </p:txBody>
      </p:sp>
    </p:spTree>
    <p:extLst>
      <p:ext uri="{BB962C8B-B14F-4D97-AF65-F5344CB8AC3E}">
        <p14:creationId xmlns:p14="http://schemas.microsoft.com/office/powerpoint/2010/main" val="15246790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C5D63628-F756-4A32-9543-6AE473BFA0C8}" type="datetimeFigureOut">
              <a:rPr lang="en-US" smtClean="0"/>
              <a:t>8/4/2025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AC5D820-ED26-4021-8C3D-81D9A27A4E58}" type="slidenum">
              <a:rPr lang="en-US" smtClean="0"/>
              <a:t>‹N°›</a:t>
            </a:fld>
            <a:endParaRPr lang="en-US"/>
          </a:p>
        </p:txBody>
      </p:sp>
    </p:spTree>
    <p:extLst>
      <p:ext uri="{BB962C8B-B14F-4D97-AF65-F5344CB8AC3E}">
        <p14:creationId xmlns:p14="http://schemas.microsoft.com/office/powerpoint/2010/main" val="8796071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fr-FR"/>
              <a:t>Modifiez le style du titre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Modifier les styles du texte du masque</a:t>
            </a:r>
          </a:p>
        </p:txBody>
      </p:sp>
      <p:sp>
        <p:nvSpPr>
          <p:cNvPr id="4" name="Content Placeholder 3"/>
          <p:cNvSpPr>
            <a:spLocks noGrp="1"/>
          </p:cNvSpPr>
          <p:nvPr>
            <p:ph sz="half" idx="2"/>
          </p:nvPr>
        </p:nvSpPr>
        <p:spPr>
          <a:xfrm>
            <a:off x="472381" y="3618442"/>
            <a:ext cx="2901255" cy="5322183"/>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Modifier les styles du texte du masque</a:t>
            </a:r>
          </a:p>
        </p:txBody>
      </p:sp>
      <p:sp>
        <p:nvSpPr>
          <p:cNvPr id="6" name="Content Placeholder 5"/>
          <p:cNvSpPr>
            <a:spLocks noGrp="1"/>
          </p:cNvSpPr>
          <p:nvPr>
            <p:ph sz="quarter" idx="4"/>
          </p:nvPr>
        </p:nvSpPr>
        <p:spPr>
          <a:xfrm>
            <a:off x="3471863" y="3618442"/>
            <a:ext cx="2915543" cy="5322183"/>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C5D63628-F756-4A32-9543-6AE473BFA0C8}" type="datetimeFigureOut">
              <a:rPr lang="en-US" smtClean="0"/>
              <a:t>8/4/2025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AC5D820-ED26-4021-8C3D-81D9A27A4E58}" type="slidenum">
              <a:rPr lang="en-US" smtClean="0"/>
              <a:t>‹N°›</a:t>
            </a:fld>
            <a:endParaRPr lang="en-US"/>
          </a:p>
        </p:txBody>
      </p:sp>
    </p:spTree>
    <p:extLst>
      <p:ext uri="{BB962C8B-B14F-4D97-AF65-F5344CB8AC3E}">
        <p14:creationId xmlns:p14="http://schemas.microsoft.com/office/powerpoint/2010/main" val="23854230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C5D63628-F756-4A32-9543-6AE473BFA0C8}" type="datetimeFigureOut">
              <a:rPr lang="en-US" smtClean="0"/>
              <a:t>8/4/2025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AC5D820-ED26-4021-8C3D-81D9A27A4E58}" type="slidenum">
              <a:rPr lang="en-US" smtClean="0"/>
              <a:t>‹N°›</a:t>
            </a:fld>
            <a:endParaRPr lang="en-US"/>
          </a:p>
        </p:txBody>
      </p:sp>
    </p:spTree>
    <p:extLst>
      <p:ext uri="{BB962C8B-B14F-4D97-AF65-F5344CB8AC3E}">
        <p14:creationId xmlns:p14="http://schemas.microsoft.com/office/powerpoint/2010/main" val="16968043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5D63628-F756-4A32-9543-6AE473BFA0C8}" type="datetimeFigureOut">
              <a:rPr lang="en-US" smtClean="0"/>
              <a:t>8/4/2025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AC5D820-ED26-4021-8C3D-81D9A27A4E58}" type="slidenum">
              <a:rPr lang="en-US" smtClean="0"/>
              <a:t>‹N°›</a:t>
            </a:fld>
            <a:endParaRPr lang="en-US"/>
          </a:p>
        </p:txBody>
      </p:sp>
    </p:spTree>
    <p:extLst>
      <p:ext uri="{BB962C8B-B14F-4D97-AF65-F5344CB8AC3E}">
        <p14:creationId xmlns:p14="http://schemas.microsoft.com/office/powerpoint/2010/main" val="20493941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fr-FR"/>
              <a:t>Modifiez le style du titre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Modifier les styles du texte du masque</a:t>
            </a:r>
          </a:p>
        </p:txBody>
      </p:sp>
      <p:sp>
        <p:nvSpPr>
          <p:cNvPr id="5" name="Date Placeholder 4"/>
          <p:cNvSpPr>
            <a:spLocks noGrp="1"/>
          </p:cNvSpPr>
          <p:nvPr>
            <p:ph type="dt" sz="half" idx="10"/>
          </p:nvPr>
        </p:nvSpPr>
        <p:spPr/>
        <p:txBody>
          <a:bodyPr/>
          <a:lstStyle/>
          <a:p>
            <a:fld id="{C5D63628-F756-4A32-9543-6AE473BFA0C8}" type="datetimeFigureOut">
              <a:rPr lang="en-US" smtClean="0"/>
              <a:t>8/4/2025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AC5D820-ED26-4021-8C3D-81D9A27A4E58}" type="slidenum">
              <a:rPr lang="en-US" smtClean="0"/>
              <a:t>‹N°›</a:t>
            </a:fld>
            <a:endParaRPr lang="en-US"/>
          </a:p>
        </p:txBody>
      </p:sp>
    </p:spTree>
    <p:extLst>
      <p:ext uri="{BB962C8B-B14F-4D97-AF65-F5344CB8AC3E}">
        <p14:creationId xmlns:p14="http://schemas.microsoft.com/office/powerpoint/2010/main" val="27185460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fr-FR"/>
              <a:t>Modifiez le style du titre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fr-FR"/>
              <a:t>Cliquez sur l'icône pour ajouter une image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Modifier les styles du texte du masque</a:t>
            </a:r>
          </a:p>
        </p:txBody>
      </p:sp>
      <p:sp>
        <p:nvSpPr>
          <p:cNvPr id="5" name="Date Placeholder 4"/>
          <p:cNvSpPr>
            <a:spLocks noGrp="1"/>
          </p:cNvSpPr>
          <p:nvPr>
            <p:ph type="dt" sz="half" idx="10"/>
          </p:nvPr>
        </p:nvSpPr>
        <p:spPr/>
        <p:txBody>
          <a:bodyPr/>
          <a:lstStyle/>
          <a:p>
            <a:fld id="{C5D63628-F756-4A32-9543-6AE473BFA0C8}" type="datetimeFigureOut">
              <a:rPr lang="en-US" smtClean="0"/>
              <a:t>8/4/2025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AC5D820-ED26-4021-8C3D-81D9A27A4E58}" type="slidenum">
              <a:rPr lang="en-US" smtClean="0"/>
              <a:t>‹N°›</a:t>
            </a:fld>
            <a:endParaRPr lang="en-US"/>
          </a:p>
        </p:txBody>
      </p:sp>
    </p:spTree>
    <p:extLst>
      <p:ext uri="{BB962C8B-B14F-4D97-AF65-F5344CB8AC3E}">
        <p14:creationId xmlns:p14="http://schemas.microsoft.com/office/powerpoint/2010/main" val="24926306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C5D63628-F756-4A32-9543-6AE473BFA0C8}" type="datetimeFigureOut">
              <a:rPr lang="en-US" smtClean="0"/>
              <a:t>8/4/2025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C5D820-ED26-4021-8C3D-81D9A27A4E58}" type="slidenum">
              <a:rPr lang="en-US" smtClean="0"/>
              <a:t>‹N°›</a:t>
            </a:fld>
            <a:endParaRPr lang="en-US"/>
          </a:p>
        </p:txBody>
      </p:sp>
    </p:spTree>
    <p:extLst>
      <p:ext uri="{BB962C8B-B14F-4D97-AF65-F5344CB8AC3E}">
        <p14:creationId xmlns:p14="http://schemas.microsoft.com/office/powerpoint/2010/main" val="3463140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C5D63628-F756-4A32-9543-6AE473BFA0C8}" type="datetimeFigureOut">
              <a:rPr lang="en-US" smtClean="0"/>
              <a:t>8/4/2025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C5D820-ED26-4021-8C3D-81D9A27A4E58}" type="slidenum">
              <a:rPr lang="en-US" smtClean="0"/>
              <a:t>‹N°›</a:t>
            </a:fld>
            <a:endParaRPr lang="en-US"/>
          </a:p>
        </p:txBody>
      </p:sp>
    </p:spTree>
    <p:extLst>
      <p:ext uri="{BB962C8B-B14F-4D97-AF65-F5344CB8AC3E}">
        <p14:creationId xmlns:p14="http://schemas.microsoft.com/office/powerpoint/2010/main" val="37578379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C5D63628-F756-4A32-9543-6AE473BFA0C8}" type="datetimeFigureOut">
              <a:rPr lang="en-US" smtClean="0"/>
              <a:t>8/4/2025</a:t>
            </a:fld>
            <a:endParaRPr 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8AC5D820-ED26-4021-8C3D-81D9A27A4E58}" type="slidenum">
              <a:rPr lang="en-US" smtClean="0"/>
              <a:t>‹N°›</a:t>
            </a:fld>
            <a:endParaRPr lang="en-US"/>
          </a:p>
        </p:txBody>
      </p:sp>
    </p:spTree>
    <p:extLst>
      <p:ext uri="{BB962C8B-B14F-4D97-AF65-F5344CB8AC3E}">
        <p14:creationId xmlns:p14="http://schemas.microsoft.com/office/powerpoint/2010/main" val="21654461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hart" Target="../charts/chart1.xml"/><Relationship Id="rId7"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DBF2F0C-FEEE-F161-4F1B-584EC5C5D837}"/>
              </a:ext>
            </a:extLst>
          </p:cNvPr>
          <p:cNvPicPr>
            <a:picLocks noChangeAspect="1"/>
          </p:cNvPicPr>
          <p:nvPr/>
        </p:nvPicPr>
        <p:blipFill>
          <a:blip r:embed="rId2">
            <a:extLst>
              <a:ext uri="{28A0092B-C50C-407E-A947-70E740481C1C}">
                <a14:useLocalDpi xmlns:a14="http://schemas.microsoft.com/office/drawing/2010/main" val="0"/>
              </a:ext>
            </a:extLst>
          </a:blip>
          <a:srcRect t="9824" b="10410"/>
          <a:stretch/>
        </p:blipFill>
        <p:spPr>
          <a:xfrm>
            <a:off x="781915" y="5363056"/>
            <a:ext cx="5615010" cy="4478874"/>
          </a:xfrm>
          <a:prstGeom prst="rect">
            <a:avLst/>
          </a:prstGeom>
        </p:spPr>
      </p:pic>
      <p:sp>
        <p:nvSpPr>
          <p:cNvPr id="2" name="Titre 1">
            <a:extLst>
              <a:ext uri="{FF2B5EF4-FFF2-40B4-BE49-F238E27FC236}">
                <a16:creationId xmlns:a16="http://schemas.microsoft.com/office/drawing/2014/main" id="{2F18F6EB-4A52-4572-A882-6FC3F685BC83}"/>
              </a:ext>
            </a:extLst>
          </p:cNvPr>
          <p:cNvSpPr>
            <a:spLocks noGrp="1"/>
          </p:cNvSpPr>
          <p:nvPr>
            <p:ph type="title"/>
          </p:nvPr>
        </p:nvSpPr>
        <p:spPr/>
        <p:txBody>
          <a:bodyPr/>
          <a:lstStyle/>
          <a:p>
            <a:r>
              <a:rPr lang="en-US" dirty="0"/>
              <a:t> </a:t>
            </a:r>
          </a:p>
        </p:txBody>
      </p:sp>
      <p:graphicFrame>
        <p:nvGraphicFramePr>
          <p:cNvPr id="7" name="Espace réservé du contenu 5">
            <a:extLst>
              <a:ext uri="{FF2B5EF4-FFF2-40B4-BE49-F238E27FC236}">
                <a16:creationId xmlns:a16="http://schemas.microsoft.com/office/drawing/2014/main" id="{D4DABDA6-E0AF-413D-B2A4-72B769E89C92}"/>
              </a:ext>
            </a:extLst>
          </p:cNvPr>
          <p:cNvGraphicFramePr>
            <a:graphicFrameLocks/>
          </p:cNvGraphicFramePr>
          <p:nvPr/>
        </p:nvGraphicFramePr>
        <p:xfrm>
          <a:off x="3360868" y="123111"/>
          <a:ext cx="2731625" cy="222905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1" name="Graphique 10">
            <a:extLst>
              <a:ext uri="{FF2B5EF4-FFF2-40B4-BE49-F238E27FC236}">
                <a16:creationId xmlns:a16="http://schemas.microsoft.com/office/drawing/2014/main" id="{268CAAD8-BC3A-4488-843B-748578687F2F}"/>
              </a:ext>
            </a:extLst>
          </p:cNvPr>
          <p:cNvGraphicFramePr/>
          <p:nvPr>
            <p:extLst>
              <p:ext uri="{D42A27DB-BD31-4B8C-83A1-F6EECF244321}">
                <p14:modId xmlns:p14="http://schemas.microsoft.com/office/powerpoint/2010/main" val="630416325"/>
              </p:ext>
            </p:extLst>
          </p:nvPr>
        </p:nvGraphicFramePr>
        <p:xfrm>
          <a:off x="-1027155" y="143431"/>
          <a:ext cx="4217046" cy="5011578"/>
        </p:xfrm>
        <a:graphic>
          <a:graphicData uri="http://schemas.openxmlformats.org/drawingml/2006/chart">
            <c:chart xmlns:c="http://schemas.openxmlformats.org/drawingml/2006/chart" xmlns:r="http://schemas.openxmlformats.org/officeDocument/2006/relationships" r:id="rId4"/>
          </a:graphicData>
        </a:graphic>
      </p:graphicFrame>
      <p:sp>
        <p:nvSpPr>
          <p:cNvPr id="12" name="ZoneTexte 11">
            <a:extLst>
              <a:ext uri="{FF2B5EF4-FFF2-40B4-BE49-F238E27FC236}">
                <a16:creationId xmlns:a16="http://schemas.microsoft.com/office/drawing/2014/main" id="{4DB1D498-C969-464C-97DC-44D187582E44}"/>
              </a:ext>
            </a:extLst>
          </p:cNvPr>
          <p:cNvSpPr txBox="1"/>
          <p:nvPr/>
        </p:nvSpPr>
        <p:spPr>
          <a:xfrm>
            <a:off x="82519" y="20319"/>
            <a:ext cx="310186" cy="246221"/>
          </a:xfrm>
          <a:prstGeom prst="rect">
            <a:avLst/>
          </a:prstGeom>
          <a:noFill/>
        </p:spPr>
        <p:txBody>
          <a:bodyPr wrap="square" rtlCol="0">
            <a:spAutoFit/>
          </a:bodyPr>
          <a:lstStyle/>
          <a:p>
            <a:r>
              <a:rPr lang="en-US" sz="1000" b="1" dirty="0">
                <a:latin typeface="Bahnschrift" panose="020B0502040204020203" pitchFamily="34" charset="0"/>
              </a:rPr>
              <a:t>a)</a:t>
            </a:r>
          </a:p>
        </p:txBody>
      </p:sp>
      <p:sp>
        <p:nvSpPr>
          <p:cNvPr id="13" name="ZoneTexte 12">
            <a:extLst>
              <a:ext uri="{FF2B5EF4-FFF2-40B4-BE49-F238E27FC236}">
                <a16:creationId xmlns:a16="http://schemas.microsoft.com/office/drawing/2014/main" id="{C9497B3B-FBB0-4E41-94BB-D0E060200B74}"/>
              </a:ext>
            </a:extLst>
          </p:cNvPr>
          <p:cNvSpPr txBox="1"/>
          <p:nvPr/>
        </p:nvSpPr>
        <p:spPr>
          <a:xfrm>
            <a:off x="3679322" y="0"/>
            <a:ext cx="310186" cy="246221"/>
          </a:xfrm>
          <a:prstGeom prst="rect">
            <a:avLst/>
          </a:prstGeom>
          <a:noFill/>
        </p:spPr>
        <p:txBody>
          <a:bodyPr wrap="square" rtlCol="0">
            <a:spAutoFit/>
          </a:bodyPr>
          <a:lstStyle/>
          <a:p>
            <a:r>
              <a:rPr lang="en-US" sz="1000" b="1" dirty="0">
                <a:latin typeface="Bahnschrift" panose="020B0502040204020203" pitchFamily="34" charset="0"/>
              </a:rPr>
              <a:t>b)</a:t>
            </a:r>
          </a:p>
        </p:txBody>
      </p:sp>
      <p:graphicFrame>
        <p:nvGraphicFramePr>
          <p:cNvPr id="6" name="Espace réservé du contenu 5">
            <a:extLst>
              <a:ext uri="{FF2B5EF4-FFF2-40B4-BE49-F238E27FC236}">
                <a16:creationId xmlns:a16="http://schemas.microsoft.com/office/drawing/2014/main" id="{EE92472A-D695-40B3-9163-5512426F7E2C}"/>
              </a:ext>
            </a:extLst>
          </p:cNvPr>
          <p:cNvGraphicFramePr>
            <a:graphicFrameLocks noGrp="1"/>
          </p:cNvGraphicFramePr>
          <p:nvPr>
            <p:ph idx="1"/>
          </p:nvPr>
        </p:nvGraphicFramePr>
        <p:xfrm>
          <a:off x="4685800" y="123111"/>
          <a:ext cx="2182011" cy="2321651"/>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0" name="Graphique 9">
            <a:extLst>
              <a:ext uri="{FF2B5EF4-FFF2-40B4-BE49-F238E27FC236}">
                <a16:creationId xmlns:a16="http://schemas.microsoft.com/office/drawing/2014/main" id="{E3B59B80-4BE4-43CD-928E-CD2A0D06CF76}"/>
              </a:ext>
            </a:extLst>
          </p:cNvPr>
          <p:cNvGraphicFramePr/>
          <p:nvPr/>
        </p:nvGraphicFramePr>
        <p:xfrm>
          <a:off x="999765" y="153590"/>
          <a:ext cx="2707257" cy="5053410"/>
        </p:xfrm>
        <a:graphic>
          <a:graphicData uri="http://schemas.openxmlformats.org/drawingml/2006/chart">
            <c:chart xmlns:c="http://schemas.openxmlformats.org/drawingml/2006/chart" xmlns:r="http://schemas.openxmlformats.org/officeDocument/2006/relationships" r:id="rId6"/>
          </a:graphicData>
        </a:graphic>
      </p:graphicFrame>
      <p:sp>
        <p:nvSpPr>
          <p:cNvPr id="18" name="ZoneTexte 17">
            <a:extLst>
              <a:ext uri="{FF2B5EF4-FFF2-40B4-BE49-F238E27FC236}">
                <a16:creationId xmlns:a16="http://schemas.microsoft.com/office/drawing/2014/main" id="{E888275A-B08E-4BC0-8029-6346B2348300}"/>
              </a:ext>
            </a:extLst>
          </p:cNvPr>
          <p:cNvSpPr txBox="1"/>
          <p:nvPr/>
        </p:nvSpPr>
        <p:spPr>
          <a:xfrm>
            <a:off x="3687207" y="2572049"/>
            <a:ext cx="310186" cy="246221"/>
          </a:xfrm>
          <a:prstGeom prst="rect">
            <a:avLst/>
          </a:prstGeom>
          <a:noFill/>
        </p:spPr>
        <p:txBody>
          <a:bodyPr wrap="square" rtlCol="0">
            <a:spAutoFit/>
          </a:bodyPr>
          <a:lstStyle/>
          <a:p>
            <a:r>
              <a:rPr lang="en-US" sz="1000" b="1" dirty="0">
                <a:latin typeface="Bahnschrift" panose="020B0502040204020203" pitchFamily="34" charset="0"/>
              </a:rPr>
              <a:t>c)</a:t>
            </a:r>
          </a:p>
        </p:txBody>
      </p:sp>
      <p:sp>
        <p:nvSpPr>
          <p:cNvPr id="19" name="ZoneTexte 18">
            <a:extLst>
              <a:ext uri="{FF2B5EF4-FFF2-40B4-BE49-F238E27FC236}">
                <a16:creationId xmlns:a16="http://schemas.microsoft.com/office/drawing/2014/main" id="{427826F6-5C94-44C1-9E53-6EBAAC3DEB04}"/>
              </a:ext>
            </a:extLst>
          </p:cNvPr>
          <p:cNvSpPr txBox="1"/>
          <p:nvPr/>
        </p:nvSpPr>
        <p:spPr>
          <a:xfrm>
            <a:off x="860237" y="5351669"/>
            <a:ext cx="310186" cy="246221"/>
          </a:xfrm>
          <a:prstGeom prst="rect">
            <a:avLst/>
          </a:prstGeom>
          <a:noFill/>
        </p:spPr>
        <p:txBody>
          <a:bodyPr wrap="square" rtlCol="0">
            <a:spAutoFit/>
          </a:bodyPr>
          <a:lstStyle/>
          <a:p>
            <a:r>
              <a:rPr lang="en-US" sz="1000" b="1" dirty="0">
                <a:latin typeface="Bahnschrift" panose="020B0502040204020203" pitchFamily="34" charset="0"/>
              </a:rPr>
              <a:t>d)</a:t>
            </a:r>
          </a:p>
        </p:txBody>
      </p:sp>
      <p:pic>
        <p:nvPicPr>
          <p:cNvPr id="17" name="Picture 16">
            <a:extLst>
              <a:ext uri="{FF2B5EF4-FFF2-40B4-BE49-F238E27FC236}">
                <a16:creationId xmlns:a16="http://schemas.microsoft.com/office/drawing/2014/main" id="{7948A30B-389E-B5CE-4D2D-E7591C77E646}"/>
              </a:ext>
            </a:extLst>
          </p:cNvPr>
          <p:cNvPicPr>
            <a:picLocks noChangeAspect="1"/>
          </p:cNvPicPr>
          <p:nvPr/>
        </p:nvPicPr>
        <p:blipFill>
          <a:blip r:embed="rId7">
            <a:extLst>
              <a:ext uri="{28A0092B-C50C-407E-A947-70E740481C1C}">
                <a14:useLocalDpi xmlns:a14="http://schemas.microsoft.com/office/drawing/2010/main" val="0"/>
              </a:ext>
            </a:extLst>
          </a:blip>
          <a:srcRect t="8241" r="53954" b="55720"/>
          <a:stretch/>
        </p:blipFill>
        <p:spPr>
          <a:xfrm>
            <a:off x="5420033" y="2660949"/>
            <a:ext cx="1123227" cy="1054927"/>
          </a:xfrm>
          <a:prstGeom prst="rect">
            <a:avLst/>
          </a:prstGeom>
        </p:spPr>
      </p:pic>
      <p:pic>
        <p:nvPicPr>
          <p:cNvPr id="20" name="Picture 19">
            <a:extLst>
              <a:ext uri="{FF2B5EF4-FFF2-40B4-BE49-F238E27FC236}">
                <a16:creationId xmlns:a16="http://schemas.microsoft.com/office/drawing/2014/main" id="{EE5323C8-F0A5-B649-C1E3-E70924ADC40B}"/>
              </a:ext>
            </a:extLst>
          </p:cNvPr>
          <p:cNvPicPr>
            <a:picLocks noChangeAspect="1"/>
          </p:cNvPicPr>
          <p:nvPr/>
        </p:nvPicPr>
        <p:blipFill>
          <a:blip r:embed="rId7">
            <a:extLst>
              <a:ext uri="{28A0092B-C50C-407E-A947-70E740481C1C}">
                <a14:useLocalDpi xmlns:a14="http://schemas.microsoft.com/office/drawing/2010/main" val="0"/>
              </a:ext>
            </a:extLst>
          </a:blip>
          <a:srcRect l="49758" t="8317" r="2825" b="57021"/>
          <a:stretch/>
        </p:blipFill>
        <p:spPr>
          <a:xfrm>
            <a:off x="4017293" y="2663505"/>
            <a:ext cx="1207138" cy="1058892"/>
          </a:xfrm>
          <a:prstGeom prst="rect">
            <a:avLst/>
          </a:prstGeom>
        </p:spPr>
      </p:pic>
      <p:pic>
        <p:nvPicPr>
          <p:cNvPr id="21" name="Picture 20">
            <a:extLst>
              <a:ext uri="{FF2B5EF4-FFF2-40B4-BE49-F238E27FC236}">
                <a16:creationId xmlns:a16="http://schemas.microsoft.com/office/drawing/2014/main" id="{F7309CA1-893F-0221-D231-83774D212171}"/>
              </a:ext>
            </a:extLst>
          </p:cNvPr>
          <p:cNvPicPr>
            <a:picLocks noChangeAspect="1"/>
          </p:cNvPicPr>
          <p:nvPr/>
        </p:nvPicPr>
        <p:blipFill>
          <a:blip r:embed="rId7">
            <a:extLst>
              <a:ext uri="{28A0092B-C50C-407E-A947-70E740481C1C}">
                <a14:useLocalDpi xmlns:a14="http://schemas.microsoft.com/office/drawing/2010/main" val="0"/>
              </a:ext>
            </a:extLst>
          </a:blip>
          <a:srcRect t="57021"/>
          <a:stretch/>
        </p:blipFill>
        <p:spPr>
          <a:xfrm>
            <a:off x="3997393" y="3715876"/>
            <a:ext cx="2683687" cy="1384092"/>
          </a:xfrm>
          <a:prstGeom prst="rect">
            <a:avLst/>
          </a:prstGeom>
        </p:spPr>
      </p:pic>
    </p:spTree>
    <p:extLst>
      <p:ext uri="{BB962C8B-B14F-4D97-AF65-F5344CB8AC3E}">
        <p14:creationId xmlns:p14="http://schemas.microsoft.com/office/powerpoint/2010/main" val="38751737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3FD6C4-6629-3804-932C-7C480080E3D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DEDD5A7-C278-B15E-01D7-1803354C269D}"/>
              </a:ext>
            </a:extLst>
          </p:cNvPr>
          <p:cNvSpPr>
            <a:spLocks noGrp="1"/>
          </p:cNvSpPr>
          <p:nvPr>
            <p:ph type="title"/>
          </p:nvPr>
        </p:nvSpPr>
        <p:spPr>
          <a:xfrm>
            <a:off x="471487" y="1346200"/>
            <a:ext cx="6112193" cy="7711439"/>
          </a:xfrm>
        </p:spPr>
        <p:txBody>
          <a:bodyPr>
            <a:noAutofit/>
          </a:bodyPr>
          <a:lstStyle/>
          <a:p>
            <a:pPr>
              <a:lnSpc>
                <a:spcPct val="150000"/>
              </a:lnSpc>
            </a:pPr>
            <a:r>
              <a:rPr lang="en-US" sz="1000" b="1" dirty="0">
                <a:latin typeface="Bahnschrift" panose="020B0502040204020203" pitchFamily="34" charset="0"/>
                <a:cs typeface="Times New Roman" panose="02020603050405020304" pitchFamily="18" charset="0"/>
              </a:rPr>
              <a:t>Supplementary Figure 4 – Feature selection results for HRV features + Age + Gender in predicting UMSARS. </a:t>
            </a:r>
            <a:r>
              <a:rPr lang="en-US" sz="1000" dirty="0">
                <a:latin typeface="Bahnschrift" panose="020B0502040204020203" pitchFamily="34" charset="0"/>
                <a:cs typeface="Times New Roman" panose="02020603050405020304" pitchFamily="18" charset="0"/>
              </a:rPr>
              <a:t>To identify which HRV features best predict the gold-standard UMSARS (parts 1 + 2), while accounting for age, gender, and extreme multicollinearity, both Ridge (L2) and LASSO (L1) regularized regressions were applied. These models penalize large coefficients to reduce overfitting and enhance interpretability. LASSO (a) performs variable selection by shrinking some coefficients to zero, highlighting the most informative predictors. Ridge (b), in contrast, shrinks all coefficients but retains all variables, distributing influence more broadly. Both models were tuned via 10-fold cross-validation, selecting the optimal penalty parameter (lambda) by minimizing mean cross-validated error (MSE). All predictors were standardized before training, a critical step since regularization penalties depend on coefficient magnitudes. Positive coefficients indicate variables associated with higher UMSARS scores, while negative coefficients indicate an association with lower scores. The coefficient magnitude reflects the strength of association in the context of standardized variables. LASSO plots highlight the selected features; Ridge coefficients, though less sparse, remain informative in terms of relative importance. These models assume a linear relationship between predictors and the UMSARS score, holding other factors constant. (c) Best subset regression diagnostics evaluate model performance across varying numbers of variables. Adjusted R² reflects variance explained while penalizing complexity; its peak marks the most efficient model. Mallow’s Cp assesses bias and variance, with optimal models showing Cp ≈ number of predictors. BIC identifies the best trade-off between fit and simplicity, favoring models with minimized values. RSS tracks residual error, decreasing with more variables but flattening as added predictors contribute less. (d) The variable inclusion matrix shows which variables are selected across models of increasing size. Columns represent model size, rows represent predictors. Filled cells mark inclusion. Variables consistently selected across smaller and larger models are likely strong predictors. Patterns in the matrix may suggest redundancy or interaction among predictors.</a:t>
            </a:r>
            <a:endParaRPr lang="en-US" sz="1000" dirty="0">
              <a:latin typeface="Bahnschrift" panose="020B0502040204020203" pitchFamily="34" charset="0"/>
            </a:endParaRPr>
          </a:p>
        </p:txBody>
      </p:sp>
      <p:sp>
        <p:nvSpPr>
          <p:cNvPr id="3" name="Espace réservé du contenu 2">
            <a:extLst>
              <a:ext uri="{FF2B5EF4-FFF2-40B4-BE49-F238E27FC236}">
                <a16:creationId xmlns:a16="http://schemas.microsoft.com/office/drawing/2014/main" id="{33837E0E-663C-6DCB-CFCD-70D5C1D89AEB}"/>
              </a:ext>
            </a:extLst>
          </p:cNvPr>
          <p:cNvSpPr>
            <a:spLocks noGrp="1"/>
          </p:cNvSpPr>
          <p:nvPr>
            <p:ph idx="1"/>
          </p:nvPr>
        </p:nvSpPr>
        <p:spPr>
          <a:xfrm flipV="1">
            <a:off x="471488" y="8922280"/>
            <a:ext cx="5915025" cy="587480"/>
          </a:xfrm>
        </p:spPr>
        <p:txBody>
          <a:bodyPr/>
          <a:lstStyle/>
          <a:p>
            <a:pPr marL="0" indent="0">
              <a:buNone/>
            </a:pPr>
            <a:r>
              <a:rPr lang="en-US" dirty="0"/>
              <a:t> </a:t>
            </a:r>
          </a:p>
        </p:txBody>
      </p:sp>
    </p:spTree>
    <p:extLst>
      <p:ext uri="{BB962C8B-B14F-4D97-AF65-F5344CB8AC3E}">
        <p14:creationId xmlns:p14="http://schemas.microsoft.com/office/powerpoint/2010/main" val="1874183424"/>
      </p:ext>
    </p:extLst>
  </p:cSld>
  <p:clrMapOvr>
    <a:masterClrMapping/>
  </p:clrMapOvr>
</p:sld>
</file>

<file path=ppt/theme/theme1.xml><?xml version="1.0" encoding="utf-8"?>
<a:theme xmlns:a="http://schemas.openxmlformats.org/drawingml/2006/main" name="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7538</TotalTime>
  <Words>379</Words>
  <Application>Microsoft Office PowerPoint</Application>
  <PresentationFormat>Format A4 (210 x 297 mm)</PresentationFormat>
  <Paragraphs>7</Paragraphs>
  <Slides>2</Slides>
  <Notes>0</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2</vt:i4>
      </vt:variant>
    </vt:vector>
  </HeadingPairs>
  <TitlesOfParts>
    <vt:vector size="8" baseType="lpstr">
      <vt:lpstr>Arial</vt:lpstr>
      <vt:lpstr>Bahnschrift</vt:lpstr>
      <vt:lpstr>Calibri</vt:lpstr>
      <vt:lpstr>Calibri Light</vt:lpstr>
      <vt:lpstr>Times New Roman</vt:lpstr>
      <vt:lpstr>Thème Office</vt:lpstr>
      <vt:lpstr> </vt:lpstr>
      <vt:lpstr>Supplementary Figure 4 – Feature selection results for HRV features + Age + Gender in predicting UMSARS. To identify which HRV features best predict the gold-standard UMSARS (parts 1 + 2), while accounting for age, gender, and extreme multicollinearity, both Ridge (L2) and LASSO (L1) regularized regressions were applied. These models penalize large coefficients to reduce overfitting and enhance interpretability. LASSO (a) performs variable selection by shrinking some coefficients to zero, highlighting the most informative predictors. Ridge (b), in contrast, shrinks all coefficients but retains all variables, distributing influence more broadly. Both models were tuned via 10-fold cross-validation, selecting the optimal penalty parameter (lambda) by minimizing mean cross-validated error (MSE). All predictors were standardized before training, a critical step since regularization penalties depend on coefficient magnitudes. Positive coefficients indicate variables associated with higher UMSARS scores, while negative coefficients indicate an association with lower scores. The coefficient magnitude reflects the strength of association in the context of standardized variables. LASSO plots highlight the selected features; Ridge coefficients, though less sparse, remain informative in terms of relative importance. These models assume a linear relationship between predictors and the UMSARS score, holding other factors constant. (c) Best subset regression diagnostics evaluate model performance across varying numbers of variables. Adjusted R² reflects variance explained while penalizing complexity; its peak marks the most efficient model. Mallow’s Cp assesses bias and variance, with optimal models showing Cp ≈ number of predictors. BIC identifies the best trade-off between fit and simplicity, favoring models with minimized values. RSS tracks residual error, decreasing with more variables but flattening as added predictors contribute less. (d) The variable inclusion matrix shows which variables are selected across models of increasing size. Columns represent model size, rows represent predictors. Filled cells mark inclusion. Variables consistently selected across smaller and larger models are likely strong predictors. Patterns in the matrix may suggest redundancy or interaction among predictors.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PU.0580</dc:creator>
  <cp:lastModifiedBy>PU.0580</cp:lastModifiedBy>
  <cp:revision>239</cp:revision>
  <cp:lastPrinted>2025-03-20T10:20:53Z</cp:lastPrinted>
  <dcterms:created xsi:type="dcterms:W3CDTF">2024-12-22T15:24:33Z</dcterms:created>
  <dcterms:modified xsi:type="dcterms:W3CDTF">2025-08-04T10:12:22Z</dcterms:modified>
</cp:coreProperties>
</file>