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55" r:id="rId2"/>
    <p:sldId id="356"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34190245666746E-2"/>
          <c:y val="6.1177731497069628E-2"/>
          <c:w val="0.92226580975433325"/>
          <c:h val="0.87764453700586076"/>
        </c:manualLayout>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Feuil1!$A$2:$A$4</c:f>
              <c:strCache>
                <c:ptCount val="3"/>
                <c:pt idx="0">
                  <c:v>H Higuchi</c:v>
                </c:pt>
                <c:pt idx="1">
                  <c:v>UMSARS</c:v>
                </c:pt>
                <c:pt idx="2">
                  <c:v>1V %</c:v>
                </c:pt>
              </c:strCache>
            </c:strRef>
          </c:cat>
          <c:val>
            <c:numRef>
              <c:f>Feuil1!$B$2:$B$4</c:f>
              <c:numCache>
                <c:formatCode>0.00</c:formatCode>
                <c:ptCount val="3"/>
                <c:pt idx="0">
                  <c:v>-16.3</c:v>
                </c:pt>
                <c:pt idx="1">
                  <c:v>-6.1</c:v>
                </c:pt>
                <c:pt idx="2">
                  <c:v>0.17</c:v>
                </c:pt>
              </c:numCache>
            </c:numRef>
          </c:val>
          <c:extLst>
            <c:ext xmlns:c16="http://schemas.microsoft.com/office/drawing/2014/chart" uri="{C3380CC4-5D6E-409C-BE32-E72D297353CC}">
              <c16:uniqueId val="{00000000-C6A8-461A-BB18-B63749C97788}"/>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81984"/>
        <c:crosses val="autoZero"/>
        <c:auto val="1"/>
        <c:lblAlgn val="ctr"/>
        <c:lblOffset val="100"/>
        <c:noMultiLvlLbl val="0"/>
      </c:catAx>
      <c:valAx>
        <c:axId val="1535181984"/>
        <c:scaling>
          <c:orientation val="minMax"/>
          <c:max val="3000"/>
          <c:min val="-3000"/>
        </c:scaling>
        <c:delete val="1"/>
        <c:axPos val="b"/>
        <c:numFmt formatCode="0.00" sourceLinked="1"/>
        <c:majorTickMark val="none"/>
        <c:minorTickMark val="none"/>
        <c:tickLblPos val="nextTo"/>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Feuil1!$A$2:$A$54</c:f>
              <c:strCache>
                <c:ptCount val="53"/>
                <c:pt idx="0">
                  <c:v>H Higuchi</c:v>
                </c:pt>
                <c:pt idx="1">
                  <c:v>UMSARS</c:v>
                </c:pt>
                <c:pt idx="2">
                  <c:v>SD1/SD2</c:v>
                </c:pt>
                <c:pt idx="3">
                  <c:v>H (DFA)</c:v>
                </c:pt>
                <c:pt idx="4">
                  <c:v>α2 DFA</c:v>
                </c:pt>
                <c:pt idx="5">
                  <c:v>H  Katz </c:v>
                </c:pt>
                <c:pt idx="6">
                  <c:v>Symptom duration</c:v>
                </c:pt>
                <c:pt idx="7">
                  <c:v>Triangular index</c:v>
                </c:pt>
                <c:pt idx="8">
                  <c:v>IMAI2</c:v>
                </c:pt>
                <c:pt idx="9">
                  <c:v>ms/mmHg</c:v>
                </c:pt>
                <c:pt idx="10">
                  <c:v>2UV%</c:v>
                </c:pt>
                <c:pt idx="11">
                  <c:v>LF/HF</c:v>
                </c:pt>
                <c:pt idx="12">
                  <c:v>Normalized CCE </c:v>
                </c:pt>
                <c:pt idx="13">
                  <c:v>2UV</c:v>
                </c:pt>
                <c:pt idx="14">
                  <c:v>SD1 ms </c:v>
                </c:pt>
                <c:pt idx="15">
                  <c:v>Delta SBP</c:v>
                </c:pt>
                <c:pt idx="16">
                  <c:v>SD2  ms </c:v>
                </c:pt>
                <c:pt idx="17">
                  <c:v>SDNN  ms </c:v>
                </c:pt>
                <c:pt idx="18">
                  <c:v>OV%</c:v>
                </c:pt>
                <c:pt idx="19">
                  <c:v>rMSSD  ms </c:v>
                </c:pt>
                <c:pt idx="20">
                  <c:v>TINN  ms </c:v>
                </c:pt>
                <c:pt idx="21">
                  <c:v>pLF1 (ms²)</c:v>
                </c:pt>
                <c:pt idx="22">
                  <c:v>OV</c:v>
                </c:pt>
                <c:pt idx="23">
                  <c:v>X  ms </c:v>
                </c:pt>
                <c:pt idx="24">
                  <c:v>M  ms </c:v>
                </c:pt>
                <c:pt idx="25">
                  <c:v>Centroid  ms </c:v>
                </c:pt>
                <c:pt idx="26">
                  <c:v>pHF2 (ms²)</c:v>
                </c:pt>
                <c:pt idx="27">
                  <c:v>HF (ms²)</c:v>
                </c:pt>
                <c:pt idx="28">
                  <c:v>Mean RR  ms </c:v>
                </c:pt>
                <c:pt idx="29">
                  <c:v>N  ms </c:v>
                </c:pt>
                <c:pt idx="30">
                  <c:v>Ptot (ms²)</c:v>
                </c:pt>
                <c:pt idx="31">
                  <c:v>pHF1 (ms²)</c:v>
                </c:pt>
                <c:pt idx="32">
                  <c:v>LF (ms²)</c:v>
                </c:pt>
                <c:pt idx="33">
                  <c:v>VLF (ms²)</c:v>
                </c:pt>
                <c:pt idx="34">
                  <c:v>pLF2 (ms²)</c:v>
                </c:pt>
                <c:pt idx="35">
                  <c:v>2V</c:v>
                </c:pt>
                <c:pt idx="36">
                  <c:v>Y  beats </c:v>
                </c:pt>
                <c:pt idx="37">
                  <c:v>MP%</c:v>
                </c:pt>
                <c:pt idx="38">
                  <c:v>pNN50  % </c:v>
                </c:pt>
                <c:pt idx="39">
                  <c:v>MP</c:v>
                </c:pt>
                <c:pt idx="40">
                  <c:v>1V</c:v>
                </c:pt>
                <c:pt idx="41">
                  <c:v>IMAI1</c:v>
                </c:pt>
                <c:pt idx="42">
                  <c:v>ρ</c:v>
                </c:pt>
                <c:pt idx="43">
                  <c:v>2V%</c:v>
                </c:pt>
                <c:pt idx="44">
                  <c:v>1V%</c:v>
                </c:pt>
                <c:pt idx="45">
                  <c:v>Shanon Entropy </c:v>
                </c:pt>
                <c:pt idx="46">
                  <c:v>Conditional Entropy </c:v>
                </c:pt>
                <c:pt idx="47">
                  <c:v>Corrected CE</c:v>
                </c:pt>
                <c:pt idx="48">
                  <c:v>Sample Entropy</c:v>
                </c:pt>
                <c:pt idx="49">
                  <c:v>α1 DFA </c:v>
                </c:pt>
                <c:pt idx="50">
                  <c:v>Approximate Entropy</c:v>
                </c:pt>
                <c:pt idx="51">
                  <c:v>Hurst</c:v>
                </c:pt>
                <c:pt idx="52">
                  <c:v>Lempel Ziv Complexity </c:v>
                </c:pt>
              </c:strCache>
            </c:strRef>
          </c:cat>
          <c:val>
            <c:numRef>
              <c:f>Feuil1!$B$2:$B$54</c:f>
              <c:numCache>
                <c:formatCode>0.00E+00</c:formatCode>
                <c:ptCount val="53"/>
                <c:pt idx="0">
                  <c:v>-5.45</c:v>
                </c:pt>
                <c:pt idx="1">
                  <c:v>-2.13</c:v>
                </c:pt>
                <c:pt idx="2">
                  <c:v>-1.93</c:v>
                </c:pt>
                <c:pt idx="3">
                  <c:v>-1.21</c:v>
                </c:pt>
                <c:pt idx="4">
                  <c:v>-0.85</c:v>
                </c:pt>
                <c:pt idx="5">
                  <c:v>-0.53</c:v>
                </c:pt>
                <c:pt idx="6">
                  <c:v>-0.26</c:v>
                </c:pt>
                <c:pt idx="7">
                  <c:v>-0.14000000000000001</c:v>
                </c:pt>
                <c:pt idx="8">
                  <c:v>-0.08</c:v>
                </c:pt>
                <c:pt idx="9">
                  <c:v>-0.08</c:v>
                </c:pt>
                <c:pt idx="10">
                  <c:v>-0.05</c:v>
                </c:pt>
                <c:pt idx="11">
                  <c:v>-0.05</c:v>
                </c:pt>
                <c:pt idx="12">
                  <c:v>-0.03</c:v>
                </c:pt>
                <c:pt idx="13">
                  <c:v>-0.02</c:v>
                </c:pt>
                <c:pt idx="14">
                  <c:v>-0.02</c:v>
                </c:pt>
                <c:pt idx="15">
                  <c:v>-0.01</c:v>
                </c:pt>
                <c:pt idx="16">
                  <c:v>-0.01</c:v>
                </c:pt>
                <c:pt idx="17">
                  <c:v>-0.01</c:v>
                </c:pt>
                <c:pt idx="18">
                  <c:v>-0.01</c:v>
                </c:pt>
                <c:pt idx="19">
                  <c:v>-0.01</c:v>
                </c:pt>
                <c:pt idx="20">
                  <c:v>-0.01</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0.01</c:v>
                </c:pt>
                <c:pt idx="36">
                  <c:v>0.01</c:v>
                </c:pt>
                <c:pt idx="37">
                  <c:v>0.01</c:v>
                </c:pt>
                <c:pt idx="38">
                  <c:v>0.01</c:v>
                </c:pt>
                <c:pt idx="39">
                  <c:v>0.01</c:v>
                </c:pt>
                <c:pt idx="40">
                  <c:v>0.02</c:v>
                </c:pt>
                <c:pt idx="41">
                  <c:v>0.02</c:v>
                </c:pt>
                <c:pt idx="42">
                  <c:v>0.03</c:v>
                </c:pt>
                <c:pt idx="43">
                  <c:v>0.04</c:v>
                </c:pt>
                <c:pt idx="44">
                  <c:v>0.11</c:v>
                </c:pt>
                <c:pt idx="45">
                  <c:v>0.11</c:v>
                </c:pt>
                <c:pt idx="46">
                  <c:v>0.33</c:v>
                </c:pt>
                <c:pt idx="47">
                  <c:v>0.55000000000000004</c:v>
                </c:pt>
                <c:pt idx="48">
                  <c:v>1.0900000000000001</c:v>
                </c:pt>
                <c:pt idx="49">
                  <c:v>2.1</c:v>
                </c:pt>
                <c:pt idx="50" formatCode="0.00">
                  <c:v>3.04</c:v>
                </c:pt>
                <c:pt idx="51" formatCode="0.00">
                  <c:v>5.13</c:v>
                </c:pt>
                <c:pt idx="52" formatCode="0.00">
                  <c:v>7.45</c:v>
                </c:pt>
              </c:numCache>
            </c:numRef>
          </c:val>
          <c:extLst>
            <c:ext xmlns:c16="http://schemas.microsoft.com/office/drawing/2014/chart" uri="{C3380CC4-5D6E-409C-BE32-E72D297353CC}">
              <c16:uniqueId val="{00000000-D27E-4FE6-8C96-5B342E0C05A3}"/>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60352"/>
        <c:crosses val="autoZero"/>
        <c:auto val="1"/>
        <c:lblAlgn val="ctr"/>
        <c:lblOffset val="100"/>
        <c:noMultiLvlLbl val="0"/>
      </c:catAx>
      <c:valAx>
        <c:axId val="1535160352"/>
        <c:scaling>
          <c:orientation val="minMax"/>
          <c:max val="3000"/>
          <c:min val="-3000"/>
        </c:scaling>
        <c:delete val="1"/>
        <c:axPos val="b"/>
        <c:numFmt formatCode="0.00E+00" sourceLinked="1"/>
        <c:majorTickMark val="none"/>
        <c:minorTickMark val="none"/>
        <c:tickLblPos val="nextTo"/>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tx1">
                <a:lumMod val="85000"/>
                <a:lumOff val="15000"/>
              </a:schemeClr>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1-B528-463D-B950-C3450E1FEEED}"/>
              </c:ext>
            </c:extLst>
          </c:dPt>
          <c:dPt>
            <c:idx val="1"/>
            <c:invertIfNegative val="0"/>
            <c:bubble3D val="0"/>
            <c:spPr>
              <a:solidFill>
                <a:srgbClr val="FF004F"/>
              </a:solidFill>
              <a:ln>
                <a:noFill/>
              </a:ln>
              <a:effectLst/>
            </c:spPr>
            <c:extLst>
              <c:ext xmlns:c16="http://schemas.microsoft.com/office/drawing/2014/chart" uri="{C3380CC4-5D6E-409C-BE32-E72D297353CC}">
                <c16:uniqueId val="{00000003-B528-463D-B950-C3450E1FEEED}"/>
              </c:ext>
            </c:extLst>
          </c:dPt>
          <c:dPt>
            <c:idx val="2"/>
            <c:invertIfNegative val="0"/>
            <c:bubble3D val="0"/>
            <c:spPr>
              <a:solidFill>
                <a:srgbClr val="0087FA"/>
              </a:solidFill>
              <a:ln>
                <a:noFill/>
              </a:ln>
              <a:effectLst/>
            </c:spPr>
            <c:extLst>
              <c:ext xmlns:c16="http://schemas.microsoft.com/office/drawing/2014/chart" uri="{C3380CC4-5D6E-409C-BE32-E72D297353CC}">
                <c16:uniqueId val="{00000005-B528-463D-B950-C3450E1FEEED}"/>
              </c:ext>
            </c:extLst>
          </c:dPt>
          <c:cat>
            <c:strRef>
              <c:f>Feuil1!$A$2:$A$4</c:f>
              <c:strCache>
                <c:ptCount val="3"/>
                <c:pt idx="0">
                  <c:v>H Higuchi</c:v>
                </c:pt>
                <c:pt idx="1">
                  <c:v>UMSARS</c:v>
                </c:pt>
                <c:pt idx="2">
                  <c:v>1V %</c:v>
                </c:pt>
              </c:strCache>
            </c:strRef>
          </c:cat>
          <c:val>
            <c:numRef>
              <c:f>Feuil1!$B$2:$B$4</c:f>
              <c:numCache>
                <c:formatCode>0.00</c:formatCode>
                <c:ptCount val="3"/>
                <c:pt idx="0">
                  <c:v>-16.3</c:v>
                </c:pt>
                <c:pt idx="1">
                  <c:v>-6.1</c:v>
                </c:pt>
                <c:pt idx="2">
                  <c:v>0.17</c:v>
                </c:pt>
              </c:numCache>
            </c:numRef>
          </c:val>
          <c:extLst>
            <c:ext xmlns:c16="http://schemas.microsoft.com/office/drawing/2014/chart" uri="{C3380CC4-5D6E-409C-BE32-E72D297353CC}">
              <c16:uniqueId val="{00000008-B528-463D-B950-C3450E1FEEED}"/>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1"/>
        <c:axPos val="l"/>
        <c:numFmt formatCode="General" sourceLinked="1"/>
        <c:majorTickMark val="none"/>
        <c:minorTickMark val="none"/>
        <c:tickLblPos val="nextTo"/>
        <c:crossAx val="1535181984"/>
        <c:crosses val="autoZero"/>
        <c:auto val="1"/>
        <c:lblAlgn val="ctr"/>
        <c:lblOffset val="100"/>
        <c:noMultiLvlLbl val="0"/>
      </c:catAx>
      <c:valAx>
        <c:axId val="1535181984"/>
        <c:scaling>
          <c:orientation val="minMax"/>
          <c:max val="1"/>
          <c:min val="-18"/>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FF004F"/>
            </a:solidFill>
            <a:ln>
              <a:noFill/>
            </a:ln>
            <a:effectLst/>
          </c:spPr>
          <c:invertIfNegative val="0"/>
          <c:dPt>
            <c:idx val="28"/>
            <c:invertIfNegative val="0"/>
            <c:bubble3D val="0"/>
            <c:spPr>
              <a:solidFill>
                <a:srgbClr val="0087FA"/>
              </a:solidFill>
              <a:ln>
                <a:noFill/>
              </a:ln>
              <a:effectLst/>
            </c:spPr>
            <c:extLst>
              <c:ext xmlns:c16="http://schemas.microsoft.com/office/drawing/2014/chart" uri="{C3380CC4-5D6E-409C-BE32-E72D297353CC}">
                <c16:uniqueId val="{00000028-2A0C-414E-A588-64E37AB9A04F}"/>
              </c:ext>
            </c:extLst>
          </c:dPt>
          <c:dPt>
            <c:idx val="29"/>
            <c:invertIfNegative val="0"/>
            <c:bubble3D val="0"/>
            <c:spPr>
              <a:solidFill>
                <a:srgbClr val="0087FA"/>
              </a:solidFill>
              <a:ln>
                <a:noFill/>
              </a:ln>
              <a:effectLst/>
            </c:spPr>
            <c:extLst>
              <c:ext xmlns:c16="http://schemas.microsoft.com/office/drawing/2014/chart" uri="{C3380CC4-5D6E-409C-BE32-E72D297353CC}">
                <c16:uniqueId val="{00000027-2A0C-414E-A588-64E37AB9A04F}"/>
              </c:ext>
            </c:extLst>
          </c:dPt>
          <c:dPt>
            <c:idx val="30"/>
            <c:invertIfNegative val="0"/>
            <c:bubble3D val="0"/>
            <c:spPr>
              <a:solidFill>
                <a:srgbClr val="0087FA"/>
              </a:solidFill>
              <a:ln>
                <a:noFill/>
              </a:ln>
              <a:effectLst/>
            </c:spPr>
            <c:extLst>
              <c:ext xmlns:c16="http://schemas.microsoft.com/office/drawing/2014/chart" uri="{C3380CC4-5D6E-409C-BE32-E72D297353CC}">
                <c16:uniqueId val="{00000026-2A0C-414E-A588-64E37AB9A04F}"/>
              </c:ext>
            </c:extLst>
          </c:dPt>
          <c:dPt>
            <c:idx val="31"/>
            <c:invertIfNegative val="0"/>
            <c:bubble3D val="0"/>
            <c:spPr>
              <a:solidFill>
                <a:srgbClr val="0087FA"/>
              </a:solidFill>
              <a:ln>
                <a:noFill/>
              </a:ln>
              <a:effectLst/>
            </c:spPr>
            <c:extLst>
              <c:ext xmlns:c16="http://schemas.microsoft.com/office/drawing/2014/chart" uri="{C3380CC4-5D6E-409C-BE32-E72D297353CC}">
                <c16:uniqueId val="{00000024-2A0C-414E-A588-64E37AB9A04F}"/>
              </c:ext>
            </c:extLst>
          </c:dPt>
          <c:dPt>
            <c:idx val="32"/>
            <c:invertIfNegative val="0"/>
            <c:bubble3D val="0"/>
            <c:spPr>
              <a:solidFill>
                <a:srgbClr val="0087FA"/>
              </a:solidFill>
              <a:ln>
                <a:noFill/>
              </a:ln>
              <a:effectLst/>
            </c:spPr>
            <c:extLst>
              <c:ext xmlns:c16="http://schemas.microsoft.com/office/drawing/2014/chart" uri="{C3380CC4-5D6E-409C-BE32-E72D297353CC}">
                <c16:uniqueId val="{00000025-2A0C-414E-A588-64E37AB9A04F}"/>
              </c:ext>
            </c:extLst>
          </c:dPt>
          <c:dPt>
            <c:idx val="33"/>
            <c:invertIfNegative val="0"/>
            <c:bubble3D val="0"/>
            <c:spPr>
              <a:solidFill>
                <a:srgbClr val="0087FA"/>
              </a:solidFill>
              <a:ln>
                <a:noFill/>
              </a:ln>
              <a:effectLst/>
            </c:spPr>
            <c:extLst>
              <c:ext xmlns:c16="http://schemas.microsoft.com/office/drawing/2014/chart" uri="{C3380CC4-5D6E-409C-BE32-E72D297353CC}">
                <c16:uniqueId val="{00000001-2A0C-414E-A588-64E37AB9A04F}"/>
              </c:ext>
            </c:extLst>
          </c:dPt>
          <c:dPt>
            <c:idx val="34"/>
            <c:invertIfNegative val="0"/>
            <c:bubble3D val="0"/>
            <c:spPr>
              <a:solidFill>
                <a:srgbClr val="0087FA"/>
              </a:solidFill>
              <a:ln>
                <a:noFill/>
              </a:ln>
              <a:effectLst/>
            </c:spPr>
            <c:extLst>
              <c:ext xmlns:c16="http://schemas.microsoft.com/office/drawing/2014/chart" uri="{C3380CC4-5D6E-409C-BE32-E72D297353CC}">
                <c16:uniqueId val="{00000003-2A0C-414E-A588-64E37AB9A04F}"/>
              </c:ext>
            </c:extLst>
          </c:dPt>
          <c:dPt>
            <c:idx val="35"/>
            <c:invertIfNegative val="0"/>
            <c:bubble3D val="0"/>
            <c:spPr>
              <a:solidFill>
                <a:srgbClr val="0087FA"/>
              </a:solidFill>
              <a:ln>
                <a:noFill/>
              </a:ln>
              <a:effectLst/>
            </c:spPr>
            <c:extLst>
              <c:ext xmlns:c16="http://schemas.microsoft.com/office/drawing/2014/chart" uri="{C3380CC4-5D6E-409C-BE32-E72D297353CC}">
                <c16:uniqueId val="{00000005-2A0C-414E-A588-64E37AB9A04F}"/>
              </c:ext>
            </c:extLst>
          </c:dPt>
          <c:dPt>
            <c:idx val="36"/>
            <c:invertIfNegative val="0"/>
            <c:bubble3D val="0"/>
            <c:spPr>
              <a:solidFill>
                <a:srgbClr val="0087FA"/>
              </a:solidFill>
              <a:ln>
                <a:noFill/>
              </a:ln>
              <a:effectLst/>
            </c:spPr>
            <c:extLst>
              <c:ext xmlns:c16="http://schemas.microsoft.com/office/drawing/2014/chart" uri="{C3380CC4-5D6E-409C-BE32-E72D297353CC}">
                <c16:uniqueId val="{00000007-2A0C-414E-A588-64E37AB9A04F}"/>
              </c:ext>
            </c:extLst>
          </c:dPt>
          <c:dPt>
            <c:idx val="37"/>
            <c:invertIfNegative val="0"/>
            <c:bubble3D val="0"/>
            <c:spPr>
              <a:solidFill>
                <a:srgbClr val="0087FA"/>
              </a:solidFill>
              <a:ln>
                <a:noFill/>
              </a:ln>
              <a:effectLst/>
            </c:spPr>
            <c:extLst>
              <c:ext xmlns:c16="http://schemas.microsoft.com/office/drawing/2014/chart" uri="{C3380CC4-5D6E-409C-BE32-E72D297353CC}">
                <c16:uniqueId val="{00000009-2A0C-414E-A588-64E37AB9A04F}"/>
              </c:ext>
            </c:extLst>
          </c:dPt>
          <c:dPt>
            <c:idx val="38"/>
            <c:invertIfNegative val="0"/>
            <c:bubble3D val="0"/>
            <c:spPr>
              <a:solidFill>
                <a:srgbClr val="0087FA"/>
              </a:solidFill>
              <a:ln>
                <a:noFill/>
              </a:ln>
              <a:effectLst/>
            </c:spPr>
            <c:extLst>
              <c:ext xmlns:c16="http://schemas.microsoft.com/office/drawing/2014/chart" uri="{C3380CC4-5D6E-409C-BE32-E72D297353CC}">
                <c16:uniqueId val="{0000000B-2A0C-414E-A588-64E37AB9A04F}"/>
              </c:ext>
            </c:extLst>
          </c:dPt>
          <c:dPt>
            <c:idx val="39"/>
            <c:invertIfNegative val="0"/>
            <c:bubble3D val="0"/>
            <c:spPr>
              <a:solidFill>
                <a:srgbClr val="0087FA"/>
              </a:solidFill>
              <a:ln>
                <a:noFill/>
              </a:ln>
              <a:effectLst/>
            </c:spPr>
            <c:extLst>
              <c:ext xmlns:c16="http://schemas.microsoft.com/office/drawing/2014/chart" uri="{C3380CC4-5D6E-409C-BE32-E72D297353CC}">
                <c16:uniqueId val="{0000000D-2A0C-414E-A588-64E37AB9A04F}"/>
              </c:ext>
            </c:extLst>
          </c:dPt>
          <c:dPt>
            <c:idx val="40"/>
            <c:invertIfNegative val="0"/>
            <c:bubble3D val="0"/>
            <c:spPr>
              <a:solidFill>
                <a:srgbClr val="0087FA"/>
              </a:solidFill>
              <a:ln>
                <a:noFill/>
              </a:ln>
              <a:effectLst/>
            </c:spPr>
            <c:extLst>
              <c:ext xmlns:c16="http://schemas.microsoft.com/office/drawing/2014/chart" uri="{C3380CC4-5D6E-409C-BE32-E72D297353CC}">
                <c16:uniqueId val="{0000000F-2A0C-414E-A588-64E37AB9A04F}"/>
              </c:ext>
            </c:extLst>
          </c:dPt>
          <c:dPt>
            <c:idx val="41"/>
            <c:invertIfNegative val="0"/>
            <c:bubble3D val="0"/>
            <c:spPr>
              <a:solidFill>
                <a:srgbClr val="0087FA"/>
              </a:solidFill>
              <a:ln>
                <a:noFill/>
              </a:ln>
              <a:effectLst/>
            </c:spPr>
            <c:extLst>
              <c:ext xmlns:c16="http://schemas.microsoft.com/office/drawing/2014/chart" uri="{C3380CC4-5D6E-409C-BE32-E72D297353CC}">
                <c16:uniqueId val="{00000011-2A0C-414E-A588-64E37AB9A04F}"/>
              </c:ext>
            </c:extLst>
          </c:dPt>
          <c:dPt>
            <c:idx val="42"/>
            <c:invertIfNegative val="0"/>
            <c:bubble3D val="0"/>
            <c:spPr>
              <a:solidFill>
                <a:srgbClr val="0087FA"/>
              </a:solidFill>
              <a:ln>
                <a:noFill/>
              </a:ln>
              <a:effectLst/>
            </c:spPr>
            <c:extLst>
              <c:ext xmlns:c16="http://schemas.microsoft.com/office/drawing/2014/chart" uri="{C3380CC4-5D6E-409C-BE32-E72D297353CC}">
                <c16:uniqueId val="{00000013-2A0C-414E-A588-64E37AB9A04F}"/>
              </c:ext>
            </c:extLst>
          </c:dPt>
          <c:dPt>
            <c:idx val="43"/>
            <c:invertIfNegative val="0"/>
            <c:bubble3D val="0"/>
            <c:spPr>
              <a:solidFill>
                <a:srgbClr val="0087FA"/>
              </a:solidFill>
              <a:ln>
                <a:noFill/>
              </a:ln>
              <a:effectLst/>
            </c:spPr>
            <c:extLst>
              <c:ext xmlns:c16="http://schemas.microsoft.com/office/drawing/2014/chart" uri="{C3380CC4-5D6E-409C-BE32-E72D297353CC}">
                <c16:uniqueId val="{00000015-2A0C-414E-A588-64E37AB9A04F}"/>
              </c:ext>
            </c:extLst>
          </c:dPt>
          <c:dPt>
            <c:idx val="44"/>
            <c:invertIfNegative val="0"/>
            <c:bubble3D val="0"/>
            <c:spPr>
              <a:solidFill>
                <a:srgbClr val="0087FA"/>
              </a:solidFill>
              <a:ln>
                <a:noFill/>
              </a:ln>
              <a:effectLst/>
            </c:spPr>
            <c:extLst>
              <c:ext xmlns:c16="http://schemas.microsoft.com/office/drawing/2014/chart" uri="{C3380CC4-5D6E-409C-BE32-E72D297353CC}">
                <c16:uniqueId val="{00000017-2A0C-414E-A588-64E37AB9A04F}"/>
              </c:ext>
            </c:extLst>
          </c:dPt>
          <c:dPt>
            <c:idx val="45"/>
            <c:invertIfNegative val="0"/>
            <c:bubble3D val="0"/>
            <c:spPr>
              <a:solidFill>
                <a:srgbClr val="0087FA"/>
              </a:solidFill>
              <a:ln>
                <a:noFill/>
              </a:ln>
              <a:effectLst/>
            </c:spPr>
            <c:extLst>
              <c:ext xmlns:c16="http://schemas.microsoft.com/office/drawing/2014/chart" uri="{C3380CC4-5D6E-409C-BE32-E72D297353CC}">
                <c16:uniqueId val="{00000019-2A0C-414E-A588-64E37AB9A04F}"/>
              </c:ext>
            </c:extLst>
          </c:dPt>
          <c:dPt>
            <c:idx val="46"/>
            <c:invertIfNegative val="0"/>
            <c:bubble3D val="0"/>
            <c:spPr>
              <a:solidFill>
                <a:srgbClr val="0087FA"/>
              </a:solidFill>
              <a:ln>
                <a:noFill/>
              </a:ln>
              <a:effectLst/>
            </c:spPr>
            <c:extLst>
              <c:ext xmlns:c16="http://schemas.microsoft.com/office/drawing/2014/chart" uri="{C3380CC4-5D6E-409C-BE32-E72D297353CC}">
                <c16:uniqueId val="{0000001B-2A0C-414E-A588-64E37AB9A04F}"/>
              </c:ext>
            </c:extLst>
          </c:dPt>
          <c:dPt>
            <c:idx val="47"/>
            <c:invertIfNegative val="0"/>
            <c:bubble3D val="0"/>
            <c:spPr>
              <a:solidFill>
                <a:srgbClr val="0087FA"/>
              </a:solidFill>
              <a:ln>
                <a:noFill/>
              </a:ln>
              <a:effectLst/>
            </c:spPr>
            <c:extLst>
              <c:ext xmlns:c16="http://schemas.microsoft.com/office/drawing/2014/chart" uri="{C3380CC4-5D6E-409C-BE32-E72D297353CC}">
                <c16:uniqueId val="{0000001D-2A0C-414E-A588-64E37AB9A04F}"/>
              </c:ext>
            </c:extLst>
          </c:dPt>
          <c:dPt>
            <c:idx val="48"/>
            <c:invertIfNegative val="0"/>
            <c:bubble3D val="0"/>
            <c:spPr>
              <a:solidFill>
                <a:srgbClr val="0087FA"/>
              </a:solidFill>
              <a:ln>
                <a:noFill/>
              </a:ln>
              <a:effectLst/>
            </c:spPr>
            <c:extLst>
              <c:ext xmlns:c16="http://schemas.microsoft.com/office/drawing/2014/chart" uri="{C3380CC4-5D6E-409C-BE32-E72D297353CC}">
                <c16:uniqueId val="{0000001F-2A0C-414E-A588-64E37AB9A04F}"/>
              </c:ext>
            </c:extLst>
          </c:dPt>
          <c:dPt>
            <c:idx val="49"/>
            <c:invertIfNegative val="0"/>
            <c:bubble3D val="0"/>
            <c:spPr>
              <a:solidFill>
                <a:srgbClr val="0087FA"/>
              </a:solidFill>
              <a:ln>
                <a:noFill/>
              </a:ln>
              <a:effectLst/>
            </c:spPr>
            <c:extLst>
              <c:ext xmlns:c16="http://schemas.microsoft.com/office/drawing/2014/chart" uri="{C3380CC4-5D6E-409C-BE32-E72D297353CC}">
                <c16:uniqueId val="{00000021-2A0C-414E-A588-64E37AB9A04F}"/>
              </c:ext>
            </c:extLst>
          </c:dPt>
          <c:dPt>
            <c:idx val="50"/>
            <c:invertIfNegative val="0"/>
            <c:bubble3D val="0"/>
            <c:spPr>
              <a:solidFill>
                <a:srgbClr val="0087FA"/>
              </a:solidFill>
              <a:ln>
                <a:noFill/>
              </a:ln>
              <a:effectLst/>
            </c:spPr>
            <c:extLst>
              <c:ext xmlns:c16="http://schemas.microsoft.com/office/drawing/2014/chart" uri="{C3380CC4-5D6E-409C-BE32-E72D297353CC}">
                <c16:uniqueId val="{00000023-2A0C-414E-A588-64E37AB9A04F}"/>
              </c:ext>
            </c:extLst>
          </c:dPt>
          <c:dPt>
            <c:idx val="51"/>
            <c:invertIfNegative val="0"/>
            <c:bubble3D val="0"/>
            <c:spPr>
              <a:solidFill>
                <a:srgbClr val="0087FA"/>
              </a:solidFill>
              <a:ln>
                <a:noFill/>
              </a:ln>
              <a:effectLst/>
            </c:spPr>
            <c:extLst>
              <c:ext xmlns:c16="http://schemas.microsoft.com/office/drawing/2014/chart" uri="{C3380CC4-5D6E-409C-BE32-E72D297353CC}">
                <c16:uniqueId val="{0000002F-FFC4-4EED-A92D-29DCF046022D}"/>
              </c:ext>
            </c:extLst>
          </c:dPt>
          <c:dPt>
            <c:idx val="52"/>
            <c:invertIfNegative val="0"/>
            <c:bubble3D val="0"/>
            <c:spPr>
              <a:solidFill>
                <a:srgbClr val="0087FA"/>
              </a:solidFill>
              <a:ln>
                <a:noFill/>
              </a:ln>
              <a:effectLst/>
            </c:spPr>
            <c:extLst>
              <c:ext xmlns:c16="http://schemas.microsoft.com/office/drawing/2014/chart" uri="{C3380CC4-5D6E-409C-BE32-E72D297353CC}">
                <c16:uniqueId val="{0000002E-FFC4-4EED-A92D-29DCF046022D}"/>
              </c:ext>
            </c:extLst>
          </c:dPt>
          <c:cat>
            <c:strRef>
              <c:f>Feuil1!$A$2:$A$54</c:f>
              <c:strCache>
                <c:ptCount val="53"/>
                <c:pt idx="0">
                  <c:v>H Higuchi</c:v>
                </c:pt>
                <c:pt idx="1">
                  <c:v>UMSARS</c:v>
                </c:pt>
                <c:pt idx="2">
                  <c:v>SD1/SD2</c:v>
                </c:pt>
                <c:pt idx="3">
                  <c:v>H (DFA)</c:v>
                </c:pt>
                <c:pt idx="4">
                  <c:v>α2 DFA</c:v>
                </c:pt>
                <c:pt idx="5">
                  <c:v>H  Katz </c:v>
                </c:pt>
                <c:pt idx="6">
                  <c:v>Symptom duration</c:v>
                </c:pt>
                <c:pt idx="7">
                  <c:v>Triangular index</c:v>
                </c:pt>
                <c:pt idx="8">
                  <c:v>IMAI2</c:v>
                </c:pt>
                <c:pt idx="9">
                  <c:v>ms/mmHg</c:v>
                </c:pt>
                <c:pt idx="10">
                  <c:v>2UV%</c:v>
                </c:pt>
                <c:pt idx="11">
                  <c:v>LF/HF</c:v>
                </c:pt>
                <c:pt idx="12">
                  <c:v>Normalized CCE </c:v>
                </c:pt>
                <c:pt idx="13">
                  <c:v>2UV</c:v>
                </c:pt>
                <c:pt idx="14">
                  <c:v>SD1 ms </c:v>
                </c:pt>
                <c:pt idx="15">
                  <c:v>Delta SBP</c:v>
                </c:pt>
                <c:pt idx="16">
                  <c:v>SD2  ms </c:v>
                </c:pt>
                <c:pt idx="17">
                  <c:v>SDNN  ms </c:v>
                </c:pt>
                <c:pt idx="18">
                  <c:v>OV%</c:v>
                </c:pt>
                <c:pt idx="19">
                  <c:v>rMSSD  ms </c:v>
                </c:pt>
                <c:pt idx="20">
                  <c:v>TINN  ms </c:v>
                </c:pt>
                <c:pt idx="21">
                  <c:v>pLF1 (ms²)</c:v>
                </c:pt>
                <c:pt idx="22">
                  <c:v>OV</c:v>
                </c:pt>
                <c:pt idx="23">
                  <c:v>X  ms </c:v>
                </c:pt>
                <c:pt idx="24">
                  <c:v>M  ms </c:v>
                </c:pt>
                <c:pt idx="25">
                  <c:v>Centroid  ms </c:v>
                </c:pt>
                <c:pt idx="26">
                  <c:v>pHF2 (ms²)</c:v>
                </c:pt>
                <c:pt idx="27">
                  <c:v>HF (ms²)</c:v>
                </c:pt>
                <c:pt idx="28">
                  <c:v>Mean RR  ms </c:v>
                </c:pt>
                <c:pt idx="29">
                  <c:v>N  ms </c:v>
                </c:pt>
                <c:pt idx="30">
                  <c:v>Ptot (ms²)</c:v>
                </c:pt>
                <c:pt idx="31">
                  <c:v>pHF1 (ms²)</c:v>
                </c:pt>
                <c:pt idx="32">
                  <c:v>LF (ms²)</c:v>
                </c:pt>
                <c:pt idx="33">
                  <c:v>VLF (ms²)</c:v>
                </c:pt>
                <c:pt idx="34">
                  <c:v>pLF2 (ms²)</c:v>
                </c:pt>
                <c:pt idx="35">
                  <c:v>2V</c:v>
                </c:pt>
                <c:pt idx="36">
                  <c:v>Y  beats </c:v>
                </c:pt>
                <c:pt idx="37">
                  <c:v>MP%</c:v>
                </c:pt>
                <c:pt idx="38">
                  <c:v>pNN50  % </c:v>
                </c:pt>
                <c:pt idx="39">
                  <c:v>MP</c:v>
                </c:pt>
                <c:pt idx="40">
                  <c:v>1V</c:v>
                </c:pt>
                <c:pt idx="41">
                  <c:v>IMAI1</c:v>
                </c:pt>
                <c:pt idx="42">
                  <c:v>ρ</c:v>
                </c:pt>
                <c:pt idx="43">
                  <c:v>2V%</c:v>
                </c:pt>
                <c:pt idx="44">
                  <c:v>1V%</c:v>
                </c:pt>
                <c:pt idx="45">
                  <c:v>Shanon Entropy </c:v>
                </c:pt>
                <c:pt idx="46">
                  <c:v>Conditional Entropy </c:v>
                </c:pt>
                <c:pt idx="47">
                  <c:v>Corrected CE</c:v>
                </c:pt>
                <c:pt idx="48">
                  <c:v>Sample Entropy</c:v>
                </c:pt>
                <c:pt idx="49">
                  <c:v>α1 DFA </c:v>
                </c:pt>
                <c:pt idx="50">
                  <c:v>Approximate Entropy</c:v>
                </c:pt>
                <c:pt idx="51">
                  <c:v>Hurst</c:v>
                </c:pt>
                <c:pt idx="52">
                  <c:v>Lempel Ziv Complexity </c:v>
                </c:pt>
              </c:strCache>
            </c:strRef>
          </c:cat>
          <c:val>
            <c:numRef>
              <c:f>Feuil1!$B$2:$B$54</c:f>
              <c:numCache>
                <c:formatCode>0.00</c:formatCode>
                <c:ptCount val="53"/>
                <c:pt idx="0">
                  <c:v>-5.4465969999999997</c:v>
                </c:pt>
                <c:pt idx="1">
                  <c:v>-2.125038</c:v>
                </c:pt>
                <c:pt idx="2">
                  <c:v>-1.9299679999999999</c:v>
                </c:pt>
                <c:pt idx="3">
                  <c:v>-1.2144010000000001</c:v>
                </c:pt>
                <c:pt idx="4">
                  <c:v>-0.85047220000000001</c:v>
                </c:pt>
                <c:pt idx="5">
                  <c:v>-0.53166780000000002</c:v>
                </c:pt>
                <c:pt idx="6">
                  <c:v>-0.2580809</c:v>
                </c:pt>
                <c:pt idx="7">
                  <c:v>-0.14348040000000001</c:v>
                </c:pt>
                <c:pt idx="8">
                  <c:v>-8.3675410000000006E-2</c:v>
                </c:pt>
                <c:pt idx="9">
                  <c:v>-8.2678580000000002E-2</c:v>
                </c:pt>
                <c:pt idx="10">
                  <c:v>-5.1766529999999998E-2</c:v>
                </c:pt>
                <c:pt idx="11">
                  <c:v>-4.9646490000000001E-2</c:v>
                </c:pt>
                <c:pt idx="12">
                  <c:v>-2.9417949999999998E-2</c:v>
                </c:pt>
                <c:pt idx="13">
                  <c:v>-1.756013E-2</c:v>
                </c:pt>
                <c:pt idx="14">
                  <c:v>-1.616078E-2</c:v>
                </c:pt>
                <c:pt idx="15">
                  <c:v>-1.177542E-2</c:v>
                </c:pt>
                <c:pt idx="16">
                  <c:v>-1.1336880000000001E-2</c:v>
                </c:pt>
                <c:pt idx="17">
                  <c:v>-9.9918109999999997E-3</c:v>
                </c:pt>
                <c:pt idx="18">
                  <c:v>-9.0155540000000003E-3</c:v>
                </c:pt>
                <c:pt idx="19">
                  <c:v>-8.3479220000000007E-3</c:v>
                </c:pt>
                <c:pt idx="20">
                  <c:v>-5.9520550000000004E-3</c:v>
                </c:pt>
                <c:pt idx="21">
                  <c:v>-1.230954E-3</c:v>
                </c:pt>
                <c:pt idx="22">
                  <c:v>-1.0904510000000001E-3</c:v>
                </c:pt>
                <c:pt idx="23">
                  <c:v>-8.0539779999999996E-4</c:v>
                </c:pt>
                <c:pt idx="24">
                  <c:v>-6.0476200000000001E-4</c:v>
                </c:pt>
                <c:pt idx="25">
                  <c:v>-1.4733580000000001E-4</c:v>
                </c:pt>
                <c:pt idx="26">
                  <c:v>-1.3800920000000001E-4</c:v>
                </c:pt>
                <c:pt idx="27">
                  <c:v>-1.068706E-4</c:v>
                </c:pt>
                <c:pt idx="28">
                  <c:v>-9.7477590000000003E-5</c:v>
                </c:pt>
                <c:pt idx="29">
                  <c:v>-6.6470140000000002E-5</c:v>
                </c:pt>
                <c:pt idx="30">
                  <c:v>1.200007E-4</c:v>
                </c:pt>
                <c:pt idx="31">
                  <c:v>1.9829050000000001E-4</c:v>
                </c:pt>
                <c:pt idx="32">
                  <c:v>5.4781329999999996E-4</c:v>
                </c:pt>
                <c:pt idx="33">
                  <c:v>6.2310350000000002E-4</c:v>
                </c:pt>
                <c:pt idx="34">
                  <c:v>2.887424E-3</c:v>
                </c:pt>
                <c:pt idx="35">
                  <c:v>7.6567400000000004E-3</c:v>
                </c:pt>
                <c:pt idx="36">
                  <c:v>7.8013259999999999E-3</c:v>
                </c:pt>
                <c:pt idx="37">
                  <c:v>8.9987460000000002E-3</c:v>
                </c:pt>
                <c:pt idx="38">
                  <c:v>9.4830999999999995E-3</c:v>
                </c:pt>
                <c:pt idx="39">
                  <c:v>1.277852E-2</c:v>
                </c:pt>
                <c:pt idx="40">
                  <c:v>1.6066449999999999E-2</c:v>
                </c:pt>
                <c:pt idx="41">
                  <c:v>2.092749E-2</c:v>
                </c:pt>
                <c:pt idx="42">
                  <c:v>3.140192E-2</c:v>
                </c:pt>
                <c:pt idx="43">
                  <c:v>3.937508E-2</c:v>
                </c:pt>
                <c:pt idx="44">
                  <c:v>0.1057399</c:v>
                </c:pt>
                <c:pt idx="45">
                  <c:v>0.1121519</c:v>
                </c:pt>
                <c:pt idx="46">
                  <c:v>0.3338006</c:v>
                </c:pt>
                <c:pt idx="47">
                  <c:v>0.54508489999999998</c:v>
                </c:pt>
                <c:pt idx="48">
                  <c:v>1.09117</c:v>
                </c:pt>
                <c:pt idx="49">
                  <c:v>2.0991170000000001</c:v>
                </c:pt>
                <c:pt idx="50">
                  <c:v>3.0400649999999998</c:v>
                </c:pt>
                <c:pt idx="51">
                  <c:v>5.1296739999999996</c:v>
                </c:pt>
                <c:pt idx="52">
                  <c:v>7.4509259999999999</c:v>
                </c:pt>
              </c:numCache>
            </c:numRef>
          </c:val>
          <c:extLst>
            <c:ext xmlns:c16="http://schemas.microsoft.com/office/drawing/2014/chart" uri="{C3380CC4-5D6E-409C-BE32-E72D297353CC}">
              <c16:uniqueId val="{00000022-2A0C-414E-A588-64E37AB9A04F}"/>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1"/>
        <c:axPos val="l"/>
        <c:numFmt formatCode="General" sourceLinked="1"/>
        <c:majorTickMark val="none"/>
        <c:minorTickMark val="none"/>
        <c:tickLblPos val="nextTo"/>
        <c:crossAx val="1535160352"/>
        <c:crosses val="autoZero"/>
        <c:auto val="1"/>
        <c:lblAlgn val="ctr"/>
        <c:lblOffset val="100"/>
        <c:noMultiLvlLbl val="0"/>
      </c:catAx>
      <c:valAx>
        <c:axId val="1535160352"/>
        <c:scaling>
          <c:orientation val="minMax"/>
          <c:max val="8"/>
          <c:min val="-7"/>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chart" Target="../charts/chart4.xml"/><Relationship Id="rId4" Type="http://schemas.openxmlformats.org/officeDocument/2006/relationships/chart" Target="../charts/char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4F97D-1774-8E14-86C2-0EB911941D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A8E14A-7322-A621-979F-C7B1F8C5CA09}"/>
              </a:ext>
            </a:extLst>
          </p:cNvPr>
          <p:cNvSpPr>
            <a:spLocks noGrp="1"/>
          </p:cNvSpPr>
          <p:nvPr>
            <p:ph type="title"/>
          </p:nvPr>
        </p:nvSpPr>
        <p:spPr>
          <a:xfrm>
            <a:off x="552768" y="-539395"/>
            <a:ext cx="5915025" cy="1914702"/>
          </a:xfrm>
        </p:spPr>
        <p:txBody>
          <a:bodyPr/>
          <a:lstStyle/>
          <a:p>
            <a:r>
              <a:rPr lang="en-US" dirty="0"/>
              <a:t> </a:t>
            </a:r>
          </a:p>
        </p:txBody>
      </p:sp>
      <p:sp>
        <p:nvSpPr>
          <p:cNvPr id="17" name="Espace réservé du contenu 16">
            <a:extLst>
              <a:ext uri="{FF2B5EF4-FFF2-40B4-BE49-F238E27FC236}">
                <a16:creationId xmlns:a16="http://schemas.microsoft.com/office/drawing/2014/main" id="{773FC8C7-746F-242F-F582-86E114032C1B}"/>
              </a:ext>
            </a:extLst>
          </p:cNvPr>
          <p:cNvSpPr>
            <a:spLocks noGrp="1"/>
          </p:cNvSpPr>
          <p:nvPr>
            <p:ph idx="1"/>
          </p:nvPr>
        </p:nvSpPr>
        <p:spPr>
          <a:xfrm>
            <a:off x="6180881" y="-1687365"/>
            <a:ext cx="3163144" cy="3134200"/>
          </a:xfrm>
        </p:spPr>
        <p:txBody>
          <a:bodyPr/>
          <a:lstStyle/>
          <a:p>
            <a:pPr marL="0" indent="0">
              <a:buNone/>
            </a:pPr>
            <a:r>
              <a:rPr lang="en-US" dirty="0"/>
              <a:t> </a:t>
            </a:r>
          </a:p>
        </p:txBody>
      </p:sp>
      <p:graphicFrame>
        <p:nvGraphicFramePr>
          <p:cNvPr id="32" name="Espace réservé du contenu 5">
            <a:extLst>
              <a:ext uri="{FF2B5EF4-FFF2-40B4-BE49-F238E27FC236}">
                <a16:creationId xmlns:a16="http://schemas.microsoft.com/office/drawing/2014/main" id="{1B8CF944-1537-FFBD-94ED-5EC1EA7A4ED5}"/>
              </a:ext>
            </a:extLst>
          </p:cNvPr>
          <p:cNvGraphicFramePr>
            <a:graphicFrameLocks/>
          </p:cNvGraphicFramePr>
          <p:nvPr/>
        </p:nvGraphicFramePr>
        <p:xfrm>
          <a:off x="207121" y="292899"/>
          <a:ext cx="1324932" cy="8733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3" name="Graphique 32">
            <a:extLst>
              <a:ext uri="{FF2B5EF4-FFF2-40B4-BE49-F238E27FC236}">
                <a16:creationId xmlns:a16="http://schemas.microsoft.com/office/drawing/2014/main" id="{59BF4104-8870-40D3-92F2-B143DC6F0F8D}"/>
              </a:ext>
            </a:extLst>
          </p:cNvPr>
          <p:cNvGraphicFramePr/>
          <p:nvPr/>
        </p:nvGraphicFramePr>
        <p:xfrm>
          <a:off x="1873926" y="15284"/>
          <a:ext cx="4217046" cy="52677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 name="Espace réservé du contenu 5">
            <a:extLst>
              <a:ext uri="{FF2B5EF4-FFF2-40B4-BE49-F238E27FC236}">
                <a16:creationId xmlns:a16="http://schemas.microsoft.com/office/drawing/2014/main" id="{7D390E20-6287-85B9-B472-58C9FE474721}"/>
              </a:ext>
            </a:extLst>
          </p:cNvPr>
          <p:cNvGraphicFramePr>
            <a:graphicFrameLocks/>
          </p:cNvGraphicFramePr>
          <p:nvPr/>
        </p:nvGraphicFramePr>
        <p:xfrm>
          <a:off x="704012" y="257609"/>
          <a:ext cx="2222652" cy="10711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5" name="Graphique 34">
            <a:extLst>
              <a:ext uri="{FF2B5EF4-FFF2-40B4-BE49-F238E27FC236}">
                <a16:creationId xmlns:a16="http://schemas.microsoft.com/office/drawing/2014/main" id="{CFF1A65B-7632-32F1-CC3C-AE0DE3F4D6B6}"/>
              </a:ext>
            </a:extLst>
          </p:cNvPr>
          <p:cNvGraphicFramePr/>
          <p:nvPr/>
        </p:nvGraphicFramePr>
        <p:xfrm>
          <a:off x="3867696" y="24101"/>
          <a:ext cx="3040902" cy="5311722"/>
        </p:xfrm>
        <a:graphic>
          <a:graphicData uri="http://schemas.openxmlformats.org/drawingml/2006/chart">
            <c:chart xmlns:c="http://schemas.openxmlformats.org/drawingml/2006/chart" xmlns:r="http://schemas.openxmlformats.org/officeDocument/2006/relationships" r:id="rId5"/>
          </a:graphicData>
        </a:graphic>
      </p:graphicFrame>
      <p:sp>
        <p:nvSpPr>
          <p:cNvPr id="43" name="ZoneTexte 42">
            <a:extLst>
              <a:ext uri="{FF2B5EF4-FFF2-40B4-BE49-F238E27FC236}">
                <a16:creationId xmlns:a16="http://schemas.microsoft.com/office/drawing/2014/main" id="{437FE802-B34C-27DF-6BCD-7AE9449998C9}"/>
              </a:ext>
            </a:extLst>
          </p:cNvPr>
          <p:cNvSpPr txBox="1"/>
          <p:nvPr/>
        </p:nvSpPr>
        <p:spPr>
          <a:xfrm>
            <a:off x="318254" y="54139"/>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sp>
        <p:nvSpPr>
          <p:cNvPr id="44" name="ZoneTexte 43">
            <a:extLst>
              <a:ext uri="{FF2B5EF4-FFF2-40B4-BE49-F238E27FC236}">
                <a16:creationId xmlns:a16="http://schemas.microsoft.com/office/drawing/2014/main" id="{7A7260B4-146C-FD38-D875-B5645E84DCAA}"/>
              </a:ext>
            </a:extLst>
          </p:cNvPr>
          <p:cNvSpPr txBox="1"/>
          <p:nvPr/>
        </p:nvSpPr>
        <p:spPr>
          <a:xfrm>
            <a:off x="338969" y="1861211"/>
            <a:ext cx="310186" cy="246221"/>
          </a:xfrm>
          <a:prstGeom prst="rect">
            <a:avLst/>
          </a:prstGeom>
          <a:noFill/>
        </p:spPr>
        <p:txBody>
          <a:bodyPr wrap="square" rtlCol="0">
            <a:spAutoFit/>
          </a:bodyPr>
          <a:lstStyle/>
          <a:p>
            <a:r>
              <a:rPr lang="en-US" sz="1000" b="1" dirty="0">
                <a:latin typeface="Bahnschrift" panose="020B0502040204020203" pitchFamily="34" charset="0"/>
              </a:rPr>
              <a:t>c)</a:t>
            </a:r>
          </a:p>
        </p:txBody>
      </p:sp>
      <p:pic>
        <p:nvPicPr>
          <p:cNvPr id="6" name="Picture 5" descr="A screenshot of a graph&#10;&#10;Description automatically generated">
            <a:extLst>
              <a:ext uri="{FF2B5EF4-FFF2-40B4-BE49-F238E27FC236}">
                <a16:creationId xmlns:a16="http://schemas.microsoft.com/office/drawing/2014/main" id="{4581AD08-01BC-9BC7-CECC-A8020CB1F171}"/>
              </a:ext>
            </a:extLst>
          </p:cNvPr>
          <p:cNvPicPr>
            <a:picLocks noChangeAspect="1"/>
          </p:cNvPicPr>
          <p:nvPr/>
        </p:nvPicPr>
        <p:blipFill>
          <a:blip r:embed="rId6">
            <a:extLst>
              <a:ext uri="{28A0092B-C50C-407E-A947-70E740481C1C}">
                <a14:useLocalDpi xmlns:a14="http://schemas.microsoft.com/office/drawing/2010/main" val="0"/>
              </a:ext>
            </a:extLst>
          </a:blip>
          <a:srcRect t="6115" r="2515" b="7958"/>
          <a:stretch/>
        </p:blipFill>
        <p:spPr>
          <a:xfrm>
            <a:off x="494062" y="5313206"/>
            <a:ext cx="5766289" cy="4619980"/>
          </a:xfrm>
          <a:prstGeom prst="rect">
            <a:avLst/>
          </a:prstGeom>
        </p:spPr>
      </p:pic>
      <p:pic>
        <p:nvPicPr>
          <p:cNvPr id="10" name="Picture 9" descr="A graph of a number of variables&#10;&#10;Description automatically generated">
            <a:extLst>
              <a:ext uri="{FF2B5EF4-FFF2-40B4-BE49-F238E27FC236}">
                <a16:creationId xmlns:a16="http://schemas.microsoft.com/office/drawing/2014/main" id="{65F81D1D-BE35-A8D0-394A-FA2C6B54729A}"/>
              </a:ext>
            </a:extLst>
          </p:cNvPr>
          <p:cNvPicPr>
            <a:picLocks noChangeAspect="1"/>
          </p:cNvPicPr>
          <p:nvPr/>
        </p:nvPicPr>
        <p:blipFill>
          <a:blip r:embed="rId7">
            <a:extLst>
              <a:ext uri="{28A0092B-C50C-407E-A947-70E740481C1C}">
                <a14:useLocalDpi xmlns:a14="http://schemas.microsoft.com/office/drawing/2010/main" val="0"/>
              </a:ext>
            </a:extLst>
          </a:blip>
          <a:srcRect l="49592" t="59030" r="5133" b="-1"/>
          <a:stretch/>
        </p:blipFill>
        <p:spPr>
          <a:xfrm>
            <a:off x="1574191" y="3472980"/>
            <a:ext cx="1097638" cy="1209682"/>
          </a:xfrm>
          <a:prstGeom prst="rect">
            <a:avLst/>
          </a:prstGeom>
        </p:spPr>
      </p:pic>
      <p:pic>
        <p:nvPicPr>
          <p:cNvPr id="13" name="Picture 12" descr="A graph of a number of variables&#10;&#10;Description automatically generated">
            <a:extLst>
              <a:ext uri="{FF2B5EF4-FFF2-40B4-BE49-F238E27FC236}">
                <a16:creationId xmlns:a16="http://schemas.microsoft.com/office/drawing/2014/main" id="{55662D76-BAEF-02AC-D2EA-EBF363297257}"/>
              </a:ext>
            </a:extLst>
          </p:cNvPr>
          <p:cNvPicPr>
            <a:picLocks noChangeAspect="1"/>
          </p:cNvPicPr>
          <p:nvPr/>
        </p:nvPicPr>
        <p:blipFill>
          <a:blip r:embed="rId7">
            <a:extLst>
              <a:ext uri="{28A0092B-C50C-407E-A947-70E740481C1C}">
                <a14:useLocalDpi xmlns:a14="http://schemas.microsoft.com/office/drawing/2010/main" val="0"/>
              </a:ext>
            </a:extLst>
          </a:blip>
          <a:srcRect t="6444" r="53408" b="51110"/>
          <a:stretch/>
        </p:blipFill>
        <p:spPr>
          <a:xfrm>
            <a:off x="265272" y="2126231"/>
            <a:ext cx="1212533" cy="1345275"/>
          </a:xfrm>
          <a:prstGeom prst="rect">
            <a:avLst/>
          </a:prstGeom>
        </p:spPr>
      </p:pic>
      <p:pic>
        <p:nvPicPr>
          <p:cNvPr id="14" name="Picture 13" descr="A graph of a number of variables&#10;&#10;Description automatically generated">
            <a:extLst>
              <a:ext uri="{FF2B5EF4-FFF2-40B4-BE49-F238E27FC236}">
                <a16:creationId xmlns:a16="http://schemas.microsoft.com/office/drawing/2014/main" id="{C0BE8CD8-A33F-0DB6-42CE-E7A054D0B7F8}"/>
              </a:ext>
            </a:extLst>
          </p:cNvPr>
          <p:cNvPicPr>
            <a:picLocks noChangeAspect="1"/>
          </p:cNvPicPr>
          <p:nvPr/>
        </p:nvPicPr>
        <p:blipFill>
          <a:blip r:embed="rId7">
            <a:extLst>
              <a:ext uri="{28A0092B-C50C-407E-A947-70E740481C1C}">
                <a14:useLocalDpi xmlns:a14="http://schemas.microsoft.com/office/drawing/2010/main" val="0"/>
              </a:ext>
            </a:extLst>
          </a:blip>
          <a:srcRect l="47627" t="9521" r="6118" b="52002"/>
          <a:stretch/>
        </p:blipFill>
        <p:spPr>
          <a:xfrm>
            <a:off x="1498750" y="2269992"/>
            <a:ext cx="1186020" cy="1201514"/>
          </a:xfrm>
          <a:prstGeom prst="rect">
            <a:avLst/>
          </a:prstGeom>
        </p:spPr>
      </p:pic>
      <p:pic>
        <p:nvPicPr>
          <p:cNvPr id="15" name="Picture 14" descr="A graph of a number of variables&#10;&#10;Description automatically generated">
            <a:extLst>
              <a:ext uri="{FF2B5EF4-FFF2-40B4-BE49-F238E27FC236}">
                <a16:creationId xmlns:a16="http://schemas.microsoft.com/office/drawing/2014/main" id="{82E8BB8F-CD1C-370A-C950-E11594676143}"/>
              </a:ext>
            </a:extLst>
          </p:cNvPr>
          <p:cNvPicPr>
            <a:picLocks noChangeAspect="1"/>
          </p:cNvPicPr>
          <p:nvPr/>
        </p:nvPicPr>
        <p:blipFill>
          <a:blip r:embed="rId7">
            <a:extLst>
              <a:ext uri="{28A0092B-C50C-407E-A947-70E740481C1C}">
                <a14:useLocalDpi xmlns:a14="http://schemas.microsoft.com/office/drawing/2010/main" val="0"/>
              </a:ext>
            </a:extLst>
          </a:blip>
          <a:srcRect t="58748" r="54725" b="1718"/>
          <a:stretch/>
        </p:blipFill>
        <p:spPr>
          <a:xfrm>
            <a:off x="252715" y="3464470"/>
            <a:ext cx="1137524" cy="1209682"/>
          </a:xfrm>
          <a:prstGeom prst="rect">
            <a:avLst/>
          </a:prstGeom>
        </p:spPr>
      </p:pic>
      <p:sp>
        <p:nvSpPr>
          <p:cNvPr id="16" name="ZoneTexte 43">
            <a:extLst>
              <a:ext uri="{FF2B5EF4-FFF2-40B4-BE49-F238E27FC236}">
                <a16:creationId xmlns:a16="http://schemas.microsoft.com/office/drawing/2014/main" id="{7F09B344-EC81-22C2-8804-3556C5391F7A}"/>
              </a:ext>
            </a:extLst>
          </p:cNvPr>
          <p:cNvSpPr txBox="1"/>
          <p:nvPr/>
        </p:nvSpPr>
        <p:spPr>
          <a:xfrm>
            <a:off x="2894066" y="76642"/>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sp>
        <p:nvSpPr>
          <p:cNvPr id="18" name="ZoneTexte 43">
            <a:extLst>
              <a:ext uri="{FF2B5EF4-FFF2-40B4-BE49-F238E27FC236}">
                <a16:creationId xmlns:a16="http://schemas.microsoft.com/office/drawing/2014/main" id="{D23D3F6F-A48A-711E-3739-B2F370CAC985}"/>
              </a:ext>
            </a:extLst>
          </p:cNvPr>
          <p:cNvSpPr txBox="1"/>
          <p:nvPr/>
        </p:nvSpPr>
        <p:spPr>
          <a:xfrm>
            <a:off x="533650" y="5457923"/>
            <a:ext cx="310186" cy="246221"/>
          </a:xfrm>
          <a:prstGeom prst="rect">
            <a:avLst/>
          </a:prstGeom>
          <a:noFill/>
        </p:spPr>
        <p:txBody>
          <a:bodyPr wrap="square" rtlCol="0">
            <a:spAutoFit/>
          </a:bodyPr>
          <a:lstStyle/>
          <a:p>
            <a:r>
              <a:rPr lang="en-US" sz="1000" b="1" dirty="0">
                <a:latin typeface="Bahnschrift" panose="020B0502040204020203" pitchFamily="34" charset="0"/>
              </a:rPr>
              <a:t>d)</a:t>
            </a:r>
          </a:p>
        </p:txBody>
      </p:sp>
    </p:spTree>
    <p:extLst>
      <p:ext uri="{BB962C8B-B14F-4D97-AF65-F5344CB8AC3E}">
        <p14:creationId xmlns:p14="http://schemas.microsoft.com/office/powerpoint/2010/main" val="193922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8D80-3309-AE7D-F840-EA16B65C0E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869DF5-A3C9-6221-4D99-8CEBB2267E1B}"/>
              </a:ext>
            </a:extLst>
          </p:cNvPr>
          <p:cNvSpPr>
            <a:spLocks noGrp="1"/>
          </p:cNvSpPr>
          <p:nvPr>
            <p:ph type="title"/>
          </p:nvPr>
        </p:nvSpPr>
        <p:spPr>
          <a:xfrm>
            <a:off x="372903" y="1268184"/>
            <a:ext cx="6112193" cy="6557556"/>
          </a:xfrm>
        </p:spPr>
        <p:txBody>
          <a:bodyPr>
            <a:noAutofit/>
          </a:bodyPr>
          <a:lstStyle/>
          <a:p>
            <a:pPr>
              <a:lnSpc>
                <a:spcPct val="150000"/>
              </a:lnSpc>
            </a:pPr>
            <a:r>
              <a:rPr lang="en-US" sz="1000" b="1" dirty="0">
                <a:latin typeface="Times New Roman" panose="02020603050405020304" pitchFamily="18" charset="0"/>
                <a:cs typeface="Times New Roman" panose="02020603050405020304" pitchFamily="18" charset="0"/>
              </a:rPr>
              <a:t>Supplementary Figure 10 – Predictive modeling of time-to-death in MSA patients using UMSARS, HRV features, symptom duration, and maximum SBP delta. </a:t>
            </a:r>
            <a:r>
              <a:rPr lang="en-US" sz="1000" dirty="0">
                <a:latin typeface="Times New Roman" panose="02020603050405020304" pitchFamily="18" charset="0"/>
                <a:cs typeface="Times New Roman" panose="02020603050405020304" pitchFamily="18" charset="0"/>
              </a:rPr>
              <a:t>(a) Coefficients from the LASSO model show a sparse selection of key predictors. Notably, UMSARS, 1V%, and Higuchi emerged as dominant contributors to time-to-death prediction, with LASSO’s regularization eliminating less informative variables. (b) Ridge regression retains all variables, assigning smaller coefficients based on relative importance. Though less interpretable for selection, Ridge provides a comprehensive view of variable contribution. (c) This panel presents four diagnostic plots to evaluate best subset regression model performance across varying numbers of predictors. The adjusted R² plot shows explained variance, penalizing for model complexity. The peak adjusted R² indicates the most efficient model. The Mallow’s Cp plot assesses model bias and variance. Cp values near the number of predictors (p) suggest an optimal model; higher values indicate potential overfitting. The Bayesian Information Criterion (BIC) curve reflects the trade-off between model fit and simplicity. The model size with the lowest BIC is preferred. The Residual Sum of Squares (RSS) curve captures total residual error. While RSS generally decreases with more variables, diminishing returns are observed as complexity increases. (d) The variable inclusion matrix displays the features selected across models of increasing complexity. Columns represent model sizes, while rows represent individual predictors. Filled cells indicate inclusion. This matrix allows rapid identification of variables consistently chosen across small and large models. Variables like UMSARS and 1V% that appear early and persist across sizes are strong candidates for robust predictors. Additionally, patterns in inclusion may reveal redundancy or dependencies among features, offering insights into multivariate relationships. Together, these modeling approaches highlight the predictive value of integrating clinical (UMSARS, symptom duration), physiological (HRV), and autonomic (SBP delta) measures for survival modeling in MSA.</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BF037DA2-CB1F-6321-7431-B7FC07E77EBE}"/>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314751569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363</Words>
  <Application>Microsoft Office PowerPoint</Application>
  <PresentationFormat>Format A4 (210 x 297 mm)</PresentationFormat>
  <Paragraphs>8</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10 – Predictive modeling of time-to-death in MSA patients using UMSARS, HRV features, symptom duration, and maximum SBP delta. (a) Coefficients from the LASSO model show a sparse selection of key predictors. Notably, UMSARS, 1V%, and Higuchi emerged as dominant contributors to time-to-death prediction, with LASSO’s regularization eliminating less informative variables. (b) Ridge regression retains all variables, assigning smaller coefficients based on relative importance. Though less interpretable for selection, Ridge provides a comprehensive view of variable contribution. (c) This panel presents four diagnostic plots to evaluate best subset regression model performance across varying numbers of predictors. The adjusted R² plot shows explained variance, penalizing for model complexity. The peak adjusted R² indicates the most efficient model. The Mallow’s Cp plot assesses model bias and variance. Cp values near the number of predictors (p) suggest an optimal model; higher values indicate potential overfitting. The Bayesian Information Criterion (BIC) curve reflects the trade-off between model fit and simplicity. The model size with the lowest BIC is preferred. The Residual Sum of Squares (RSS) curve captures total residual error. While RSS generally decreases with more variables, diminishing returns are observed as complexity increases. (d) The variable inclusion matrix displays the features selected across models of increasing complexity. Columns represent model sizes, while rows represent individual predictors. Filled cells indicate inclusion. This matrix allows rapid identification of variables consistently chosen across small and large models. Variables like UMSARS and 1V% that appear early and persist across sizes are strong candidates for robust predictors. Additionally, patterns in inclusion may reveal redundancy or dependencies among features, offering insights into multivariate relationships. Together, these modeling approaches highlight the predictive value of integrating clinical (UMSARS, symptom duration), physiological (HRV), and autonomic (SBP delta) measures for survival modeling in MSA.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2025-08-04T10:14:47Z</dcterms:modified>
</cp:coreProperties>
</file>