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72" r:id="rId8"/>
    <p:sldId id="273" r:id="rId9"/>
    <p:sldId id="260" r:id="rId10"/>
    <p:sldId id="262" r:id="rId11"/>
    <p:sldId id="261" r:id="rId12"/>
    <p:sldId id="265" r:id="rId13"/>
    <p:sldId id="266" r:id="rId14"/>
    <p:sldId id="267" r:id="rId15"/>
    <p:sldId id="263" r:id="rId16"/>
    <p:sldId id="268" r:id="rId17"/>
    <p:sldId id="269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5577-4359-084A-72C5-8F8B3EF64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DDD79-E7F4-1057-6490-9F028630C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1D84-6A25-5035-AC0C-A028C2F7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7F738-2575-BFDD-2798-DA5893E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F528-BDAB-9EA0-BCBE-17577B65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6D2C-5A84-8E3F-5D59-67FD7B22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F6A8D-518D-C569-5707-C706D742E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812B-9F75-7BAF-12CB-E381923F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CA427-354B-0F32-03E9-B5AC3B28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EB056-7BA4-220C-767F-F1D11DB0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6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9528C-1DE9-AF98-C721-673F18F1E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EA7A3-8C1D-2DB9-FEF0-661EF70F6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47BF-1EE7-E5F6-CE6C-32BBE4B2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98424-B7C1-3DA4-C08B-7E2FB8A7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AEA17-5D40-6777-3953-C29FBB3C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8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9710-05B3-F55D-88F2-F6AC0AD4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0A98-DBE6-0F64-49AF-C5BC6C65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DF316-3D51-2FE6-6188-0C14426C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65A05-6522-D2C3-F50F-777D9AB4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34298-0AB4-8D1F-2C8B-BB95358F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EC44-8C04-ABFF-E23F-C4C20083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5116E-188F-028A-D1C0-4CECDE2AF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6AECE-733C-7B7E-6BF3-0CA47A64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CA79E-042F-A415-2AF9-A5FF2043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DF3EA-D110-DCF9-E70E-31FDCF4B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76D2-58D1-B03E-BCDC-1136D765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CC8F-176C-DE5D-0536-F32D2B378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29F29-62BF-439C-BC38-5862FF6A9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217B2-DDF3-6A0C-C378-B3FC3E6F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E3753-29CA-9A5E-0DED-6888B44E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5539E-31C6-5DF9-473F-6ECE8DF7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9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5CAB-1279-AA86-073F-37598DCA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EA4E5-F40F-5B0C-6F36-64FE387F1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0CB92-3382-B403-D1EB-1B7F0D926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17626-E792-8142-B380-65B955E7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74802-DE7C-F7F5-FA01-C3FCD7D29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5A0FD-C674-8E9A-B8A2-5EC7C8B9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3276F-1730-2A31-11DA-308CD6EE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994BC-2435-2214-4779-E110D8C8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0E25-9576-9FF0-40F0-CE1D7D40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6C8AB-8B4C-381F-AA8D-D259A0A9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07B70-FA13-54C3-B8B1-DED1FC1D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EABE9-FDCF-7713-AC7F-84C973D8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2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A3CE5-754B-AEDB-7ECF-27EAC06F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B6849-B8D1-A714-CD8C-988EBD6C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78547-957E-C2AE-0A7E-9B5E9BDB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2CFB-BC7B-4C50-88BD-AA82802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2570-54DF-FB28-A5CE-CEE775BAD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DDCB0-9FD4-A87D-B859-00F6C346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DD6EF-4F63-245C-D65B-510639CE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EECB2-EA4C-3A06-E94F-A02C032A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FECCF-C7C0-10A7-4BFF-58DEC2E3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2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2A6C-1848-DD2D-46CC-5A708D62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9B10C-5A77-8B6F-93B7-5323189D4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5566-E5FD-5337-A7FC-76420BCEC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6AB66-354F-6F2E-DEB6-42C55FFF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EED28-4ABB-B5E8-D1CB-C7085366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7F82E-D7E6-3116-A8EC-C9FFB2D2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106DF-FE4E-1158-CF75-1F1F3E19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BA300-F58A-A085-4DE2-AF01A803C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82E27-4559-1E28-21C3-4642CFA19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07AED-6441-4A98-A636-390FA6BB10D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4E4D-7D0B-0036-0505-B986F47AF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2506A-CB65-FC30-3FA4-5E4C22990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62162-CA34-44B4-93EB-EF3F2710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D9CCE-9CB9-C675-05F2-84B52E2D1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1885950"/>
            <a:ext cx="4991539" cy="3409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539504-45F3-F369-B9DD-E90492C10125}"/>
              </a:ext>
            </a:extLst>
          </p:cNvPr>
          <p:cNvSpPr txBox="1"/>
          <p:nvPr/>
        </p:nvSpPr>
        <p:spPr>
          <a:xfrm>
            <a:off x="404494" y="609600"/>
            <a:ext cx="1138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Col 1A1 (rabbit/green) and Tubulin (mouse/Red) (dose response Treprostinil 1nM to 1uM and isoproterenol 1nM to 1uM)</a:t>
            </a:r>
          </a:p>
          <a:p>
            <a:pPr algn="ctr"/>
            <a:r>
              <a:rPr lang="en-US" sz="1600" dirty="0"/>
              <a:t>Representative blot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59F8C-E925-6745-7754-178914896A99}"/>
              </a:ext>
            </a:extLst>
          </p:cNvPr>
          <p:cNvSpPr txBox="1"/>
          <p:nvPr/>
        </p:nvSpPr>
        <p:spPr>
          <a:xfrm>
            <a:off x="8415776" y="2734056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Col1A1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877E0-B603-8345-869F-D0CE91DC636E}"/>
              </a:ext>
            </a:extLst>
          </p:cNvPr>
          <p:cNvSpPr txBox="1"/>
          <p:nvPr/>
        </p:nvSpPr>
        <p:spPr>
          <a:xfrm>
            <a:off x="8485632" y="4453128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A9C10D-9C44-A88B-0004-0AC260147709}"/>
              </a:ext>
            </a:extLst>
          </p:cNvPr>
          <p:cNvCxnSpPr/>
          <p:nvPr/>
        </p:nvCxnSpPr>
        <p:spPr>
          <a:xfrm>
            <a:off x="6699124" y="4383851"/>
            <a:ext cx="4373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BD8954-365E-7459-D93B-418D94AD6AA5}"/>
              </a:ext>
            </a:extLst>
          </p:cNvPr>
          <p:cNvSpPr txBox="1"/>
          <p:nvPr/>
        </p:nvSpPr>
        <p:spPr>
          <a:xfrm>
            <a:off x="6677632" y="4396530"/>
            <a:ext cx="590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F1593-8C2C-F2C0-EA3D-B00C0C3FC90D}"/>
              </a:ext>
            </a:extLst>
          </p:cNvPr>
          <p:cNvSpPr txBox="1"/>
          <p:nvPr/>
        </p:nvSpPr>
        <p:spPr>
          <a:xfrm>
            <a:off x="3808067" y="1441293"/>
            <a:ext cx="486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+       +       +      +      +     +      +       +       +             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9136CE4-96DD-6140-0F3B-163FF996CC0F}"/>
              </a:ext>
            </a:extLst>
          </p:cNvPr>
          <p:cNvSpPr/>
          <p:nvPr/>
        </p:nvSpPr>
        <p:spPr>
          <a:xfrm rot="16200000">
            <a:off x="5591818" y="4601993"/>
            <a:ext cx="161908" cy="16798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4B9F6-B484-1882-AFD9-53F1A6AB18B2}"/>
              </a:ext>
            </a:extLst>
          </p:cNvPr>
          <p:cNvSpPr txBox="1"/>
          <p:nvPr/>
        </p:nvSpPr>
        <p:spPr>
          <a:xfrm>
            <a:off x="4482919" y="5522896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  </a:t>
            </a:r>
            <a:r>
              <a:rPr lang="en-US" sz="1100" dirty="0"/>
              <a:t>1 nM                                       1 µM</a:t>
            </a:r>
          </a:p>
          <a:p>
            <a:r>
              <a:rPr lang="en-US" sz="1100" dirty="0"/>
              <a:t>                             Treprostinil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DA9F92-3190-EC25-1FEC-A621FC022DA4}"/>
              </a:ext>
            </a:extLst>
          </p:cNvPr>
          <p:cNvSpPr txBox="1"/>
          <p:nvPr/>
        </p:nvSpPr>
        <p:spPr>
          <a:xfrm>
            <a:off x="5904939" y="2991174"/>
            <a:ext cx="1000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TGF-β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DAE7A68-7A13-410F-114D-50A4536EED62}"/>
              </a:ext>
            </a:extLst>
          </p:cNvPr>
          <p:cNvSpPr/>
          <p:nvPr/>
        </p:nvSpPr>
        <p:spPr>
          <a:xfrm rot="16200000">
            <a:off x="7436627" y="4610855"/>
            <a:ext cx="161908" cy="16798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9061A-FE10-596C-7BB7-9925784392C3}"/>
              </a:ext>
            </a:extLst>
          </p:cNvPr>
          <p:cNvSpPr txBox="1"/>
          <p:nvPr/>
        </p:nvSpPr>
        <p:spPr>
          <a:xfrm>
            <a:off x="2473043" y="1508680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79E96-5B7A-FF05-D385-72ADE3E214A1}"/>
              </a:ext>
            </a:extLst>
          </p:cNvPr>
          <p:cNvSpPr txBox="1"/>
          <p:nvPr/>
        </p:nvSpPr>
        <p:spPr>
          <a:xfrm>
            <a:off x="6420225" y="5522654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 nM                                            1 µM</a:t>
            </a:r>
          </a:p>
          <a:p>
            <a:r>
              <a:rPr lang="en-US" sz="1100" dirty="0"/>
              <a:t>                             Isoproterenol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7F049-3AFD-EF3A-2009-5DA77FA196BC}"/>
              </a:ext>
            </a:extLst>
          </p:cNvPr>
          <p:cNvSpPr txBox="1"/>
          <p:nvPr/>
        </p:nvSpPr>
        <p:spPr>
          <a:xfrm>
            <a:off x="3643440" y="5312303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8163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7AEB5-3E90-6757-C6D2-FF33FD99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37" y="1575792"/>
            <a:ext cx="6789039" cy="3989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A61FA-DDC1-F0C7-0966-4CB2042F8564}"/>
              </a:ext>
            </a:extLst>
          </p:cNvPr>
          <p:cNvSpPr txBox="1"/>
          <p:nvPr/>
        </p:nvSpPr>
        <p:spPr>
          <a:xfrm>
            <a:off x="2607137" y="344042"/>
            <a:ext cx="6922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PAI-1 (rabbit/green) and Tubulin (mouse/Red) (NT siRNA, G</a:t>
            </a:r>
            <a:r>
              <a:rPr lang="el-GR" sz="1600" dirty="0"/>
              <a:t>α</a:t>
            </a:r>
            <a:r>
              <a:rPr lang="en-US" sz="1600" dirty="0"/>
              <a:t>s siRNA)</a:t>
            </a:r>
          </a:p>
          <a:p>
            <a:pPr algn="ctr"/>
            <a:r>
              <a:rPr lang="en-US" sz="1600" dirty="0"/>
              <a:t>Representative blot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6EB79-EF9D-4540-5B7B-8595D6CD7951}"/>
              </a:ext>
            </a:extLst>
          </p:cNvPr>
          <p:cNvSpPr txBox="1"/>
          <p:nvPr/>
        </p:nvSpPr>
        <p:spPr>
          <a:xfrm>
            <a:off x="9413391" y="270355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08B3A-6E25-A9A2-E550-02356E476E0B}"/>
              </a:ext>
            </a:extLst>
          </p:cNvPr>
          <p:cNvSpPr txBox="1"/>
          <p:nvPr/>
        </p:nvSpPr>
        <p:spPr>
          <a:xfrm>
            <a:off x="9396176" y="2334219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410F9-16F8-B1F9-8B45-7591EADA88C2}"/>
              </a:ext>
            </a:extLst>
          </p:cNvPr>
          <p:cNvSpPr txBox="1"/>
          <p:nvPr/>
        </p:nvSpPr>
        <p:spPr>
          <a:xfrm>
            <a:off x="3380740" y="1161275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   +           +              +                  -            +             +             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90943-4E93-7407-D785-6740E5008E59}"/>
              </a:ext>
            </a:extLst>
          </p:cNvPr>
          <p:cNvSpPr txBox="1"/>
          <p:nvPr/>
        </p:nvSpPr>
        <p:spPr>
          <a:xfrm>
            <a:off x="2353523" y="1168524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6D9E5-A24A-664C-B4DF-411BF8F9AA4B}"/>
              </a:ext>
            </a:extLst>
          </p:cNvPr>
          <p:cNvSpPr txBox="1"/>
          <p:nvPr/>
        </p:nvSpPr>
        <p:spPr>
          <a:xfrm rot="5400000">
            <a:off x="2658112" y="6015430"/>
            <a:ext cx="119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D9CDB-23A0-C39C-E83F-8C45586AFDF0}"/>
              </a:ext>
            </a:extLst>
          </p:cNvPr>
          <p:cNvSpPr txBox="1"/>
          <p:nvPr/>
        </p:nvSpPr>
        <p:spPr>
          <a:xfrm rot="5400000">
            <a:off x="4611301" y="5844725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BD17F-8771-5FF8-AF7A-67938612AEFB}"/>
              </a:ext>
            </a:extLst>
          </p:cNvPr>
          <p:cNvSpPr txBox="1"/>
          <p:nvPr/>
        </p:nvSpPr>
        <p:spPr>
          <a:xfrm rot="5400000">
            <a:off x="5016020" y="6121641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E6DC51-7A5A-0079-2DFE-B0C1FB6E4458}"/>
              </a:ext>
            </a:extLst>
          </p:cNvPr>
          <p:cNvSpPr txBox="1"/>
          <p:nvPr/>
        </p:nvSpPr>
        <p:spPr>
          <a:xfrm rot="5400000">
            <a:off x="5982878" y="5785803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47055-3194-702E-FC10-3BD9AD64F22F}"/>
              </a:ext>
            </a:extLst>
          </p:cNvPr>
          <p:cNvSpPr txBox="1"/>
          <p:nvPr/>
        </p:nvSpPr>
        <p:spPr>
          <a:xfrm rot="5400000">
            <a:off x="7478687" y="5802136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B2F413-CF7C-51D3-E2C3-294A9BFF8E0B}"/>
              </a:ext>
            </a:extLst>
          </p:cNvPr>
          <p:cNvSpPr txBox="1"/>
          <p:nvPr/>
        </p:nvSpPr>
        <p:spPr>
          <a:xfrm rot="5400000">
            <a:off x="8044173" y="6094744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83B31C-92DE-0A2F-F472-20CA0BFD313E}"/>
              </a:ext>
            </a:extLst>
          </p:cNvPr>
          <p:cNvCxnSpPr>
            <a:cxnSpLocks/>
          </p:cNvCxnSpPr>
          <p:nvPr/>
        </p:nvCxnSpPr>
        <p:spPr>
          <a:xfrm>
            <a:off x="3392632" y="6460057"/>
            <a:ext cx="24934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EC0086-A1D3-E6DB-DBE6-B1A6ACB8E235}"/>
              </a:ext>
            </a:extLst>
          </p:cNvPr>
          <p:cNvCxnSpPr>
            <a:cxnSpLocks/>
          </p:cNvCxnSpPr>
          <p:nvPr/>
        </p:nvCxnSpPr>
        <p:spPr>
          <a:xfrm>
            <a:off x="6373368" y="6460057"/>
            <a:ext cx="2798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C34C64-FA49-AAC5-52ED-15162939670D}"/>
              </a:ext>
            </a:extLst>
          </p:cNvPr>
          <p:cNvSpPr txBox="1"/>
          <p:nvPr/>
        </p:nvSpPr>
        <p:spPr>
          <a:xfrm>
            <a:off x="3885830" y="6460057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 SiRNA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D66B6-26C1-6D59-A7E1-6500794C8D92}"/>
              </a:ext>
            </a:extLst>
          </p:cNvPr>
          <p:cNvSpPr txBox="1"/>
          <p:nvPr/>
        </p:nvSpPr>
        <p:spPr>
          <a:xfrm>
            <a:off x="7425079" y="6441411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Gαs SiRNA</a:t>
            </a:r>
          </a:p>
        </p:txBody>
      </p:sp>
    </p:spTree>
    <p:extLst>
      <p:ext uri="{BB962C8B-B14F-4D97-AF65-F5344CB8AC3E}">
        <p14:creationId xmlns:p14="http://schemas.microsoft.com/office/powerpoint/2010/main" val="173586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10A4F-68AE-BB7C-267C-9DE38CC80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562" y="2014537"/>
            <a:ext cx="6054875" cy="3557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C6342-9405-42B3-EEAA-601244DC8DCB}"/>
              </a:ext>
            </a:extLst>
          </p:cNvPr>
          <p:cNvSpPr txBox="1"/>
          <p:nvPr/>
        </p:nvSpPr>
        <p:spPr>
          <a:xfrm>
            <a:off x="2130389" y="609600"/>
            <a:ext cx="7931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pHSP20(rabbit/green) and Tubulin and G</a:t>
            </a:r>
            <a:r>
              <a:rPr lang="el-GR" sz="1600" dirty="0"/>
              <a:t>α</a:t>
            </a:r>
            <a:r>
              <a:rPr lang="en-US" sz="1600" dirty="0"/>
              <a:t>s (mouse/Red) (NT siRNA, G</a:t>
            </a:r>
            <a:r>
              <a:rPr lang="el-GR" sz="1600" dirty="0"/>
              <a:t>α</a:t>
            </a:r>
            <a:r>
              <a:rPr lang="en-US" sz="1600" dirty="0"/>
              <a:t>s siRNA)</a:t>
            </a:r>
          </a:p>
          <a:p>
            <a:pPr algn="ctr"/>
            <a:r>
              <a:rPr lang="en-US" sz="1600" dirty="0"/>
              <a:t>Representative blot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085C81-2CC9-F01B-15EC-C9F8A467B25E}"/>
              </a:ext>
            </a:extLst>
          </p:cNvPr>
          <p:cNvSpPr txBox="1"/>
          <p:nvPr/>
        </p:nvSpPr>
        <p:spPr>
          <a:xfrm>
            <a:off x="3655060" y="1637956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  +             +            +           -          +           +            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2FF42-CB9B-E0D7-28BF-7662153C1684}"/>
              </a:ext>
            </a:extLst>
          </p:cNvPr>
          <p:cNvSpPr txBox="1"/>
          <p:nvPr/>
        </p:nvSpPr>
        <p:spPr>
          <a:xfrm>
            <a:off x="2627843" y="1645205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7D0B6-BC0D-DECE-6088-68771346F106}"/>
              </a:ext>
            </a:extLst>
          </p:cNvPr>
          <p:cNvSpPr txBox="1"/>
          <p:nvPr/>
        </p:nvSpPr>
        <p:spPr>
          <a:xfrm rot="5400000">
            <a:off x="3479055" y="5814853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148A7-8B0E-03A5-9976-C26504F858B6}"/>
              </a:ext>
            </a:extLst>
          </p:cNvPr>
          <p:cNvSpPr txBox="1"/>
          <p:nvPr/>
        </p:nvSpPr>
        <p:spPr>
          <a:xfrm rot="5400000">
            <a:off x="4805038" y="5902221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339AF-72B5-5153-299C-FF99EDB7D3AC}"/>
              </a:ext>
            </a:extLst>
          </p:cNvPr>
          <p:cNvSpPr txBox="1"/>
          <p:nvPr/>
        </p:nvSpPr>
        <p:spPr>
          <a:xfrm rot="5400000">
            <a:off x="5148289" y="6157919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6630E-5C16-F955-E0B9-FC0E026CCAAA}"/>
              </a:ext>
            </a:extLst>
          </p:cNvPr>
          <p:cNvSpPr txBox="1"/>
          <p:nvPr/>
        </p:nvSpPr>
        <p:spPr>
          <a:xfrm rot="5400000">
            <a:off x="6076680" y="5822081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3ABD5-E5AF-4720-4775-1F928CDA2677}"/>
              </a:ext>
            </a:extLst>
          </p:cNvPr>
          <p:cNvSpPr txBox="1"/>
          <p:nvPr/>
        </p:nvSpPr>
        <p:spPr>
          <a:xfrm rot="5400000">
            <a:off x="7399054" y="5865311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93231-81DA-A0A5-EEE2-C9CC98A8EB8E}"/>
              </a:ext>
            </a:extLst>
          </p:cNvPr>
          <p:cNvSpPr txBox="1"/>
          <p:nvPr/>
        </p:nvSpPr>
        <p:spPr>
          <a:xfrm rot="5400000">
            <a:off x="7789998" y="6109901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3C4F38-5F53-C36F-75D1-73788E07F118}"/>
              </a:ext>
            </a:extLst>
          </p:cNvPr>
          <p:cNvCxnSpPr>
            <a:cxnSpLocks/>
          </p:cNvCxnSpPr>
          <p:nvPr/>
        </p:nvCxnSpPr>
        <p:spPr>
          <a:xfrm>
            <a:off x="3863660" y="6510819"/>
            <a:ext cx="2154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70F77B-0945-86A1-4748-DA5E35CC8307}"/>
              </a:ext>
            </a:extLst>
          </p:cNvPr>
          <p:cNvCxnSpPr>
            <a:cxnSpLocks/>
          </p:cNvCxnSpPr>
          <p:nvPr/>
        </p:nvCxnSpPr>
        <p:spPr>
          <a:xfrm flipV="1">
            <a:off x="6454413" y="6509315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EE3B72-B5D5-758D-B9B0-80868A1E958E}"/>
              </a:ext>
            </a:extLst>
          </p:cNvPr>
          <p:cNvSpPr txBox="1"/>
          <p:nvPr/>
        </p:nvSpPr>
        <p:spPr>
          <a:xfrm>
            <a:off x="4403425" y="6522782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 SiRNA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23E1F-C798-2C4F-7405-E398E2E4851B}"/>
              </a:ext>
            </a:extLst>
          </p:cNvPr>
          <p:cNvSpPr txBox="1"/>
          <p:nvPr/>
        </p:nvSpPr>
        <p:spPr>
          <a:xfrm>
            <a:off x="7129282" y="6510819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Gαs SiRNA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585B90-1548-93EA-DAA4-0C02104294A0}"/>
              </a:ext>
            </a:extLst>
          </p:cNvPr>
          <p:cNvSpPr txBox="1"/>
          <p:nvPr/>
        </p:nvSpPr>
        <p:spPr>
          <a:xfrm>
            <a:off x="9166860" y="2579608"/>
            <a:ext cx="121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8D0AE6-11AA-57DD-7C5E-3E4A9F3A85BA}"/>
              </a:ext>
            </a:extLst>
          </p:cNvPr>
          <p:cNvSpPr txBox="1"/>
          <p:nvPr/>
        </p:nvSpPr>
        <p:spPr>
          <a:xfrm>
            <a:off x="9166860" y="2948940"/>
            <a:ext cx="80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l-GR" dirty="0"/>
              <a:t>α</a:t>
            </a:r>
            <a:r>
              <a:rPr lang="en-US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3AF5D2-3498-597E-CD26-4EF0059F20CE}"/>
              </a:ext>
            </a:extLst>
          </p:cNvPr>
          <p:cNvSpPr txBox="1"/>
          <p:nvPr/>
        </p:nvSpPr>
        <p:spPr>
          <a:xfrm>
            <a:off x="9166860" y="4683252"/>
            <a:ext cx="130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pHSP20</a:t>
            </a:r>
          </a:p>
        </p:txBody>
      </p:sp>
    </p:spTree>
    <p:extLst>
      <p:ext uri="{BB962C8B-B14F-4D97-AF65-F5344CB8AC3E}">
        <p14:creationId xmlns:p14="http://schemas.microsoft.com/office/powerpoint/2010/main" val="299216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196B8-34AB-780B-DDB4-FAFABB55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159" y="2059735"/>
            <a:ext cx="5829300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09ECD-E58F-C9F4-2488-13A4FF87FDE5}"/>
              </a:ext>
            </a:extLst>
          </p:cNvPr>
          <p:cNvSpPr txBox="1"/>
          <p:nvPr/>
        </p:nvSpPr>
        <p:spPr>
          <a:xfrm>
            <a:off x="2212565" y="609600"/>
            <a:ext cx="7766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Col1A1 (rabbit/green) and Tubulin (mouse/Red) (with and without IPR blocker)</a:t>
            </a:r>
          </a:p>
          <a:p>
            <a:pPr algn="ctr"/>
            <a:r>
              <a:rPr lang="en-US" sz="1600" dirty="0"/>
              <a:t>Representative blot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C1876-7680-B153-4FF4-427578DE503E}"/>
              </a:ext>
            </a:extLst>
          </p:cNvPr>
          <p:cNvSpPr txBox="1"/>
          <p:nvPr/>
        </p:nvSpPr>
        <p:spPr>
          <a:xfrm>
            <a:off x="3655060" y="1637956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  +           +          +        -        +         +         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A0607-15AE-7B26-6053-A5E8888C7DF8}"/>
              </a:ext>
            </a:extLst>
          </p:cNvPr>
          <p:cNvSpPr txBox="1"/>
          <p:nvPr/>
        </p:nvSpPr>
        <p:spPr>
          <a:xfrm>
            <a:off x="2627843" y="1645205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D1F81-27DE-AC6C-3CC0-802FA30AEDFB}"/>
              </a:ext>
            </a:extLst>
          </p:cNvPr>
          <p:cNvSpPr txBox="1"/>
          <p:nvPr/>
        </p:nvSpPr>
        <p:spPr>
          <a:xfrm rot="5400000">
            <a:off x="3603355" y="5855200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5FB43-71C8-DADE-D8C6-1D0EDDDA4EB2}"/>
              </a:ext>
            </a:extLst>
          </p:cNvPr>
          <p:cNvSpPr txBox="1"/>
          <p:nvPr/>
        </p:nvSpPr>
        <p:spPr>
          <a:xfrm rot="5400000">
            <a:off x="4662928" y="5903430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81763-2D2E-9281-40E0-D34E68B63DCE}"/>
              </a:ext>
            </a:extLst>
          </p:cNvPr>
          <p:cNvSpPr txBox="1"/>
          <p:nvPr/>
        </p:nvSpPr>
        <p:spPr>
          <a:xfrm rot="5400000">
            <a:off x="4836975" y="6191038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8891B-7AAA-83F4-F343-0503E8862B76}"/>
              </a:ext>
            </a:extLst>
          </p:cNvPr>
          <p:cNvSpPr txBox="1"/>
          <p:nvPr/>
        </p:nvSpPr>
        <p:spPr>
          <a:xfrm rot="5400000">
            <a:off x="5761126" y="5855200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A4366-C9D8-7E06-C478-266E9BA571AA}"/>
              </a:ext>
            </a:extLst>
          </p:cNvPr>
          <p:cNvSpPr txBox="1"/>
          <p:nvPr/>
        </p:nvSpPr>
        <p:spPr>
          <a:xfrm rot="5400000">
            <a:off x="6841302" y="5876758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773439-297C-F690-7E91-DA8E0EF8B829}"/>
              </a:ext>
            </a:extLst>
          </p:cNvPr>
          <p:cNvSpPr txBox="1"/>
          <p:nvPr/>
        </p:nvSpPr>
        <p:spPr>
          <a:xfrm rot="5400000">
            <a:off x="7058943" y="6169366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50F554-C44F-663D-1225-E3B1F88B9B6B}"/>
              </a:ext>
            </a:extLst>
          </p:cNvPr>
          <p:cNvCxnSpPr>
            <a:cxnSpLocks/>
          </p:cNvCxnSpPr>
          <p:nvPr/>
        </p:nvCxnSpPr>
        <p:spPr>
          <a:xfrm flipV="1">
            <a:off x="6454413" y="6509315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90D5CFC-6BCE-149E-5B80-A1F65FD59843}"/>
              </a:ext>
            </a:extLst>
          </p:cNvPr>
          <p:cNvSpPr txBox="1"/>
          <p:nvPr/>
        </p:nvSpPr>
        <p:spPr>
          <a:xfrm>
            <a:off x="7129282" y="6510819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IPR blocker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017460-8241-1594-297A-2B650ABA00C3}"/>
              </a:ext>
            </a:extLst>
          </p:cNvPr>
          <p:cNvSpPr txBox="1"/>
          <p:nvPr/>
        </p:nvSpPr>
        <p:spPr>
          <a:xfrm>
            <a:off x="9015984" y="2386584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 1A1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750AC-4082-74F7-F75B-FE6898942B27}"/>
              </a:ext>
            </a:extLst>
          </p:cNvPr>
          <p:cNvSpPr txBox="1"/>
          <p:nvPr/>
        </p:nvSpPr>
        <p:spPr>
          <a:xfrm>
            <a:off x="8918794" y="4851237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 </a:t>
            </a:r>
          </a:p>
        </p:txBody>
      </p:sp>
    </p:spTree>
    <p:extLst>
      <p:ext uri="{BB962C8B-B14F-4D97-AF65-F5344CB8AC3E}">
        <p14:creationId xmlns:p14="http://schemas.microsoft.com/office/powerpoint/2010/main" val="322607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1053D8-E0A8-59AF-DA66-8DFD3C15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97" y="2222954"/>
            <a:ext cx="6689744" cy="3524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BFE2E-B609-B75E-5993-0C73F75AD5DD}"/>
              </a:ext>
            </a:extLst>
          </p:cNvPr>
          <p:cNvSpPr txBox="1"/>
          <p:nvPr/>
        </p:nvSpPr>
        <p:spPr>
          <a:xfrm>
            <a:off x="2226793" y="1040398"/>
            <a:ext cx="7509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PAI1 (rabbit/green) and Tubulin (mouse/Red) (with and without IPR blocker)</a:t>
            </a:r>
          </a:p>
          <a:p>
            <a:pPr algn="ctr"/>
            <a:r>
              <a:rPr lang="en-US" sz="1600" dirty="0"/>
              <a:t>Representative blot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6E5D58-DD86-355B-B1B8-8B2B62CB0153}"/>
              </a:ext>
            </a:extLst>
          </p:cNvPr>
          <p:cNvSpPr txBox="1"/>
          <p:nvPr/>
        </p:nvSpPr>
        <p:spPr>
          <a:xfrm>
            <a:off x="2960116" y="1839124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    +              +             +           -             +           +            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3C0B9-7FF5-FDD1-D2D3-9C395C522D61}"/>
              </a:ext>
            </a:extLst>
          </p:cNvPr>
          <p:cNvSpPr txBox="1"/>
          <p:nvPr/>
        </p:nvSpPr>
        <p:spPr>
          <a:xfrm>
            <a:off x="1932899" y="1846373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86001-5EC2-EB2A-F23F-1C2896532AEB}"/>
              </a:ext>
            </a:extLst>
          </p:cNvPr>
          <p:cNvSpPr txBox="1"/>
          <p:nvPr/>
        </p:nvSpPr>
        <p:spPr>
          <a:xfrm rot="5400000">
            <a:off x="2872240" y="5969909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A75BA-86CE-C77C-4584-83A3548979F7}"/>
              </a:ext>
            </a:extLst>
          </p:cNvPr>
          <p:cNvSpPr txBox="1"/>
          <p:nvPr/>
        </p:nvSpPr>
        <p:spPr>
          <a:xfrm rot="5400000">
            <a:off x="4122631" y="6013139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76FE2-3A98-56E4-9225-8B2D304D6478}"/>
              </a:ext>
            </a:extLst>
          </p:cNvPr>
          <p:cNvSpPr txBox="1"/>
          <p:nvPr/>
        </p:nvSpPr>
        <p:spPr>
          <a:xfrm rot="5400000">
            <a:off x="4552014" y="6257236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3405C-9E30-A1B4-09AE-033B054860A2}"/>
              </a:ext>
            </a:extLst>
          </p:cNvPr>
          <p:cNvSpPr txBox="1"/>
          <p:nvPr/>
        </p:nvSpPr>
        <p:spPr>
          <a:xfrm rot="5400000">
            <a:off x="5616640" y="5966789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A0D4B-E532-6A79-82B6-4142CBE20A55}"/>
              </a:ext>
            </a:extLst>
          </p:cNvPr>
          <p:cNvSpPr txBox="1"/>
          <p:nvPr/>
        </p:nvSpPr>
        <p:spPr>
          <a:xfrm rot="5400000">
            <a:off x="7050169" y="5980012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D068B-F56A-9F16-5107-E58A5E8EA5B8}"/>
              </a:ext>
            </a:extLst>
          </p:cNvPr>
          <p:cNvSpPr txBox="1"/>
          <p:nvPr/>
        </p:nvSpPr>
        <p:spPr>
          <a:xfrm rot="5400000">
            <a:off x="7521631" y="6257237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AF2F6C-A4EC-C3A4-98FD-C35C2C14E232}"/>
              </a:ext>
            </a:extLst>
          </p:cNvPr>
          <p:cNvCxnSpPr>
            <a:cxnSpLocks/>
          </p:cNvCxnSpPr>
          <p:nvPr/>
        </p:nvCxnSpPr>
        <p:spPr>
          <a:xfrm flipV="1">
            <a:off x="6032341" y="6537923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2B738DD-D7DB-B2B0-3D7A-824D9978C876}"/>
              </a:ext>
            </a:extLst>
          </p:cNvPr>
          <p:cNvSpPr txBox="1"/>
          <p:nvPr/>
        </p:nvSpPr>
        <p:spPr>
          <a:xfrm>
            <a:off x="6602005" y="6537923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IPR blocker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3E388-B61D-FF14-0A19-4FB3DE589D06}"/>
              </a:ext>
            </a:extLst>
          </p:cNvPr>
          <p:cNvSpPr txBox="1"/>
          <p:nvPr/>
        </p:nvSpPr>
        <p:spPr>
          <a:xfrm>
            <a:off x="9133370" y="3118881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7334B6-DF9D-AE07-0F8E-C69BAB8B8CB3}"/>
              </a:ext>
            </a:extLst>
          </p:cNvPr>
          <p:cNvSpPr txBox="1"/>
          <p:nvPr/>
        </p:nvSpPr>
        <p:spPr>
          <a:xfrm>
            <a:off x="9125096" y="2821269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 </a:t>
            </a:r>
          </a:p>
        </p:txBody>
      </p:sp>
    </p:spTree>
    <p:extLst>
      <p:ext uri="{BB962C8B-B14F-4D97-AF65-F5344CB8AC3E}">
        <p14:creationId xmlns:p14="http://schemas.microsoft.com/office/powerpoint/2010/main" val="312960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747F5-3E10-A76D-ED18-EB9D3CE3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72" y="2081403"/>
            <a:ext cx="5282946" cy="3515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56550-6E7A-C0C3-D3DF-013888C1C055}"/>
              </a:ext>
            </a:extLst>
          </p:cNvPr>
          <p:cNvSpPr txBox="1"/>
          <p:nvPr/>
        </p:nvSpPr>
        <p:spPr>
          <a:xfrm>
            <a:off x="2019682" y="711214"/>
            <a:ext cx="783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pHSP20 (rabbit/green) and Tubulin (mouse/Red) (with and without IPR blocker)</a:t>
            </a:r>
          </a:p>
          <a:p>
            <a:pPr algn="ctr"/>
            <a:r>
              <a:rPr lang="en-US" sz="1600" dirty="0"/>
              <a:t>Representative blot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7817D-688D-2774-FC8F-7C06F209B0DD}"/>
              </a:ext>
            </a:extLst>
          </p:cNvPr>
          <p:cNvSpPr txBox="1"/>
          <p:nvPr/>
        </p:nvSpPr>
        <p:spPr>
          <a:xfrm>
            <a:off x="3655060" y="1637956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  +           +          +           -          +            +          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53538-2234-93FD-4711-740F3FDCB664}"/>
              </a:ext>
            </a:extLst>
          </p:cNvPr>
          <p:cNvSpPr txBox="1"/>
          <p:nvPr/>
        </p:nvSpPr>
        <p:spPr>
          <a:xfrm>
            <a:off x="2627843" y="1645205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FF80F-56C0-BFC8-71D8-54EE99185FB1}"/>
              </a:ext>
            </a:extLst>
          </p:cNvPr>
          <p:cNvSpPr txBox="1"/>
          <p:nvPr/>
        </p:nvSpPr>
        <p:spPr>
          <a:xfrm rot="5400000">
            <a:off x="3603355" y="5855200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61E8B-9F00-934F-33F3-06424D5BFAD0}"/>
              </a:ext>
            </a:extLst>
          </p:cNvPr>
          <p:cNvSpPr txBox="1"/>
          <p:nvPr/>
        </p:nvSpPr>
        <p:spPr>
          <a:xfrm rot="5400000">
            <a:off x="4729742" y="5876758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2A91A-BA1D-B843-1D00-400C43C0C301}"/>
              </a:ext>
            </a:extLst>
          </p:cNvPr>
          <p:cNvSpPr txBox="1"/>
          <p:nvPr/>
        </p:nvSpPr>
        <p:spPr>
          <a:xfrm rot="5400000">
            <a:off x="4998836" y="6189768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7ABE1-E183-1674-924F-A4C2758A0E6D}"/>
              </a:ext>
            </a:extLst>
          </p:cNvPr>
          <p:cNvSpPr txBox="1"/>
          <p:nvPr/>
        </p:nvSpPr>
        <p:spPr>
          <a:xfrm rot="5400000">
            <a:off x="5995854" y="5855200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7C1E1-E980-661B-D76B-BD72181DD389}"/>
              </a:ext>
            </a:extLst>
          </p:cNvPr>
          <p:cNvSpPr txBox="1"/>
          <p:nvPr/>
        </p:nvSpPr>
        <p:spPr>
          <a:xfrm rot="5400000">
            <a:off x="6951710" y="5871938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9458C-E101-1429-0935-DD6B4731336F}"/>
              </a:ext>
            </a:extLst>
          </p:cNvPr>
          <p:cNvSpPr txBox="1"/>
          <p:nvPr/>
        </p:nvSpPr>
        <p:spPr>
          <a:xfrm rot="5400000">
            <a:off x="7220803" y="6164546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7AFAE2-FA8D-2EDF-5B2D-1D6D9E9406C0}"/>
              </a:ext>
            </a:extLst>
          </p:cNvPr>
          <p:cNvCxnSpPr>
            <a:cxnSpLocks/>
          </p:cNvCxnSpPr>
          <p:nvPr/>
        </p:nvCxnSpPr>
        <p:spPr>
          <a:xfrm flipV="1">
            <a:off x="6454413" y="6509315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D3CB59-307E-7C44-8F71-018C36178DAA}"/>
              </a:ext>
            </a:extLst>
          </p:cNvPr>
          <p:cNvSpPr txBox="1"/>
          <p:nvPr/>
        </p:nvSpPr>
        <p:spPr>
          <a:xfrm>
            <a:off x="7129282" y="6510819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IPR blocker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4DBC8D-ACE3-7E88-C4E3-8A2E5B5DB5ED}"/>
              </a:ext>
            </a:extLst>
          </p:cNvPr>
          <p:cNvSpPr txBox="1"/>
          <p:nvPr/>
        </p:nvSpPr>
        <p:spPr>
          <a:xfrm>
            <a:off x="8602218" y="3704303"/>
            <a:ext cx="15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8C3854-D230-74C5-64B4-ACD39F33E42A}"/>
              </a:ext>
            </a:extLst>
          </p:cNvPr>
          <p:cNvSpPr txBox="1"/>
          <p:nvPr/>
        </p:nvSpPr>
        <p:spPr>
          <a:xfrm>
            <a:off x="8716824" y="5220044"/>
            <a:ext cx="15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pHSP20</a:t>
            </a:r>
          </a:p>
        </p:txBody>
      </p:sp>
    </p:spTree>
    <p:extLst>
      <p:ext uri="{BB962C8B-B14F-4D97-AF65-F5344CB8AC3E}">
        <p14:creationId xmlns:p14="http://schemas.microsoft.com/office/powerpoint/2010/main" val="162110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54D080-CD9B-B6D7-FC09-2F948A2BA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914" y="1449668"/>
            <a:ext cx="4729543" cy="4096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B59AA-66A5-2008-683A-117349C1B38B}"/>
              </a:ext>
            </a:extLst>
          </p:cNvPr>
          <p:cNvSpPr txBox="1"/>
          <p:nvPr/>
        </p:nvSpPr>
        <p:spPr>
          <a:xfrm>
            <a:off x="2607361" y="298704"/>
            <a:ext cx="6757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EP2(rabbit/green) and Tubulin (mouse/Red) (NT siRNA, EP2 siRNA)</a:t>
            </a:r>
          </a:p>
          <a:p>
            <a:pPr algn="ctr"/>
            <a:r>
              <a:rPr lang="en-US" sz="1600" dirty="0"/>
              <a:t>Representative blot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2D9844-B859-5879-E6BD-49FED588CED7}"/>
              </a:ext>
            </a:extLst>
          </p:cNvPr>
          <p:cNvSpPr txBox="1"/>
          <p:nvPr/>
        </p:nvSpPr>
        <p:spPr>
          <a:xfrm>
            <a:off x="3887194" y="1144180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+      +        +          -        +         +       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8D841-E71B-CC72-10DE-90AAAD5C0FC9}"/>
              </a:ext>
            </a:extLst>
          </p:cNvPr>
          <p:cNvSpPr txBox="1"/>
          <p:nvPr/>
        </p:nvSpPr>
        <p:spPr>
          <a:xfrm>
            <a:off x="2859977" y="1151429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98C84-443E-8169-23E0-60FD2231679A}"/>
              </a:ext>
            </a:extLst>
          </p:cNvPr>
          <p:cNvSpPr txBox="1"/>
          <p:nvPr/>
        </p:nvSpPr>
        <p:spPr>
          <a:xfrm rot="5400000">
            <a:off x="3791869" y="5852372"/>
            <a:ext cx="91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D95C0-D507-B798-3073-E48738B57019}"/>
              </a:ext>
            </a:extLst>
          </p:cNvPr>
          <p:cNvSpPr txBox="1"/>
          <p:nvPr/>
        </p:nvSpPr>
        <p:spPr>
          <a:xfrm rot="5400000">
            <a:off x="4807692" y="5817075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F28D2-2A53-A784-1044-C09984F80468}"/>
              </a:ext>
            </a:extLst>
          </p:cNvPr>
          <p:cNvSpPr txBox="1"/>
          <p:nvPr/>
        </p:nvSpPr>
        <p:spPr>
          <a:xfrm rot="5400000">
            <a:off x="4893065" y="6092944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5A09C-AA8D-1137-2043-C8693E40FA8C}"/>
              </a:ext>
            </a:extLst>
          </p:cNvPr>
          <p:cNvSpPr txBox="1"/>
          <p:nvPr/>
        </p:nvSpPr>
        <p:spPr>
          <a:xfrm rot="5400000">
            <a:off x="5722858" y="5757106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2460A-BAAA-3F40-E5F0-38F76C7BB19E}"/>
              </a:ext>
            </a:extLst>
          </p:cNvPr>
          <p:cNvSpPr txBox="1"/>
          <p:nvPr/>
        </p:nvSpPr>
        <p:spPr>
          <a:xfrm rot="5400000">
            <a:off x="6700179" y="5780466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2CFE7-5A1A-C9CD-1C56-B0E784B6E404}"/>
              </a:ext>
            </a:extLst>
          </p:cNvPr>
          <p:cNvSpPr txBox="1"/>
          <p:nvPr/>
        </p:nvSpPr>
        <p:spPr>
          <a:xfrm rot="5400000">
            <a:off x="6923260" y="6063210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B5C624-0A96-6BA7-A950-87594DA82A76}"/>
              </a:ext>
            </a:extLst>
          </p:cNvPr>
          <p:cNvCxnSpPr>
            <a:cxnSpLocks/>
          </p:cNvCxnSpPr>
          <p:nvPr/>
        </p:nvCxnSpPr>
        <p:spPr>
          <a:xfrm flipV="1">
            <a:off x="5967774" y="6392983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BE1C5E-40A1-93D3-4670-C1E450B8B89C}"/>
              </a:ext>
            </a:extLst>
          </p:cNvPr>
          <p:cNvSpPr txBox="1"/>
          <p:nvPr/>
        </p:nvSpPr>
        <p:spPr>
          <a:xfrm>
            <a:off x="6616408" y="6374630"/>
            <a:ext cx="17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EP2 siRNA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11F9E-BF20-57A8-73C8-3245C9707384}"/>
              </a:ext>
            </a:extLst>
          </p:cNvPr>
          <p:cNvSpPr txBox="1"/>
          <p:nvPr/>
        </p:nvSpPr>
        <p:spPr>
          <a:xfrm>
            <a:off x="8322957" y="3739896"/>
            <a:ext cx="88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8AF298-BFC5-C7FB-3CAA-4E249881AB6C}"/>
              </a:ext>
            </a:extLst>
          </p:cNvPr>
          <p:cNvCxnSpPr>
            <a:cxnSpLocks/>
          </p:cNvCxnSpPr>
          <p:nvPr/>
        </p:nvCxnSpPr>
        <p:spPr>
          <a:xfrm flipV="1">
            <a:off x="3486972" y="6392983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42A379-E9F4-2CCB-BA2C-25FCFA609C87}"/>
              </a:ext>
            </a:extLst>
          </p:cNvPr>
          <p:cNvSpPr txBox="1"/>
          <p:nvPr/>
        </p:nvSpPr>
        <p:spPr>
          <a:xfrm>
            <a:off x="4135606" y="6374630"/>
            <a:ext cx="17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 siRNA</a:t>
            </a:r>
          </a:p>
        </p:txBody>
      </p:sp>
    </p:spTree>
    <p:extLst>
      <p:ext uri="{BB962C8B-B14F-4D97-AF65-F5344CB8AC3E}">
        <p14:creationId xmlns:p14="http://schemas.microsoft.com/office/powerpoint/2010/main" val="98946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2EACE6-053C-8312-60F3-98F0FB13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02" y="1713198"/>
            <a:ext cx="5055144" cy="354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D2158B-8423-6CA3-C69A-D2813572D19F}"/>
              </a:ext>
            </a:extLst>
          </p:cNvPr>
          <p:cNvSpPr txBox="1"/>
          <p:nvPr/>
        </p:nvSpPr>
        <p:spPr>
          <a:xfrm>
            <a:off x="2543164" y="609600"/>
            <a:ext cx="7105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Col 1A1(rabbit/green) and Tubulin (mouse/Red) (NT siRNA, EP2 siRNA)</a:t>
            </a:r>
          </a:p>
          <a:p>
            <a:pPr algn="ctr"/>
            <a:r>
              <a:rPr lang="en-US" sz="1600" dirty="0"/>
              <a:t>Representative blot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63091-11B5-53F3-C2F9-0F88673A9E82}"/>
              </a:ext>
            </a:extLst>
          </p:cNvPr>
          <p:cNvSpPr txBox="1"/>
          <p:nvPr/>
        </p:nvSpPr>
        <p:spPr>
          <a:xfrm>
            <a:off x="4041124" y="1343866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+      +        +          -        +         +       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CBC41-6126-3D6F-B841-DCF0C3214A5D}"/>
              </a:ext>
            </a:extLst>
          </p:cNvPr>
          <p:cNvSpPr txBox="1"/>
          <p:nvPr/>
        </p:nvSpPr>
        <p:spPr>
          <a:xfrm>
            <a:off x="2552170" y="1456928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44600-7F84-5ED0-0A8A-2FC2FB00779C}"/>
              </a:ext>
            </a:extLst>
          </p:cNvPr>
          <p:cNvSpPr txBox="1"/>
          <p:nvPr/>
        </p:nvSpPr>
        <p:spPr>
          <a:xfrm rot="5400000">
            <a:off x="3700216" y="5561480"/>
            <a:ext cx="91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9BCE6-512E-EFE5-9C2E-F4C1136E6BAE}"/>
              </a:ext>
            </a:extLst>
          </p:cNvPr>
          <p:cNvSpPr txBox="1"/>
          <p:nvPr/>
        </p:nvSpPr>
        <p:spPr>
          <a:xfrm rot="5400000">
            <a:off x="4675397" y="5552902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7C52E-0AB1-6149-491A-D322953736C5}"/>
              </a:ext>
            </a:extLst>
          </p:cNvPr>
          <p:cNvSpPr txBox="1"/>
          <p:nvPr/>
        </p:nvSpPr>
        <p:spPr>
          <a:xfrm rot="5400000">
            <a:off x="4770826" y="5845510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DD43F-691B-F85B-D555-7E36A979ECD2}"/>
              </a:ext>
            </a:extLst>
          </p:cNvPr>
          <p:cNvSpPr txBox="1"/>
          <p:nvPr/>
        </p:nvSpPr>
        <p:spPr>
          <a:xfrm rot="5400000">
            <a:off x="5618499" y="5501513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F7168-A6D0-4E4F-8561-9A0B7A162752}"/>
              </a:ext>
            </a:extLst>
          </p:cNvPr>
          <p:cNvSpPr txBox="1"/>
          <p:nvPr/>
        </p:nvSpPr>
        <p:spPr>
          <a:xfrm rot="5400000">
            <a:off x="6659331" y="5522721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A6D4C1-9F88-E65F-B617-DCD24BB93A2F}"/>
              </a:ext>
            </a:extLst>
          </p:cNvPr>
          <p:cNvSpPr txBox="1"/>
          <p:nvPr/>
        </p:nvSpPr>
        <p:spPr>
          <a:xfrm rot="5400000">
            <a:off x="6754761" y="5815417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267E92-9AB4-E9EC-09CE-B7EE4360EC24}"/>
              </a:ext>
            </a:extLst>
          </p:cNvPr>
          <p:cNvCxnSpPr>
            <a:cxnSpLocks/>
          </p:cNvCxnSpPr>
          <p:nvPr/>
        </p:nvCxnSpPr>
        <p:spPr>
          <a:xfrm flipV="1">
            <a:off x="5967774" y="6181818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E8908E-E129-30DD-BD90-30EC14923940}"/>
              </a:ext>
            </a:extLst>
          </p:cNvPr>
          <p:cNvSpPr txBox="1"/>
          <p:nvPr/>
        </p:nvSpPr>
        <p:spPr>
          <a:xfrm>
            <a:off x="6633006" y="6155629"/>
            <a:ext cx="17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EP2 siRNA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7F0FFB-4C4A-764E-31CC-C3818F1CA8CB}"/>
              </a:ext>
            </a:extLst>
          </p:cNvPr>
          <p:cNvCxnSpPr>
            <a:cxnSpLocks/>
          </p:cNvCxnSpPr>
          <p:nvPr/>
        </p:nvCxnSpPr>
        <p:spPr>
          <a:xfrm flipV="1">
            <a:off x="3494038" y="6183322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2322DF-FD42-AD1D-9E32-E06300D628CC}"/>
              </a:ext>
            </a:extLst>
          </p:cNvPr>
          <p:cNvSpPr txBox="1"/>
          <p:nvPr/>
        </p:nvSpPr>
        <p:spPr>
          <a:xfrm>
            <a:off x="4153137" y="6189964"/>
            <a:ext cx="17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 siRNA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45B63-E888-F930-D6FD-356CD210AD6B}"/>
              </a:ext>
            </a:extLst>
          </p:cNvPr>
          <p:cNvSpPr txBox="1"/>
          <p:nvPr/>
        </p:nvSpPr>
        <p:spPr>
          <a:xfrm>
            <a:off x="8595360" y="2578608"/>
            <a:ext cx="156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Col1A1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61EE6-22D2-FFD2-188C-9876AD141738}"/>
              </a:ext>
            </a:extLst>
          </p:cNvPr>
          <p:cNvSpPr txBox="1"/>
          <p:nvPr/>
        </p:nvSpPr>
        <p:spPr>
          <a:xfrm>
            <a:off x="8595360" y="4596384"/>
            <a:ext cx="156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</p:spTree>
    <p:extLst>
      <p:ext uri="{BB962C8B-B14F-4D97-AF65-F5344CB8AC3E}">
        <p14:creationId xmlns:p14="http://schemas.microsoft.com/office/powerpoint/2010/main" val="135918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41AE1-8BBD-7191-B9BD-4ACAE17EC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599" y="2012481"/>
            <a:ext cx="4729163" cy="3322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C70DF-6846-56BF-0C23-69906D83299A}"/>
              </a:ext>
            </a:extLst>
          </p:cNvPr>
          <p:cNvSpPr txBox="1"/>
          <p:nvPr/>
        </p:nvSpPr>
        <p:spPr>
          <a:xfrm>
            <a:off x="2664993" y="609600"/>
            <a:ext cx="6862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PAI-1(rabbit/green) and Tubulin (mouse/Red) (NT siRNA, EP2 siRNA)</a:t>
            </a:r>
          </a:p>
          <a:p>
            <a:pPr algn="ctr"/>
            <a:r>
              <a:rPr lang="en-US" sz="1600" dirty="0"/>
              <a:t>Representative blot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1C37B-0C14-4251-F35F-9357A52D992B}"/>
              </a:ext>
            </a:extLst>
          </p:cNvPr>
          <p:cNvSpPr txBox="1"/>
          <p:nvPr/>
        </p:nvSpPr>
        <p:spPr>
          <a:xfrm>
            <a:off x="4086844" y="1652846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+      +         +          -        +         +        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7F139-3008-13A2-7FB1-5FA8F0415133}"/>
              </a:ext>
            </a:extLst>
          </p:cNvPr>
          <p:cNvSpPr txBox="1"/>
          <p:nvPr/>
        </p:nvSpPr>
        <p:spPr>
          <a:xfrm>
            <a:off x="2682341" y="1672995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2829-EC55-A27E-CCB8-EFF2B2333E02}"/>
              </a:ext>
            </a:extLst>
          </p:cNvPr>
          <p:cNvSpPr txBox="1"/>
          <p:nvPr/>
        </p:nvSpPr>
        <p:spPr>
          <a:xfrm rot="5400000">
            <a:off x="3700216" y="5561480"/>
            <a:ext cx="91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5D5B2-9495-75A1-3646-0D29E05DA3E6}"/>
              </a:ext>
            </a:extLst>
          </p:cNvPr>
          <p:cNvSpPr txBox="1"/>
          <p:nvPr/>
        </p:nvSpPr>
        <p:spPr>
          <a:xfrm rot="5400000">
            <a:off x="4940882" y="5592065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6C657-1281-CDAC-FA5A-E19CBC32B742}"/>
              </a:ext>
            </a:extLst>
          </p:cNvPr>
          <p:cNvSpPr txBox="1"/>
          <p:nvPr/>
        </p:nvSpPr>
        <p:spPr>
          <a:xfrm rot="5400000">
            <a:off x="5018938" y="5871106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374F4-D070-C5B1-D076-FAC7859EB471}"/>
              </a:ext>
            </a:extLst>
          </p:cNvPr>
          <p:cNvSpPr txBox="1"/>
          <p:nvPr/>
        </p:nvSpPr>
        <p:spPr>
          <a:xfrm rot="5400000">
            <a:off x="5941932" y="5565951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AB387-5F24-531E-35AE-3BB18B8836C9}"/>
              </a:ext>
            </a:extLst>
          </p:cNvPr>
          <p:cNvSpPr txBox="1"/>
          <p:nvPr/>
        </p:nvSpPr>
        <p:spPr>
          <a:xfrm rot="5400000">
            <a:off x="6919749" y="5591313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375D6-975C-5106-2B5E-2281EA2B014F}"/>
              </a:ext>
            </a:extLst>
          </p:cNvPr>
          <p:cNvSpPr txBox="1"/>
          <p:nvPr/>
        </p:nvSpPr>
        <p:spPr>
          <a:xfrm rot="5400000">
            <a:off x="7076232" y="5871106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9FDED3-0311-D84E-303B-C7F75A7941E5}"/>
              </a:ext>
            </a:extLst>
          </p:cNvPr>
          <p:cNvCxnSpPr>
            <a:cxnSpLocks/>
          </p:cNvCxnSpPr>
          <p:nvPr/>
        </p:nvCxnSpPr>
        <p:spPr>
          <a:xfrm flipV="1">
            <a:off x="5967774" y="6181818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D3A771-E9B1-D8F6-3EC4-5C0C76FB0944}"/>
              </a:ext>
            </a:extLst>
          </p:cNvPr>
          <p:cNvSpPr txBox="1"/>
          <p:nvPr/>
        </p:nvSpPr>
        <p:spPr>
          <a:xfrm>
            <a:off x="6633006" y="6155629"/>
            <a:ext cx="17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EP2 siRNA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328888-A640-F775-A6E6-C5C6F39D6DAC}"/>
              </a:ext>
            </a:extLst>
          </p:cNvPr>
          <p:cNvCxnSpPr>
            <a:cxnSpLocks/>
          </p:cNvCxnSpPr>
          <p:nvPr/>
        </p:nvCxnSpPr>
        <p:spPr>
          <a:xfrm flipV="1">
            <a:off x="3494038" y="6183322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2B9B4F-4102-6A22-3AF7-F5D801F44E05}"/>
              </a:ext>
            </a:extLst>
          </p:cNvPr>
          <p:cNvSpPr txBox="1"/>
          <p:nvPr/>
        </p:nvSpPr>
        <p:spPr>
          <a:xfrm>
            <a:off x="4153137" y="6189964"/>
            <a:ext cx="17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 siRNA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2F9955-99C7-9182-6B71-64844F0E007D}"/>
              </a:ext>
            </a:extLst>
          </p:cNvPr>
          <p:cNvSpPr txBox="1"/>
          <p:nvPr/>
        </p:nvSpPr>
        <p:spPr>
          <a:xfrm>
            <a:off x="8378762" y="3263922"/>
            <a:ext cx="117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0E6955-DDC2-7FB9-39AD-E021DCD9AA15}"/>
              </a:ext>
            </a:extLst>
          </p:cNvPr>
          <p:cNvSpPr txBox="1"/>
          <p:nvPr/>
        </p:nvSpPr>
        <p:spPr>
          <a:xfrm>
            <a:off x="8378762" y="3603408"/>
            <a:ext cx="102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PAI1</a:t>
            </a:r>
          </a:p>
        </p:txBody>
      </p:sp>
    </p:spTree>
    <p:extLst>
      <p:ext uri="{BB962C8B-B14F-4D97-AF65-F5344CB8AC3E}">
        <p14:creationId xmlns:p14="http://schemas.microsoft.com/office/powerpoint/2010/main" val="334150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850DA8-B74C-548F-FBAF-779D982A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26" y="2033960"/>
            <a:ext cx="5880977" cy="3471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53C71-C6D6-C760-2601-58BB97EAEA21}"/>
              </a:ext>
            </a:extLst>
          </p:cNvPr>
          <p:cNvSpPr txBox="1"/>
          <p:nvPr/>
        </p:nvSpPr>
        <p:spPr>
          <a:xfrm>
            <a:off x="2531142" y="609600"/>
            <a:ext cx="7129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pHSP20(rabbit/green) and Tubulin (mouse/Red) (NT siRNA, EP2 siRNA)</a:t>
            </a:r>
          </a:p>
          <a:p>
            <a:pPr algn="ctr"/>
            <a:r>
              <a:rPr lang="en-US" sz="1600" dirty="0"/>
              <a:t>Representative blot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B1568-0BCF-958B-4B57-0F9E2F9718C6}"/>
              </a:ext>
            </a:extLst>
          </p:cNvPr>
          <p:cNvSpPr txBox="1"/>
          <p:nvPr/>
        </p:nvSpPr>
        <p:spPr>
          <a:xfrm>
            <a:off x="3830812" y="1632917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+         +          +             -            +             +           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1B0BA-210C-DF9D-87D4-4A1B1EDF036F}"/>
              </a:ext>
            </a:extLst>
          </p:cNvPr>
          <p:cNvSpPr txBox="1"/>
          <p:nvPr/>
        </p:nvSpPr>
        <p:spPr>
          <a:xfrm>
            <a:off x="2607801" y="1662059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CA132-0A5C-6B3F-6006-D11A6B8F79ED}"/>
              </a:ext>
            </a:extLst>
          </p:cNvPr>
          <p:cNvSpPr txBox="1"/>
          <p:nvPr/>
        </p:nvSpPr>
        <p:spPr>
          <a:xfrm rot="5400000">
            <a:off x="3375162" y="5850532"/>
            <a:ext cx="91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69C38-72F5-44DF-5A84-8DC7FE3CF46B}"/>
              </a:ext>
            </a:extLst>
          </p:cNvPr>
          <p:cNvSpPr txBox="1"/>
          <p:nvPr/>
        </p:nvSpPr>
        <p:spPr>
          <a:xfrm rot="5400000">
            <a:off x="4791816" y="5867269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F5749-4C3B-164D-EB42-C3BF33297B4E}"/>
              </a:ext>
            </a:extLst>
          </p:cNvPr>
          <p:cNvSpPr txBox="1"/>
          <p:nvPr/>
        </p:nvSpPr>
        <p:spPr>
          <a:xfrm rot="5400000">
            <a:off x="5164441" y="6109901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C1896-0368-9316-3CE5-A3F838515C7F}"/>
              </a:ext>
            </a:extLst>
          </p:cNvPr>
          <p:cNvSpPr txBox="1"/>
          <p:nvPr/>
        </p:nvSpPr>
        <p:spPr>
          <a:xfrm rot="5400000">
            <a:off x="6104332" y="5798723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D5938-A362-5569-E91C-AC4F55227504}"/>
              </a:ext>
            </a:extLst>
          </p:cNvPr>
          <p:cNvSpPr txBox="1"/>
          <p:nvPr/>
        </p:nvSpPr>
        <p:spPr>
          <a:xfrm rot="5400000">
            <a:off x="7338837" y="5880364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B4274-D27D-53A3-4936-A52EED14B904}"/>
              </a:ext>
            </a:extLst>
          </p:cNvPr>
          <p:cNvSpPr txBox="1"/>
          <p:nvPr/>
        </p:nvSpPr>
        <p:spPr>
          <a:xfrm rot="5400000">
            <a:off x="7711266" y="6098654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629E3A-32E1-BF4B-8BE6-11B774041011}"/>
              </a:ext>
            </a:extLst>
          </p:cNvPr>
          <p:cNvCxnSpPr>
            <a:cxnSpLocks/>
          </p:cNvCxnSpPr>
          <p:nvPr/>
        </p:nvCxnSpPr>
        <p:spPr>
          <a:xfrm flipV="1">
            <a:off x="6422694" y="6420807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99238D-7958-BB2C-F616-E9A26AABD683}"/>
              </a:ext>
            </a:extLst>
          </p:cNvPr>
          <p:cNvSpPr txBox="1"/>
          <p:nvPr/>
        </p:nvSpPr>
        <p:spPr>
          <a:xfrm>
            <a:off x="7071328" y="6444681"/>
            <a:ext cx="17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EP2 siRNA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4CE076-FBB5-CB03-9C88-13701C8953E5}"/>
              </a:ext>
            </a:extLst>
          </p:cNvPr>
          <p:cNvCxnSpPr>
            <a:cxnSpLocks/>
          </p:cNvCxnSpPr>
          <p:nvPr/>
        </p:nvCxnSpPr>
        <p:spPr>
          <a:xfrm flipV="1">
            <a:off x="3567143" y="6439096"/>
            <a:ext cx="2355183" cy="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2EE49D-B009-712B-C17D-32276780F117}"/>
              </a:ext>
            </a:extLst>
          </p:cNvPr>
          <p:cNvSpPr txBox="1"/>
          <p:nvPr/>
        </p:nvSpPr>
        <p:spPr>
          <a:xfrm>
            <a:off x="4287708" y="6488668"/>
            <a:ext cx="17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 siRNA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F083D-E14B-55D1-824D-D5EBA57AE463}"/>
              </a:ext>
            </a:extLst>
          </p:cNvPr>
          <p:cNvSpPr txBox="1"/>
          <p:nvPr/>
        </p:nvSpPr>
        <p:spPr>
          <a:xfrm>
            <a:off x="9308592" y="4745736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pHSP20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8C4998-50CF-EE82-BC3D-E9EF9F4CC8B3}"/>
              </a:ext>
            </a:extLst>
          </p:cNvPr>
          <p:cNvSpPr txBox="1"/>
          <p:nvPr/>
        </p:nvSpPr>
        <p:spPr>
          <a:xfrm>
            <a:off x="9276866" y="3055809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</p:spTree>
    <p:extLst>
      <p:ext uri="{BB962C8B-B14F-4D97-AF65-F5344CB8AC3E}">
        <p14:creationId xmlns:p14="http://schemas.microsoft.com/office/powerpoint/2010/main" val="387117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4FD9E-585F-914D-91D7-285EA4ED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81" y="1566828"/>
            <a:ext cx="5176838" cy="3724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1DA13-FDE6-449F-6140-77BDA6A690DA}"/>
              </a:ext>
            </a:extLst>
          </p:cNvPr>
          <p:cNvSpPr txBox="1"/>
          <p:nvPr/>
        </p:nvSpPr>
        <p:spPr>
          <a:xfrm>
            <a:off x="526322" y="609600"/>
            <a:ext cx="11139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PAI-1 (rabbit/green) and Tubulin (mouse/Red) (dose response Treprostinil 1nM to 1uM and isoproterenol 1nM to 1uM)</a:t>
            </a:r>
          </a:p>
          <a:p>
            <a:pPr algn="ctr"/>
            <a:r>
              <a:rPr lang="en-US" sz="1600" dirty="0"/>
              <a:t>Representative blot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F52784-1F2E-6EB9-775A-FAF5A2EB5B0D}"/>
              </a:ext>
            </a:extLst>
          </p:cNvPr>
          <p:cNvSpPr txBox="1"/>
          <p:nvPr/>
        </p:nvSpPr>
        <p:spPr>
          <a:xfrm>
            <a:off x="8682038" y="3110222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958E1-61C5-C33E-7D00-332D73A86599}"/>
              </a:ext>
            </a:extLst>
          </p:cNvPr>
          <p:cNvSpPr txBox="1"/>
          <p:nvPr/>
        </p:nvSpPr>
        <p:spPr>
          <a:xfrm>
            <a:off x="8684419" y="3479554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52EAE-2A10-821A-A9EB-A631EEF9B70D}"/>
              </a:ext>
            </a:extLst>
          </p:cNvPr>
          <p:cNvSpPr txBox="1"/>
          <p:nvPr/>
        </p:nvSpPr>
        <p:spPr>
          <a:xfrm>
            <a:off x="8684419" y="4764024"/>
            <a:ext cx="9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HSP20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8CC81-E3B0-83FC-06B1-6679840EF70A}"/>
              </a:ext>
            </a:extLst>
          </p:cNvPr>
          <p:cNvSpPr txBox="1"/>
          <p:nvPr/>
        </p:nvSpPr>
        <p:spPr>
          <a:xfrm>
            <a:off x="3867804" y="1252523"/>
            <a:ext cx="486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+       +        +       +       +       +        +        +        +              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A680C56-81B7-711A-047D-A9F2172C56C5}"/>
              </a:ext>
            </a:extLst>
          </p:cNvPr>
          <p:cNvSpPr/>
          <p:nvPr/>
        </p:nvSpPr>
        <p:spPr>
          <a:xfrm rot="16200000">
            <a:off x="5591818" y="4601993"/>
            <a:ext cx="161908" cy="16798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8B4FB-514F-6036-944B-46AD162B2CC0}"/>
              </a:ext>
            </a:extLst>
          </p:cNvPr>
          <p:cNvSpPr txBox="1"/>
          <p:nvPr/>
        </p:nvSpPr>
        <p:spPr>
          <a:xfrm>
            <a:off x="4482919" y="5522896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  </a:t>
            </a:r>
            <a:r>
              <a:rPr lang="en-US" sz="1100" dirty="0"/>
              <a:t>1 nM                                       1 µM</a:t>
            </a:r>
          </a:p>
          <a:p>
            <a:r>
              <a:rPr lang="en-US" sz="1100" dirty="0"/>
              <a:t>                             Treprostinil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7C48966-3F41-705C-0894-92335525F759}"/>
              </a:ext>
            </a:extLst>
          </p:cNvPr>
          <p:cNvSpPr/>
          <p:nvPr/>
        </p:nvSpPr>
        <p:spPr>
          <a:xfrm rot="16200000">
            <a:off x="7436627" y="4610855"/>
            <a:ext cx="161908" cy="16798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87614-DABC-70E2-69B0-2D4080573085}"/>
              </a:ext>
            </a:extLst>
          </p:cNvPr>
          <p:cNvSpPr txBox="1"/>
          <p:nvPr/>
        </p:nvSpPr>
        <p:spPr>
          <a:xfrm>
            <a:off x="2485901" y="1268698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5E930-41C0-3F0F-E76A-8E2A6177F623}"/>
              </a:ext>
            </a:extLst>
          </p:cNvPr>
          <p:cNvSpPr txBox="1"/>
          <p:nvPr/>
        </p:nvSpPr>
        <p:spPr>
          <a:xfrm>
            <a:off x="6420225" y="5522654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 nM                                            1 µM</a:t>
            </a:r>
          </a:p>
          <a:p>
            <a:r>
              <a:rPr lang="en-US" sz="1100" dirty="0"/>
              <a:t>                             Isoproterenol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17E78-B819-336D-AA8B-0ED948B4A0BB}"/>
              </a:ext>
            </a:extLst>
          </p:cNvPr>
          <p:cNvSpPr txBox="1"/>
          <p:nvPr/>
        </p:nvSpPr>
        <p:spPr>
          <a:xfrm>
            <a:off x="3516602" y="5328478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928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84EDC-0D7C-3FBE-46E2-D51F5B2F5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153" y="1808988"/>
            <a:ext cx="5724525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EB646-3E18-23F5-ECCD-C3D07019E605}"/>
              </a:ext>
            </a:extLst>
          </p:cNvPr>
          <p:cNvSpPr txBox="1"/>
          <p:nvPr/>
        </p:nvSpPr>
        <p:spPr>
          <a:xfrm>
            <a:off x="-32902" y="609600"/>
            <a:ext cx="1225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IPF Col 1A1 (rabbit/green) and Tubulin (mouse/Red) (dose response Treprostinil 1nM to 1uM and isoproterenol 1nM to 1uM)</a:t>
            </a:r>
          </a:p>
          <a:p>
            <a:pPr algn="ctr"/>
            <a:r>
              <a:rPr lang="en-US" dirty="0"/>
              <a:t>Representative blot 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97753-6820-743A-6241-BCB6F1C481E9}"/>
              </a:ext>
            </a:extLst>
          </p:cNvPr>
          <p:cNvSpPr txBox="1"/>
          <p:nvPr/>
        </p:nvSpPr>
        <p:spPr>
          <a:xfrm>
            <a:off x="8910828" y="2669863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Col1A1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E35FF-C3CC-FF22-6554-753368200CDF}"/>
              </a:ext>
            </a:extLst>
          </p:cNvPr>
          <p:cNvSpPr txBox="1"/>
          <p:nvPr/>
        </p:nvSpPr>
        <p:spPr>
          <a:xfrm>
            <a:off x="8910828" y="4991655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419E0-D698-E191-D29D-7F422BCD1308}"/>
              </a:ext>
            </a:extLst>
          </p:cNvPr>
          <p:cNvSpPr txBox="1"/>
          <p:nvPr/>
        </p:nvSpPr>
        <p:spPr>
          <a:xfrm>
            <a:off x="3529584" y="1441293"/>
            <a:ext cx="514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     +         +         +        +         +         +         +        +         +             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3BAC2BE-3EAB-542B-20BB-DE098210FEB8}"/>
              </a:ext>
            </a:extLst>
          </p:cNvPr>
          <p:cNvSpPr/>
          <p:nvPr/>
        </p:nvSpPr>
        <p:spPr>
          <a:xfrm rot="16200000">
            <a:off x="5557501" y="5347351"/>
            <a:ext cx="161908" cy="16798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91B57-CC08-DE3A-E301-02991CAF12DF}"/>
              </a:ext>
            </a:extLst>
          </p:cNvPr>
          <p:cNvSpPr txBox="1"/>
          <p:nvPr/>
        </p:nvSpPr>
        <p:spPr>
          <a:xfrm>
            <a:off x="4482918" y="6248400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  </a:t>
            </a:r>
            <a:r>
              <a:rPr lang="en-US" sz="1100" dirty="0"/>
              <a:t>1 nM                                       1 µM</a:t>
            </a:r>
          </a:p>
          <a:p>
            <a:r>
              <a:rPr lang="en-US" sz="1100" dirty="0"/>
              <a:t>                             Treprostinil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12A0E5E-CC35-4CF9-75B5-E91C746F02F6}"/>
              </a:ext>
            </a:extLst>
          </p:cNvPr>
          <p:cNvSpPr/>
          <p:nvPr/>
        </p:nvSpPr>
        <p:spPr>
          <a:xfrm rot="16200000">
            <a:off x="7674337" y="5347351"/>
            <a:ext cx="161908" cy="16798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D6E76-3061-8184-DBA6-548B82E9AA2D}"/>
              </a:ext>
            </a:extLst>
          </p:cNvPr>
          <p:cNvSpPr txBox="1"/>
          <p:nvPr/>
        </p:nvSpPr>
        <p:spPr>
          <a:xfrm>
            <a:off x="2473043" y="1508680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3C335-13CB-CF10-120D-5C0C76D797B7}"/>
              </a:ext>
            </a:extLst>
          </p:cNvPr>
          <p:cNvSpPr txBox="1"/>
          <p:nvPr/>
        </p:nvSpPr>
        <p:spPr>
          <a:xfrm>
            <a:off x="6599755" y="6292676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 nM                                            1 µM</a:t>
            </a:r>
          </a:p>
          <a:p>
            <a:r>
              <a:rPr lang="en-US" sz="1100" dirty="0"/>
              <a:t>                             Isoproterenol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30EB5-957E-8148-94CB-8F42DC86ADCE}"/>
              </a:ext>
            </a:extLst>
          </p:cNvPr>
          <p:cNvSpPr txBox="1"/>
          <p:nvPr/>
        </p:nvSpPr>
        <p:spPr>
          <a:xfrm>
            <a:off x="3140555" y="6023297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71968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1A7245-50C6-892B-3250-B21EC7A4BA6A}"/>
              </a:ext>
            </a:extLst>
          </p:cNvPr>
          <p:cNvSpPr txBox="1"/>
          <p:nvPr/>
        </p:nvSpPr>
        <p:spPr>
          <a:xfrm>
            <a:off x="111497" y="609600"/>
            <a:ext cx="1196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IPF PAI1  (rabbit/green) and Tubulin (mouse/Red) (dose response Treprostinil 1nM to 1uM and isoproterenol 1nM to 1uM)</a:t>
            </a:r>
          </a:p>
          <a:p>
            <a:pPr algn="ctr"/>
            <a:r>
              <a:rPr lang="en-US" dirty="0"/>
              <a:t>Representative blot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18CCA1-FFB3-0E05-7BB6-BC1AEB567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4" y="1822004"/>
            <a:ext cx="6802916" cy="4462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C12139-AE26-C530-93CE-3F25817C2926}"/>
              </a:ext>
            </a:extLst>
          </p:cNvPr>
          <p:cNvSpPr txBox="1"/>
          <p:nvPr/>
        </p:nvSpPr>
        <p:spPr>
          <a:xfrm>
            <a:off x="9468420" y="3553976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7B0C5-F783-C4D9-745F-D5479438693D}"/>
              </a:ext>
            </a:extLst>
          </p:cNvPr>
          <p:cNvSpPr txBox="1"/>
          <p:nvPr/>
        </p:nvSpPr>
        <p:spPr>
          <a:xfrm>
            <a:off x="9526496" y="3923308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6B933-1E70-2DC4-607B-90EA90ECFCD3}"/>
              </a:ext>
            </a:extLst>
          </p:cNvPr>
          <p:cNvSpPr txBox="1"/>
          <p:nvPr/>
        </p:nvSpPr>
        <p:spPr>
          <a:xfrm>
            <a:off x="9468420" y="5421120"/>
            <a:ext cx="9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HSP20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0BE57-202A-45D5-5E9C-305039AE6EAE}"/>
              </a:ext>
            </a:extLst>
          </p:cNvPr>
          <p:cNvSpPr txBox="1"/>
          <p:nvPr/>
        </p:nvSpPr>
        <p:spPr>
          <a:xfrm>
            <a:off x="3642567" y="1478627"/>
            <a:ext cx="596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+         +          +         +         +          +          +         +        +             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EDFC333-A90D-9C4E-B905-768015060810}"/>
              </a:ext>
            </a:extLst>
          </p:cNvPr>
          <p:cNvSpPr/>
          <p:nvPr/>
        </p:nvSpPr>
        <p:spPr>
          <a:xfrm rot="16200000">
            <a:off x="5476406" y="5465852"/>
            <a:ext cx="142208" cy="183647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A0383-3E13-B322-6374-BAB73F89CA28}"/>
              </a:ext>
            </a:extLst>
          </p:cNvPr>
          <p:cNvSpPr txBox="1"/>
          <p:nvPr/>
        </p:nvSpPr>
        <p:spPr>
          <a:xfrm>
            <a:off x="4313684" y="6446134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  </a:t>
            </a:r>
            <a:r>
              <a:rPr lang="en-US" sz="1100" dirty="0"/>
              <a:t>1 nM                                       1 µM</a:t>
            </a:r>
          </a:p>
          <a:p>
            <a:r>
              <a:rPr lang="en-US" sz="1100" dirty="0"/>
              <a:t>                             Treprostinil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43C5596-8970-0508-14F0-4714F403464B}"/>
              </a:ext>
            </a:extLst>
          </p:cNvPr>
          <p:cNvSpPr/>
          <p:nvPr/>
        </p:nvSpPr>
        <p:spPr>
          <a:xfrm rot="16200000">
            <a:off x="7843761" y="5465853"/>
            <a:ext cx="142207" cy="183647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6F827-F0E3-BE2E-7E23-292617D69A81}"/>
              </a:ext>
            </a:extLst>
          </p:cNvPr>
          <p:cNvSpPr txBox="1"/>
          <p:nvPr/>
        </p:nvSpPr>
        <p:spPr>
          <a:xfrm>
            <a:off x="1895857" y="1478627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0208F-2559-984E-893D-5425E940ECC0}"/>
              </a:ext>
            </a:extLst>
          </p:cNvPr>
          <p:cNvSpPr txBox="1"/>
          <p:nvPr/>
        </p:nvSpPr>
        <p:spPr>
          <a:xfrm>
            <a:off x="6624757" y="6455195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 nM                                            1 µM</a:t>
            </a:r>
          </a:p>
          <a:p>
            <a:r>
              <a:rPr lang="en-US" sz="1100" dirty="0"/>
              <a:t>                             Isoproterenol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25A00-09A5-08B3-129F-598C51E0458C}"/>
              </a:ext>
            </a:extLst>
          </p:cNvPr>
          <p:cNvSpPr txBox="1"/>
          <p:nvPr/>
        </p:nvSpPr>
        <p:spPr>
          <a:xfrm>
            <a:off x="2949862" y="6393942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43867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71A0-7021-5CD3-34B1-DAC07D66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046" y="1995129"/>
            <a:ext cx="5391381" cy="3948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4715E-BE4F-8F05-9EA6-DB886134A98B}"/>
              </a:ext>
            </a:extLst>
          </p:cNvPr>
          <p:cNvSpPr txBox="1"/>
          <p:nvPr/>
        </p:nvSpPr>
        <p:spPr>
          <a:xfrm>
            <a:off x="418921" y="609600"/>
            <a:ext cx="1135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 IPF Col 1A1 (rabbit/green) and Tubulin (mouse/Red) (dose response Treprostinil 1nM to 1uM and isoproterenol 1nM to 1uM)</a:t>
            </a:r>
          </a:p>
          <a:p>
            <a:pPr algn="ctr"/>
            <a:r>
              <a:rPr lang="en-US" sz="1600" dirty="0"/>
              <a:t>Representative blot 3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621AA-4011-0A22-BA95-317BA5E169B0}"/>
              </a:ext>
            </a:extLst>
          </p:cNvPr>
          <p:cNvSpPr txBox="1"/>
          <p:nvPr/>
        </p:nvSpPr>
        <p:spPr>
          <a:xfrm>
            <a:off x="8851427" y="3244334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Col1A1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01BC2-28E3-659C-13CC-9799BABE91A6}"/>
              </a:ext>
            </a:extLst>
          </p:cNvPr>
          <p:cNvSpPr txBox="1"/>
          <p:nvPr/>
        </p:nvSpPr>
        <p:spPr>
          <a:xfrm>
            <a:off x="8791690" y="4986960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78B76-DD6C-D2AC-B40C-65D7D2F4FD70}"/>
              </a:ext>
            </a:extLst>
          </p:cNvPr>
          <p:cNvSpPr txBox="1"/>
          <p:nvPr/>
        </p:nvSpPr>
        <p:spPr>
          <a:xfrm>
            <a:off x="4159251" y="1593885"/>
            <a:ext cx="486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+       +        +       +        +       +       +       +     +             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1060A91-18DA-0D90-C0C1-FA3F240B607C}"/>
              </a:ext>
            </a:extLst>
          </p:cNvPr>
          <p:cNvSpPr/>
          <p:nvPr/>
        </p:nvSpPr>
        <p:spPr>
          <a:xfrm rot="16200000">
            <a:off x="5775955" y="5202471"/>
            <a:ext cx="161908" cy="16798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AD591-37BB-C662-4B93-05770979C81A}"/>
              </a:ext>
            </a:extLst>
          </p:cNvPr>
          <p:cNvSpPr txBox="1"/>
          <p:nvPr/>
        </p:nvSpPr>
        <p:spPr>
          <a:xfrm>
            <a:off x="4554934" y="6159820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  </a:t>
            </a:r>
            <a:r>
              <a:rPr lang="en-US" sz="1100" dirty="0"/>
              <a:t>1 nM                                       1 µM</a:t>
            </a:r>
          </a:p>
          <a:p>
            <a:r>
              <a:rPr lang="en-US" sz="1100" dirty="0"/>
              <a:t>                             Treprostinil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C864D8-2DCF-C5A0-46F1-08F2A983ED8E}"/>
              </a:ext>
            </a:extLst>
          </p:cNvPr>
          <p:cNvSpPr/>
          <p:nvPr/>
        </p:nvSpPr>
        <p:spPr>
          <a:xfrm rot="16200000">
            <a:off x="7771440" y="5211582"/>
            <a:ext cx="161908" cy="16798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80B71-A0AB-F75A-2F12-B48139246967}"/>
              </a:ext>
            </a:extLst>
          </p:cNvPr>
          <p:cNvSpPr txBox="1"/>
          <p:nvPr/>
        </p:nvSpPr>
        <p:spPr>
          <a:xfrm>
            <a:off x="2593172" y="1607817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217D1-B693-3267-2DF4-E2069CCD9B01}"/>
              </a:ext>
            </a:extLst>
          </p:cNvPr>
          <p:cNvSpPr txBox="1"/>
          <p:nvPr/>
        </p:nvSpPr>
        <p:spPr>
          <a:xfrm>
            <a:off x="6696858" y="6167069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 nM                                            1 µM</a:t>
            </a:r>
          </a:p>
          <a:p>
            <a:r>
              <a:rPr lang="en-US" sz="1100" dirty="0"/>
              <a:t>                             Isoproterenol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4025E-7967-3989-B69A-78C80E76C1B3}"/>
              </a:ext>
            </a:extLst>
          </p:cNvPr>
          <p:cNvSpPr txBox="1"/>
          <p:nvPr/>
        </p:nvSpPr>
        <p:spPr>
          <a:xfrm>
            <a:off x="3763569" y="6042419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40992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9E3E7A-C34D-7147-42FE-B5018144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219" y="1928812"/>
            <a:ext cx="5387562" cy="4224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364EE-97D8-9E36-AC72-A8FD414AFD8A}"/>
              </a:ext>
            </a:extLst>
          </p:cNvPr>
          <p:cNvSpPr txBox="1"/>
          <p:nvPr/>
        </p:nvSpPr>
        <p:spPr>
          <a:xfrm>
            <a:off x="533023" y="609600"/>
            <a:ext cx="11125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PAI1  (rabbit/green) and Tubulin (mouse/Red) (dose response Treprostinil 1nM to 1uM and isoproterenol 1nM to 1uM)</a:t>
            </a:r>
          </a:p>
          <a:p>
            <a:pPr algn="ctr"/>
            <a:r>
              <a:rPr lang="en-US" sz="1600" dirty="0"/>
              <a:t>Representative blot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236F97-590C-2667-32ED-E4DE6CE37737}"/>
              </a:ext>
            </a:extLst>
          </p:cNvPr>
          <p:cNvSpPr txBox="1"/>
          <p:nvPr/>
        </p:nvSpPr>
        <p:spPr>
          <a:xfrm>
            <a:off x="8789781" y="4373493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A8829-B32D-1E87-D90A-2BB2FE0EB75F}"/>
              </a:ext>
            </a:extLst>
          </p:cNvPr>
          <p:cNvSpPr txBox="1"/>
          <p:nvPr/>
        </p:nvSpPr>
        <p:spPr>
          <a:xfrm>
            <a:off x="8833103" y="4675538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A8EEE-9CC8-68FF-5524-43EE8A21C082}"/>
              </a:ext>
            </a:extLst>
          </p:cNvPr>
          <p:cNvSpPr txBox="1"/>
          <p:nvPr/>
        </p:nvSpPr>
        <p:spPr>
          <a:xfrm>
            <a:off x="3642567" y="1478627"/>
            <a:ext cx="596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+       +        +       +       +        +       +       +       +              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C636B39-71C2-9AF2-F728-BBBE17BE55B3}"/>
              </a:ext>
            </a:extLst>
          </p:cNvPr>
          <p:cNvSpPr/>
          <p:nvPr/>
        </p:nvSpPr>
        <p:spPr>
          <a:xfrm rot="16200000">
            <a:off x="5732439" y="5374535"/>
            <a:ext cx="142208" cy="183647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E5202-0B8E-6845-5F5F-FB84DB7BDF28}"/>
              </a:ext>
            </a:extLst>
          </p:cNvPr>
          <p:cNvSpPr txBox="1"/>
          <p:nvPr/>
        </p:nvSpPr>
        <p:spPr>
          <a:xfrm>
            <a:off x="4758420" y="6372899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  </a:t>
            </a:r>
            <a:r>
              <a:rPr lang="en-US" sz="1100" dirty="0"/>
              <a:t>1 nM                                       1 µM</a:t>
            </a:r>
          </a:p>
          <a:p>
            <a:r>
              <a:rPr lang="en-US" sz="1100" dirty="0"/>
              <a:t>                             Treprostinil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457A38-C5BA-E2E2-01DA-8A8420176D98}"/>
              </a:ext>
            </a:extLst>
          </p:cNvPr>
          <p:cNvSpPr/>
          <p:nvPr/>
        </p:nvSpPr>
        <p:spPr>
          <a:xfrm rot="16200000">
            <a:off x="7709189" y="5355181"/>
            <a:ext cx="142207" cy="183647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B00C2-DC26-7FB3-F4FA-1202091F9C50}"/>
              </a:ext>
            </a:extLst>
          </p:cNvPr>
          <p:cNvSpPr txBox="1"/>
          <p:nvPr/>
        </p:nvSpPr>
        <p:spPr>
          <a:xfrm>
            <a:off x="2499361" y="1519054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8CC28-B354-DCA6-28D4-7A49EB0243F0}"/>
              </a:ext>
            </a:extLst>
          </p:cNvPr>
          <p:cNvSpPr txBox="1"/>
          <p:nvPr/>
        </p:nvSpPr>
        <p:spPr>
          <a:xfrm>
            <a:off x="6721782" y="6381920"/>
            <a:ext cx="2311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 nM                                            1 µM</a:t>
            </a:r>
          </a:p>
          <a:p>
            <a:r>
              <a:rPr lang="en-US" sz="1100" dirty="0"/>
              <a:t>                             Isoproterenol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C260C-1456-85A5-113F-DF70BFA8F9BB}"/>
              </a:ext>
            </a:extLst>
          </p:cNvPr>
          <p:cNvSpPr txBox="1"/>
          <p:nvPr/>
        </p:nvSpPr>
        <p:spPr>
          <a:xfrm>
            <a:off x="3546132" y="6193576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14055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9138AB-EF2A-1986-B070-1C6F97BF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2278761"/>
            <a:ext cx="6410325" cy="3562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F7617-DDEF-0EDF-9372-AFCE88DAE56E}"/>
              </a:ext>
            </a:extLst>
          </p:cNvPr>
          <p:cNvSpPr txBox="1"/>
          <p:nvPr/>
        </p:nvSpPr>
        <p:spPr>
          <a:xfrm>
            <a:off x="913611" y="609600"/>
            <a:ext cx="10364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Col1A1  (rabbit/green) and Tubulin (mouse/Red) (Treprostinil 10nM and dose response PGE2 10uM to 1nM)</a:t>
            </a:r>
          </a:p>
          <a:p>
            <a:pPr algn="ctr"/>
            <a:r>
              <a:rPr lang="en-US" sz="1600" dirty="0"/>
              <a:t>Representative Blot 4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DD7BE-26E1-3032-884D-267487884660}"/>
              </a:ext>
            </a:extLst>
          </p:cNvPr>
          <p:cNvSpPr txBox="1"/>
          <p:nvPr/>
        </p:nvSpPr>
        <p:spPr>
          <a:xfrm>
            <a:off x="9400067" y="2667338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Col1A1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277F9-231E-CAE3-88D7-3A9440A3C3F7}"/>
              </a:ext>
            </a:extLst>
          </p:cNvPr>
          <p:cNvSpPr txBox="1"/>
          <p:nvPr/>
        </p:nvSpPr>
        <p:spPr>
          <a:xfrm>
            <a:off x="9400067" y="5015137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231FF-02D4-F217-72D9-2AA7CED4A0D4}"/>
              </a:ext>
            </a:extLst>
          </p:cNvPr>
          <p:cNvSpPr txBox="1"/>
          <p:nvPr/>
        </p:nvSpPr>
        <p:spPr>
          <a:xfrm>
            <a:off x="3133852" y="1902180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 +        +         +         +         +        +        +       +        +       +          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547EF59-BBAF-7789-37D3-9C62F1E778CD}"/>
              </a:ext>
            </a:extLst>
          </p:cNvPr>
          <p:cNvSpPr/>
          <p:nvPr/>
        </p:nvSpPr>
        <p:spPr>
          <a:xfrm rot="5400000">
            <a:off x="6029530" y="4750700"/>
            <a:ext cx="132941" cy="24547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C34EF-ED35-1A0C-DDF6-BAACF71F27DE}"/>
              </a:ext>
            </a:extLst>
          </p:cNvPr>
          <p:cNvSpPr txBox="1"/>
          <p:nvPr/>
        </p:nvSpPr>
        <p:spPr>
          <a:xfrm>
            <a:off x="2106635" y="1909429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8B1E7-1982-BBD4-D1B6-5A5B2EA7B511}"/>
              </a:ext>
            </a:extLst>
          </p:cNvPr>
          <p:cNvSpPr txBox="1"/>
          <p:nvPr/>
        </p:nvSpPr>
        <p:spPr>
          <a:xfrm>
            <a:off x="4553063" y="6044520"/>
            <a:ext cx="2999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10 μM                                                               1 nM</a:t>
            </a:r>
          </a:p>
          <a:p>
            <a:r>
              <a:rPr lang="en-US" sz="1100" dirty="0"/>
              <a:t>                                                PGE2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85D6A-57F2-0E44-8A46-AFE77F2991B4}"/>
              </a:ext>
            </a:extLst>
          </p:cNvPr>
          <p:cNvSpPr txBox="1"/>
          <p:nvPr/>
        </p:nvSpPr>
        <p:spPr>
          <a:xfrm>
            <a:off x="2774147" y="5907268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74B0A-E296-4E1D-1E9E-0898DB392AA5}"/>
              </a:ext>
            </a:extLst>
          </p:cNvPr>
          <p:cNvSpPr txBox="1"/>
          <p:nvPr/>
        </p:nvSpPr>
        <p:spPr>
          <a:xfrm>
            <a:off x="3990827" y="5906021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80CE499-C220-3D2B-4D34-71298607205F}"/>
              </a:ext>
            </a:extLst>
          </p:cNvPr>
          <p:cNvSpPr/>
          <p:nvPr/>
        </p:nvSpPr>
        <p:spPr>
          <a:xfrm rot="5400000">
            <a:off x="8238320" y="5293621"/>
            <a:ext cx="132944" cy="131265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E0C18-7E70-6A28-4575-470E6406DFDA}"/>
              </a:ext>
            </a:extLst>
          </p:cNvPr>
          <p:cNvSpPr txBox="1"/>
          <p:nvPr/>
        </p:nvSpPr>
        <p:spPr>
          <a:xfrm>
            <a:off x="7232617" y="6044520"/>
            <a:ext cx="2999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100 nM                                 1 nM</a:t>
            </a:r>
          </a:p>
          <a:p>
            <a:r>
              <a:rPr lang="en-US" sz="1100" dirty="0"/>
              <a:t>         EP4 antagonist + Treprostinil 10nM</a:t>
            </a:r>
          </a:p>
        </p:txBody>
      </p:sp>
    </p:spTree>
    <p:extLst>
      <p:ext uri="{BB962C8B-B14F-4D97-AF65-F5344CB8AC3E}">
        <p14:creationId xmlns:p14="http://schemas.microsoft.com/office/powerpoint/2010/main" val="316042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9374C7-09BB-AC0E-CA84-C7206A63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36421"/>
            <a:ext cx="8534400" cy="4200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80A01-DBF4-AFB4-0921-58F551AFE242}"/>
              </a:ext>
            </a:extLst>
          </p:cNvPr>
          <p:cNvSpPr txBox="1"/>
          <p:nvPr/>
        </p:nvSpPr>
        <p:spPr>
          <a:xfrm>
            <a:off x="1042140" y="609600"/>
            <a:ext cx="10107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PAI1  (rabbit/green) and Tubulin (mouse/Red) (Treprostinil 10nM and dose response PGE2 10uM to 1nM)</a:t>
            </a:r>
          </a:p>
          <a:p>
            <a:pPr algn="ctr"/>
            <a:r>
              <a:rPr lang="en-US" sz="1600" dirty="0"/>
              <a:t>Representative blot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6259E-68A1-E3EE-DBF2-4C21BEE72711}"/>
              </a:ext>
            </a:extLst>
          </p:cNvPr>
          <p:cNvSpPr txBox="1"/>
          <p:nvPr/>
        </p:nvSpPr>
        <p:spPr>
          <a:xfrm>
            <a:off x="10414617" y="3244334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EE436-E705-7507-E38B-8AE654FC5B86}"/>
              </a:ext>
            </a:extLst>
          </p:cNvPr>
          <p:cNvSpPr txBox="1"/>
          <p:nvPr/>
        </p:nvSpPr>
        <p:spPr>
          <a:xfrm>
            <a:off x="10365254" y="2747425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24343-9E7F-9F3C-043E-BAF5201F2D63}"/>
              </a:ext>
            </a:extLst>
          </p:cNvPr>
          <p:cNvSpPr txBox="1"/>
          <p:nvPr/>
        </p:nvSpPr>
        <p:spPr>
          <a:xfrm>
            <a:off x="2224481" y="1277872"/>
            <a:ext cx="81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   +             +             +             +            +           +            +             +             +              +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B1C7B-2813-E869-5F8C-F7E7D4C01F0D}"/>
              </a:ext>
            </a:extLst>
          </p:cNvPr>
          <p:cNvSpPr txBox="1"/>
          <p:nvPr/>
        </p:nvSpPr>
        <p:spPr>
          <a:xfrm>
            <a:off x="1161288" y="1314804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07BB0-A898-51D4-EDDE-9172117963AD}"/>
              </a:ext>
            </a:extLst>
          </p:cNvPr>
          <p:cNvSpPr txBox="1"/>
          <p:nvPr/>
        </p:nvSpPr>
        <p:spPr>
          <a:xfrm>
            <a:off x="1828800" y="6028946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E98E0-D99F-007B-81BD-5383E7D17419}"/>
              </a:ext>
            </a:extLst>
          </p:cNvPr>
          <p:cNvSpPr txBox="1"/>
          <p:nvPr/>
        </p:nvSpPr>
        <p:spPr>
          <a:xfrm>
            <a:off x="3414491" y="6031729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90114E3-E559-2E96-EEA0-89FE7C94E345}"/>
              </a:ext>
            </a:extLst>
          </p:cNvPr>
          <p:cNvSpPr/>
          <p:nvPr/>
        </p:nvSpPr>
        <p:spPr>
          <a:xfrm rot="5400000">
            <a:off x="5998931" y="4499932"/>
            <a:ext cx="194136" cy="315063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C336E-B45B-F89F-E231-A7C70F140507}"/>
              </a:ext>
            </a:extLst>
          </p:cNvPr>
          <p:cNvSpPr txBox="1"/>
          <p:nvPr/>
        </p:nvSpPr>
        <p:spPr>
          <a:xfrm>
            <a:off x="4068431" y="6187206"/>
            <a:ext cx="3653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10 μM                                                                                       1 nM</a:t>
            </a:r>
          </a:p>
          <a:p>
            <a:r>
              <a:rPr lang="en-US" sz="1100" dirty="0"/>
              <a:t>                                                         PGE2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BD78ADC-658D-A6CF-44A5-B238F438BED9}"/>
              </a:ext>
            </a:extLst>
          </p:cNvPr>
          <p:cNvSpPr/>
          <p:nvPr/>
        </p:nvSpPr>
        <p:spPr>
          <a:xfrm rot="5400000">
            <a:off x="8779424" y="5225458"/>
            <a:ext cx="194137" cy="185175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C7928-A5F4-AC39-81B3-D82A6F35F4A4}"/>
              </a:ext>
            </a:extLst>
          </p:cNvPr>
          <p:cNvSpPr txBox="1"/>
          <p:nvPr/>
        </p:nvSpPr>
        <p:spPr>
          <a:xfrm>
            <a:off x="7722252" y="6305945"/>
            <a:ext cx="2999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        </a:t>
            </a:r>
            <a:r>
              <a:rPr lang="en-US" sz="1100" dirty="0"/>
              <a:t>100 nM                                 1 nM</a:t>
            </a:r>
          </a:p>
          <a:p>
            <a:r>
              <a:rPr lang="en-US" sz="1100" dirty="0"/>
              <a:t>         EP4 antagonist + Treprostinil 10nM</a:t>
            </a:r>
          </a:p>
        </p:txBody>
      </p:sp>
    </p:spTree>
    <p:extLst>
      <p:ext uri="{BB962C8B-B14F-4D97-AF65-F5344CB8AC3E}">
        <p14:creationId xmlns:p14="http://schemas.microsoft.com/office/powerpoint/2010/main" val="152598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790ACE-EAA3-1CB7-7809-7792E6182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75" y="1997773"/>
            <a:ext cx="4848050" cy="3386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08C5E-64EE-2B94-D0F1-8E4922BE9BED}"/>
              </a:ext>
            </a:extLst>
          </p:cNvPr>
          <p:cNvSpPr txBox="1"/>
          <p:nvPr/>
        </p:nvSpPr>
        <p:spPr>
          <a:xfrm>
            <a:off x="2491862" y="609600"/>
            <a:ext cx="720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Non-IPF Col 1A1  (rabbit/green) and Tubulin (mouse/Red) (NT siRNA, G</a:t>
            </a:r>
            <a:r>
              <a:rPr lang="el-GR" sz="1600" dirty="0"/>
              <a:t>α</a:t>
            </a:r>
            <a:r>
              <a:rPr lang="en-US" sz="1600" dirty="0"/>
              <a:t>s siRNA)</a:t>
            </a:r>
          </a:p>
          <a:p>
            <a:pPr algn="ctr"/>
            <a:r>
              <a:rPr lang="en-US" sz="1600" dirty="0"/>
              <a:t>Representative blot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0FAE0-1BF2-A522-5569-CC1F1ACA90CE}"/>
              </a:ext>
            </a:extLst>
          </p:cNvPr>
          <p:cNvSpPr txBox="1"/>
          <p:nvPr/>
        </p:nvSpPr>
        <p:spPr>
          <a:xfrm>
            <a:off x="8622827" y="2530637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Col1A1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3C801-B59A-3A57-E963-8CA79B717D40}"/>
              </a:ext>
            </a:extLst>
          </p:cNvPr>
          <p:cNvSpPr txBox="1"/>
          <p:nvPr/>
        </p:nvSpPr>
        <p:spPr>
          <a:xfrm>
            <a:off x="8603431" y="4430502"/>
            <a:ext cx="116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Tubulin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49983-1E72-1464-3769-E1819EFD021B}"/>
              </a:ext>
            </a:extLst>
          </p:cNvPr>
          <p:cNvSpPr txBox="1"/>
          <p:nvPr/>
        </p:nvSpPr>
        <p:spPr>
          <a:xfrm>
            <a:off x="4249420" y="1628441"/>
            <a:ext cx="5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       +       +       +         -          +         +          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F6292-5DAA-F38B-4D17-536E69735AD5}"/>
              </a:ext>
            </a:extLst>
          </p:cNvPr>
          <p:cNvSpPr txBox="1"/>
          <p:nvPr/>
        </p:nvSpPr>
        <p:spPr>
          <a:xfrm>
            <a:off x="3222203" y="1635690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TGF-</a:t>
            </a:r>
            <a:r>
              <a:rPr lang="el-GR" dirty="0"/>
              <a:t>β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978E3-3F48-9AB6-3216-7A03D6D6BDD4}"/>
              </a:ext>
            </a:extLst>
          </p:cNvPr>
          <p:cNvSpPr txBox="1"/>
          <p:nvPr/>
        </p:nvSpPr>
        <p:spPr>
          <a:xfrm rot="5400000">
            <a:off x="3948312" y="5622209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669EF-71ED-0640-38AF-6727E5676D1B}"/>
              </a:ext>
            </a:extLst>
          </p:cNvPr>
          <p:cNvSpPr txBox="1"/>
          <p:nvPr/>
        </p:nvSpPr>
        <p:spPr>
          <a:xfrm rot="5400000">
            <a:off x="5008295" y="5638825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8884C-FE26-E651-6622-F425156D6AB5}"/>
              </a:ext>
            </a:extLst>
          </p:cNvPr>
          <p:cNvSpPr txBox="1"/>
          <p:nvPr/>
        </p:nvSpPr>
        <p:spPr>
          <a:xfrm rot="5400000">
            <a:off x="5153268" y="5886576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F749A-0767-1B25-C70C-9CF75FDFAEB5}"/>
              </a:ext>
            </a:extLst>
          </p:cNvPr>
          <p:cNvSpPr txBox="1"/>
          <p:nvPr/>
        </p:nvSpPr>
        <p:spPr>
          <a:xfrm rot="5400000">
            <a:off x="5982503" y="5631652"/>
            <a:ext cx="79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D90BA3-812B-4400-EF3B-B0B43378238C}"/>
              </a:ext>
            </a:extLst>
          </p:cNvPr>
          <p:cNvSpPr txBox="1"/>
          <p:nvPr/>
        </p:nvSpPr>
        <p:spPr>
          <a:xfrm rot="5400000">
            <a:off x="6986670" y="5684325"/>
            <a:ext cx="87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Tre 10nM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7CDD5-CAAF-179A-B7CB-25A178C873D6}"/>
              </a:ext>
            </a:extLst>
          </p:cNvPr>
          <p:cNvSpPr txBox="1"/>
          <p:nvPr/>
        </p:nvSpPr>
        <p:spPr>
          <a:xfrm rot="5400000">
            <a:off x="7131642" y="5958047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PGE2 10nM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9342BE-CDFF-10ED-E674-C1F09B3757D4}"/>
              </a:ext>
            </a:extLst>
          </p:cNvPr>
          <p:cNvCxnSpPr/>
          <p:nvPr/>
        </p:nvCxnSpPr>
        <p:spPr>
          <a:xfrm>
            <a:off x="4205495" y="6261736"/>
            <a:ext cx="19783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D991CA-15AD-DF7A-3F29-979736AED1CF}"/>
              </a:ext>
            </a:extLst>
          </p:cNvPr>
          <p:cNvCxnSpPr/>
          <p:nvPr/>
        </p:nvCxnSpPr>
        <p:spPr>
          <a:xfrm>
            <a:off x="6460868" y="6261765"/>
            <a:ext cx="19783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3F84CA-87B7-2C68-B2DF-C41F6AB2AEE0}"/>
              </a:ext>
            </a:extLst>
          </p:cNvPr>
          <p:cNvSpPr txBox="1"/>
          <p:nvPr/>
        </p:nvSpPr>
        <p:spPr>
          <a:xfrm>
            <a:off x="4557227" y="6373368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 SiRNA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5F1F3-A7A1-20CD-28AC-3DBCA716C1E0}"/>
              </a:ext>
            </a:extLst>
          </p:cNvPr>
          <p:cNvSpPr txBox="1"/>
          <p:nvPr/>
        </p:nvSpPr>
        <p:spPr>
          <a:xfrm>
            <a:off x="6902898" y="6357668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Gαs SiRNA</a:t>
            </a:r>
          </a:p>
        </p:txBody>
      </p:sp>
    </p:spTree>
    <p:extLst>
      <p:ext uri="{BB962C8B-B14F-4D97-AF65-F5344CB8AC3E}">
        <p14:creationId xmlns:p14="http://schemas.microsoft.com/office/powerpoint/2010/main" val="9991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1016</Words>
  <Application>Microsoft Office PowerPoint</Application>
  <PresentationFormat>Widescreen</PresentationFormat>
  <Paragraphs>231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Orfanos</dc:creator>
  <cp:lastModifiedBy>Sarah Orfanos</cp:lastModifiedBy>
  <cp:revision>15</cp:revision>
  <dcterms:created xsi:type="dcterms:W3CDTF">2025-08-11T16:23:24Z</dcterms:created>
  <dcterms:modified xsi:type="dcterms:W3CDTF">2025-08-12T19:37:09Z</dcterms:modified>
</cp:coreProperties>
</file>