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2" r:id="rId2"/>
    <p:sldId id="353" r:id="rId3"/>
    <p:sldId id="266" r:id="rId4"/>
    <p:sldId id="2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0B7EB-C40E-2CD6-A49C-DF7464C34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7C98F-20DB-3B46-5A3A-BA13055354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CA74D-6B37-3588-6A82-DFFD49ABF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E5D61-1C59-4D92-EA09-9A8700790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9472-D2E2-3863-FE57-806646894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4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8B356-F94F-E191-B1AE-E6F572EED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71589-9BF0-FBFF-CF46-8B2514609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29F96-23EC-96B4-2658-8BD2AB4A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D3231-36E0-675A-F0D0-A8B84CA02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B8443-3FB1-4908-BE16-D52905ED3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97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CB57E-D05A-E47A-AE21-CEA98582F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F60FC-34D2-84C0-E38F-E9BC0060A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76B67-3A4F-97F8-0F18-FF0616C34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CAF1C-BCD1-7DA3-8F34-7494CFC2F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A66C4-D13B-92EA-854D-6C880BE7F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73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EAA9-B981-C4CE-0C29-1D3E88EFA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ED344-14EB-68AA-4FA8-E0DF5414A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9B6B8-353D-9EC9-81CF-61E7D8DC3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F50A0-C222-80B4-21DD-FA61809F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81514-F332-8BF3-E6D4-A7612E3EC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901D2-2A18-9B90-5C00-FA1050D75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53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B637-9DCC-D2EB-5B15-7090774C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630E2-0428-FCF8-6440-D1A993788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74539A-E0B7-B61E-97BA-326A28225D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8AD2C-F508-FE82-8A2C-40A50AF26F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BFFCF3-BDE1-C8ED-CD6D-B1683E56F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461E0B-538D-C6DB-F42B-37282E785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C4C39F-FF92-D0A4-0331-6E680C1B0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286134-899C-8C03-A21F-BF1AE907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15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ACB80-4F19-F881-A6DA-9485A9A86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9BF628-E906-C814-75D2-29A759C06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37BCAF-786D-C1D8-A842-A199850F9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D0BB55-EADA-F6F5-A7F2-14E02EF26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98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065DF8-32EB-994F-C501-1BA3D6A38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D1322-FCE8-EFF7-810C-8D25A3499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D3E6B-3DD2-ADA4-A2C0-B9BCE4C09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426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B2EF3-A972-588E-E2EB-35CD4ABAC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99D5A-4B85-99A2-9138-AA8B37D2E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7DE3D-7D69-E8CB-7270-BEB0F61A8D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7B499-BE89-B1A1-1209-171102F0C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319368-7A71-5031-04A3-C0217E4CE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61FAE4-C4A1-E244-633A-AD8049D4B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618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8AE48-5333-1C87-8275-748B9EF2D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BE521E-689F-8140-0EE5-66302DA2D0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BE6CB-C542-19B6-54C6-6941ABCF7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01130-0B09-3810-7307-26B7D1936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0F6808-5825-E31C-D921-3F0DE18EC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6F073C-0883-6D52-B20A-44A50128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80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80F59-850F-CEE8-5705-D2616C021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3CB214-D8F1-0E55-F032-4B39A8EF4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944B7-8283-6FB6-3EDA-D98405F94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6288F-7617-C0EE-BBCB-75BED298C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A3318-9169-1AB4-698E-6BB9C512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88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E02305-D59F-5096-7716-6D00876BA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2722A-2632-DEE7-6091-D0E13F507A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5EBA2-06AC-3D67-9D66-6A251B72A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A620F-1EF3-8E01-80BD-DA80ED7AA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71179-F113-96EC-5927-EEF22D5F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53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DE4A9-9EB5-E83D-CF1F-A7CBB484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07984C-27A4-EB60-6845-C39C52DFA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3702E-334E-E0B0-CF71-B09F6D2A46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8D304A-A04B-43DF-B2F6-35E81A1485B9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BC19C-A410-7D7B-123E-A6F8D41E8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E471F-136E-44A4-D280-A81CBAA4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7814B3-C6C3-4947-B440-538BB9EE1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54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7E3FFB1-BB52-80C8-CC1F-2C4360D43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52" y="330532"/>
            <a:ext cx="4639377" cy="35051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68DB51-70A5-FD07-A241-BCBC7B8C1F36}"/>
              </a:ext>
            </a:extLst>
          </p:cNvPr>
          <p:cNvSpPr txBox="1"/>
          <p:nvPr/>
        </p:nvSpPr>
        <p:spPr>
          <a:xfrm>
            <a:off x="125128" y="330532"/>
            <a:ext cx="375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C24233-0405-0F44-8C1E-8E32A3CE8E0C}"/>
              </a:ext>
            </a:extLst>
          </p:cNvPr>
          <p:cNvSpPr txBox="1"/>
          <p:nvPr/>
        </p:nvSpPr>
        <p:spPr>
          <a:xfrm>
            <a:off x="5749490" y="330532"/>
            <a:ext cx="346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967A8B-D9B6-49DE-0E3E-974AFB9351C0}"/>
              </a:ext>
            </a:extLst>
          </p:cNvPr>
          <p:cNvSpPr txBox="1"/>
          <p:nvPr/>
        </p:nvSpPr>
        <p:spPr>
          <a:xfrm>
            <a:off x="109088" y="3906346"/>
            <a:ext cx="375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pic>
        <p:nvPicPr>
          <p:cNvPr id="14" name="Picture 13" descr="A close-up of cells&#10;&#10;Description automatically generated">
            <a:extLst>
              <a:ext uri="{FF2B5EF4-FFF2-40B4-BE49-F238E27FC236}">
                <a16:creationId xmlns:a16="http://schemas.microsoft.com/office/drawing/2014/main" id="{D5EB295F-3DDA-D5F7-B139-40B3E2A2F3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95" y="4013735"/>
            <a:ext cx="4639376" cy="2765659"/>
          </a:xfrm>
          <a:prstGeom prst="rect">
            <a:avLst/>
          </a:prstGeom>
        </p:spPr>
      </p:pic>
      <p:pic>
        <p:nvPicPr>
          <p:cNvPr id="15" name="Picture 14" descr="A close-up of a microscope&#10;&#10;Description automatically generated">
            <a:extLst>
              <a:ext uri="{FF2B5EF4-FFF2-40B4-BE49-F238E27FC236}">
                <a16:creationId xmlns:a16="http://schemas.microsoft.com/office/drawing/2014/main" id="{FE120522-0A6D-A52D-36E3-213E67E668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3" r="2" b="24642"/>
          <a:stretch/>
        </p:blipFill>
        <p:spPr>
          <a:xfrm>
            <a:off x="6095999" y="4013733"/>
            <a:ext cx="4520666" cy="27656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E913B81-7FAD-9FCF-6443-48B387953C54}"/>
              </a:ext>
            </a:extLst>
          </p:cNvPr>
          <p:cNvSpPr txBox="1"/>
          <p:nvPr/>
        </p:nvSpPr>
        <p:spPr>
          <a:xfrm>
            <a:off x="5741894" y="3953794"/>
            <a:ext cx="240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F1EB613-4284-1057-A13B-EA4CF7428E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92185"/>
            <a:ext cx="4520665" cy="35434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C52FFB-3CF4-6F5F-FACC-46A8657CA9C3}"/>
              </a:ext>
            </a:extLst>
          </p:cNvPr>
          <p:cNvSpPr txBox="1"/>
          <p:nvPr/>
        </p:nvSpPr>
        <p:spPr>
          <a:xfrm>
            <a:off x="0" y="0"/>
            <a:ext cx="639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Supplemental Figure 1 </a:t>
            </a:r>
          </a:p>
        </p:txBody>
      </p:sp>
    </p:spTree>
    <p:extLst>
      <p:ext uri="{BB962C8B-B14F-4D97-AF65-F5344CB8AC3E}">
        <p14:creationId xmlns:p14="http://schemas.microsoft.com/office/powerpoint/2010/main" val="4294784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F1FF74E-A61D-9DDE-E698-E5EA69CFA9D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66501" y="270293"/>
          <a:ext cx="4523539" cy="62330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127593">
                  <a:extLst>
                    <a:ext uri="{9D8B030D-6E8A-4147-A177-3AD203B41FA5}">
                      <a16:colId xmlns:a16="http://schemas.microsoft.com/office/drawing/2014/main" val="1810142360"/>
                    </a:ext>
                  </a:extLst>
                </a:gridCol>
                <a:gridCol w="1131982">
                  <a:extLst>
                    <a:ext uri="{9D8B030D-6E8A-4147-A177-3AD203B41FA5}">
                      <a16:colId xmlns:a16="http://schemas.microsoft.com/office/drawing/2014/main" val="3004460682"/>
                    </a:ext>
                  </a:extLst>
                </a:gridCol>
                <a:gridCol w="1131982">
                  <a:extLst>
                    <a:ext uri="{9D8B030D-6E8A-4147-A177-3AD203B41FA5}">
                      <a16:colId xmlns:a16="http://schemas.microsoft.com/office/drawing/2014/main" val="250426730"/>
                    </a:ext>
                  </a:extLst>
                </a:gridCol>
                <a:gridCol w="1131982">
                  <a:extLst>
                    <a:ext uri="{9D8B030D-6E8A-4147-A177-3AD203B41FA5}">
                      <a16:colId xmlns:a16="http://schemas.microsoft.com/office/drawing/2014/main" val="2948585488"/>
                    </a:ext>
                  </a:extLst>
                </a:gridCol>
              </a:tblGrid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  <a:endParaRPr lang="en-US" sz="1000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Race/Ethnicity</a:t>
                      </a:r>
                      <a:endParaRPr lang="en-US" sz="1000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Sex</a:t>
                      </a:r>
                      <a:endParaRPr lang="en-US" sz="1000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Disease state</a:t>
                      </a:r>
                      <a:endParaRPr lang="en-US" sz="1000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300486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42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Black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1554400529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54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1094315778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48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Asian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F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3236400705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F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3134925104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44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3920003365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Black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F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1746726864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57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3045367481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44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86470008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2597806727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36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3517837501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47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F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587510923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45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1306062358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57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3329112992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F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2633074130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42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2715961962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Native American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1578424035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42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436655880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57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Hispanic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1284920831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</a:rPr>
                        <a:t>Black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Non-IPF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/>
                </a:tc>
                <a:extLst>
                  <a:ext uri="{0D108BD9-81ED-4DB2-BD59-A6C34878D82A}">
                    <a16:rowId xmlns:a16="http://schemas.microsoft.com/office/drawing/2014/main" val="206223481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34E8F16-15B5-62BB-FB20-0E72E34CE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0166" y="-921436"/>
            <a:ext cx="124394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C91090-7087-B950-1EDA-E6AB4EDFEF91}"/>
              </a:ext>
            </a:extLst>
          </p:cNvPr>
          <p:cNvSpPr txBox="1"/>
          <p:nvPr/>
        </p:nvSpPr>
        <p:spPr>
          <a:xfrm>
            <a:off x="120770" y="0"/>
            <a:ext cx="639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Supplemental Figure 2 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DDC316C3-4D59-3568-36C7-526EA1745D67}"/>
              </a:ext>
            </a:extLst>
          </p:cNvPr>
          <p:cNvGraphicFramePr>
            <a:graphicFrameLocks/>
          </p:cNvGraphicFramePr>
          <p:nvPr/>
        </p:nvGraphicFramePr>
        <p:xfrm>
          <a:off x="7290040" y="270293"/>
          <a:ext cx="4523539" cy="219231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127593">
                  <a:extLst>
                    <a:ext uri="{9D8B030D-6E8A-4147-A177-3AD203B41FA5}">
                      <a16:colId xmlns:a16="http://schemas.microsoft.com/office/drawing/2014/main" val="1810142360"/>
                    </a:ext>
                  </a:extLst>
                </a:gridCol>
                <a:gridCol w="1131982">
                  <a:extLst>
                    <a:ext uri="{9D8B030D-6E8A-4147-A177-3AD203B41FA5}">
                      <a16:colId xmlns:a16="http://schemas.microsoft.com/office/drawing/2014/main" val="3004460682"/>
                    </a:ext>
                  </a:extLst>
                </a:gridCol>
                <a:gridCol w="1131982">
                  <a:extLst>
                    <a:ext uri="{9D8B030D-6E8A-4147-A177-3AD203B41FA5}">
                      <a16:colId xmlns:a16="http://schemas.microsoft.com/office/drawing/2014/main" val="250426730"/>
                    </a:ext>
                  </a:extLst>
                </a:gridCol>
                <a:gridCol w="1131982">
                  <a:extLst>
                    <a:ext uri="{9D8B030D-6E8A-4147-A177-3AD203B41FA5}">
                      <a16:colId xmlns:a16="http://schemas.microsoft.com/office/drawing/2014/main" val="2948585488"/>
                    </a:ext>
                  </a:extLst>
                </a:gridCol>
              </a:tblGrid>
              <a:tr h="301476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  <a:endParaRPr lang="en-US" sz="1000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Race/Ethnicity</a:t>
                      </a:r>
                      <a:endParaRPr lang="en-US" sz="1000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Sex</a:t>
                      </a:r>
                      <a:endParaRPr lang="en-US" sz="1000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Disease state</a:t>
                      </a:r>
                      <a:endParaRPr lang="en-US" sz="1000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300486"/>
                  </a:ext>
                </a:extLst>
              </a:tr>
              <a:tr h="315139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69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655492"/>
                  </a:ext>
                </a:extLst>
              </a:tr>
              <a:tr h="315139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Caucasian 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168829"/>
                  </a:ext>
                </a:extLst>
              </a:tr>
              <a:tr h="315139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Caucasian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718431"/>
                  </a:ext>
                </a:extLst>
              </a:tr>
              <a:tr h="315139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Caucasian 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827"/>
                  </a:ext>
                </a:extLst>
              </a:tr>
              <a:tr h="315139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62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Hispanic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103843"/>
                  </a:ext>
                </a:extLst>
              </a:tr>
              <a:tr h="315139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Caucasian 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</a:rPr>
                        <a:t>IPF</a:t>
                      </a:r>
                      <a:endParaRPr lang="en-US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061" marR="55061" marT="27530" marB="2753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35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311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>
          <a:xfrm>
            <a:off x="10276" y="55593"/>
            <a:ext cx="639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Supplemental Figure 3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BEFCF8-F2CF-6F57-A1F6-D13354605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483" y="857321"/>
            <a:ext cx="5000930" cy="524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23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91D320C-F1CE-CD80-4A9F-5AEAFC840ECC}"/>
              </a:ext>
            </a:extLst>
          </p:cNvPr>
          <p:cNvSpPr txBox="1"/>
          <p:nvPr/>
        </p:nvSpPr>
        <p:spPr>
          <a:xfrm>
            <a:off x="10276" y="55593"/>
            <a:ext cx="639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Supplemental Figure 4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125D4C-7C33-7E21-C030-9AAB0B7F8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780" y="941176"/>
            <a:ext cx="4112673" cy="488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48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132</Words>
  <Application>Microsoft Office PowerPoint</Application>
  <PresentationFormat>Widescreen</PresentationFormat>
  <Paragraphs>117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Orfanos</dc:creator>
  <cp:lastModifiedBy>Trupti Sudge</cp:lastModifiedBy>
  <cp:revision>4</cp:revision>
  <dcterms:created xsi:type="dcterms:W3CDTF">2025-07-31T14:46:03Z</dcterms:created>
  <dcterms:modified xsi:type="dcterms:W3CDTF">2025-08-22T10:37:10Z</dcterms:modified>
</cp:coreProperties>
</file>