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547" r:id="rId3"/>
    <p:sldId id="548" r:id="rId4"/>
    <p:sldId id="550" r:id="rId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72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086BB3-23B9-4F2C-B394-E9451A139823}"/>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B2E9F12F-9095-434F-A1A3-63FE1CCF34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50C6C40F-5BAD-4177-8DD2-13DD287CDFA1}"/>
              </a:ext>
            </a:extLst>
          </p:cNvPr>
          <p:cNvSpPr>
            <a:spLocks noGrp="1"/>
          </p:cNvSpPr>
          <p:nvPr>
            <p:ph type="dt" sz="half" idx="10"/>
          </p:nvPr>
        </p:nvSpPr>
        <p:spPr/>
        <p:txBody>
          <a:bodyPr/>
          <a:lstStyle/>
          <a:p>
            <a:fld id="{044D58B3-8DA3-4AB0-B8C5-9B2FC0B176E9}" type="datetimeFigureOut">
              <a:rPr lang="zh-TW" altLang="en-US" smtClean="0"/>
              <a:t>2025/7/31</a:t>
            </a:fld>
            <a:endParaRPr lang="zh-TW" altLang="en-US"/>
          </a:p>
        </p:txBody>
      </p:sp>
      <p:sp>
        <p:nvSpPr>
          <p:cNvPr id="5" name="頁尾版面配置區 4">
            <a:extLst>
              <a:ext uri="{FF2B5EF4-FFF2-40B4-BE49-F238E27FC236}">
                <a16:creationId xmlns:a16="http://schemas.microsoft.com/office/drawing/2014/main" id="{04797E85-4ED1-4317-AE74-F685A7F5F60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46E30D5-9814-42BC-B526-87F2721C9F1C}"/>
              </a:ext>
            </a:extLst>
          </p:cNvPr>
          <p:cNvSpPr>
            <a:spLocks noGrp="1"/>
          </p:cNvSpPr>
          <p:nvPr>
            <p:ph type="sldNum" sz="quarter" idx="12"/>
          </p:nvPr>
        </p:nvSpPr>
        <p:spPr/>
        <p:txBody>
          <a:bodyPr/>
          <a:lstStyle/>
          <a:p>
            <a:fld id="{74C93274-F30C-4AD4-B391-E9B66E29232A}" type="slidenum">
              <a:rPr lang="zh-TW" altLang="en-US" smtClean="0"/>
              <a:t>‹#›</a:t>
            </a:fld>
            <a:endParaRPr lang="zh-TW" altLang="en-US"/>
          </a:p>
        </p:txBody>
      </p:sp>
    </p:spTree>
    <p:extLst>
      <p:ext uri="{BB962C8B-B14F-4D97-AF65-F5344CB8AC3E}">
        <p14:creationId xmlns:p14="http://schemas.microsoft.com/office/powerpoint/2010/main" val="3147071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A7F5146-B6B5-425C-B9D4-F249C50D263B}"/>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D20828E4-F8E8-46E0-9B2B-70961975AE80}"/>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D726844-2B4D-46E3-9C75-4DF56D96E2E9}"/>
              </a:ext>
            </a:extLst>
          </p:cNvPr>
          <p:cNvSpPr>
            <a:spLocks noGrp="1"/>
          </p:cNvSpPr>
          <p:nvPr>
            <p:ph type="dt" sz="half" idx="10"/>
          </p:nvPr>
        </p:nvSpPr>
        <p:spPr/>
        <p:txBody>
          <a:bodyPr/>
          <a:lstStyle/>
          <a:p>
            <a:fld id="{044D58B3-8DA3-4AB0-B8C5-9B2FC0B176E9}" type="datetimeFigureOut">
              <a:rPr lang="zh-TW" altLang="en-US" smtClean="0"/>
              <a:t>2025/7/31</a:t>
            </a:fld>
            <a:endParaRPr lang="zh-TW" altLang="en-US"/>
          </a:p>
        </p:txBody>
      </p:sp>
      <p:sp>
        <p:nvSpPr>
          <p:cNvPr id="5" name="頁尾版面配置區 4">
            <a:extLst>
              <a:ext uri="{FF2B5EF4-FFF2-40B4-BE49-F238E27FC236}">
                <a16:creationId xmlns:a16="http://schemas.microsoft.com/office/drawing/2014/main" id="{58A7C143-B813-493D-B31A-F04F7C39FB6D}"/>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A559EA0-4342-46A2-BB83-C5F022F8525A}"/>
              </a:ext>
            </a:extLst>
          </p:cNvPr>
          <p:cNvSpPr>
            <a:spLocks noGrp="1"/>
          </p:cNvSpPr>
          <p:nvPr>
            <p:ph type="sldNum" sz="quarter" idx="12"/>
          </p:nvPr>
        </p:nvSpPr>
        <p:spPr/>
        <p:txBody>
          <a:bodyPr/>
          <a:lstStyle/>
          <a:p>
            <a:fld id="{74C93274-F30C-4AD4-B391-E9B66E29232A}" type="slidenum">
              <a:rPr lang="zh-TW" altLang="en-US" smtClean="0"/>
              <a:t>‹#›</a:t>
            </a:fld>
            <a:endParaRPr lang="zh-TW" altLang="en-US"/>
          </a:p>
        </p:txBody>
      </p:sp>
    </p:spTree>
    <p:extLst>
      <p:ext uri="{BB962C8B-B14F-4D97-AF65-F5344CB8AC3E}">
        <p14:creationId xmlns:p14="http://schemas.microsoft.com/office/powerpoint/2010/main" val="2563397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296602BA-09A5-4204-B366-5862313F7ED4}"/>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02E12418-AF07-44A9-AE1A-2129E266D0B2}"/>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140A6D06-C58F-4D85-B8DD-1F66CD3E2720}"/>
              </a:ext>
            </a:extLst>
          </p:cNvPr>
          <p:cNvSpPr>
            <a:spLocks noGrp="1"/>
          </p:cNvSpPr>
          <p:nvPr>
            <p:ph type="dt" sz="half" idx="10"/>
          </p:nvPr>
        </p:nvSpPr>
        <p:spPr/>
        <p:txBody>
          <a:bodyPr/>
          <a:lstStyle/>
          <a:p>
            <a:fld id="{044D58B3-8DA3-4AB0-B8C5-9B2FC0B176E9}" type="datetimeFigureOut">
              <a:rPr lang="zh-TW" altLang="en-US" smtClean="0"/>
              <a:t>2025/7/31</a:t>
            </a:fld>
            <a:endParaRPr lang="zh-TW" altLang="en-US"/>
          </a:p>
        </p:txBody>
      </p:sp>
      <p:sp>
        <p:nvSpPr>
          <p:cNvPr id="5" name="頁尾版面配置區 4">
            <a:extLst>
              <a:ext uri="{FF2B5EF4-FFF2-40B4-BE49-F238E27FC236}">
                <a16:creationId xmlns:a16="http://schemas.microsoft.com/office/drawing/2014/main" id="{D26BB6BC-ED03-4CAC-9ACA-D268CE2CCABD}"/>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D9BB8A7-3501-4AF5-83B1-45DF6AE3CE88}"/>
              </a:ext>
            </a:extLst>
          </p:cNvPr>
          <p:cNvSpPr>
            <a:spLocks noGrp="1"/>
          </p:cNvSpPr>
          <p:nvPr>
            <p:ph type="sldNum" sz="quarter" idx="12"/>
          </p:nvPr>
        </p:nvSpPr>
        <p:spPr/>
        <p:txBody>
          <a:bodyPr/>
          <a:lstStyle/>
          <a:p>
            <a:fld id="{74C93274-F30C-4AD4-B391-E9B66E29232A}" type="slidenum">
              <a:rPr lang="zh-TW" altLang="en-US" smtClean="0"/>
              <a:t>‹#›</a:t>
            </a:fld>
            <a:endParaRPr lang="zh-TW" altLang="en-US"/>
          </a:p>
        </p:txBody>
      </p:sp>
    </p:spTree>
    <p:extLst>
      <p:ext uri="{BB962C8B-B14F-4D97-AF65-F5344CB8AC3E}">
        <p14:creationId xmlns:p14="http://schemas.microsoft.com/office/powerpoint/2010/main" val="2531757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04970A-A765-4600-8421-EF070917B74A}"/>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EAA1502D-1DDE-4A6D-8A98-67EC8F96540F}"/>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45B54BB-418C-44FC-83CC-23AF07D5679B}"/>
              </a:ext>
            </a:extLst>
          </p:cNvPr>
          <p:cNvSpPr>
            <a:spLocks noGrp="1"/>
          </p:cNvSpPr>
          <p:nvPr>
            <p:ph type="dt" sz="half" idx="10"/>
          </p:nvPr>
        </p:nvSpPr>
        <p:spPr/>
        <p:txBody>
          <a:bodyPr/>
          <a:lstStyle/>
          <a:p>
            <a:fld id="{044D58B3-8DA3-4AB0-B8C5-9B2FC0B176E9}" type="datetimeFigureOut">
              <a:rPr lang="zh-TW" altLang="en-US" smtClean="0"/>
              <a:t>2025/7/31</a:t>
            </a:fld>
            <a:endParaRPr lang="zh-TW" altLang="en-US"/>
          </a:p>
        </p:txBody>
      </p:sp>
      <p:sp>
        <p:nvSpPr>
          <p:cNvPr id="5" name="頁尾版面配置區 4">
            <a:extLst>
              <a:ext uri="{FF2B5EF4-FFF2-40B4-BE49-F238E27FC236}">
                <a16:creationId xmlns:a16="http://schemas.microsoft.com/office/drawing/2014/main" id="{AA83B26E-081A-4C61-A070-3A354AA0CB6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D73A110-7C57-4EBC-9865-05D4C77793CF}"/>
              </a:ext>
            </a:extLst>
          </p:cNvPr>
          <p:cNvSpPr>
            <a:spLocks noGrp="1"/>
          </p:cNvSpPr>
          <p:nvPr>
            <p:ph type="sldNum" sz="quarter" idx="12"/>
          </p:nvPr>
        </p:nvSpPr>
        <p:spPr/>
        <p:txBody>
          <a:bodyPr/>
          <a:lstStyle/>
          <a:p>
            <a:fld id="{74C93274-F30C-4AD4-B391-E9B66E29232A}" type="slidenum">
              <a:rPr lang="zh-TW" altLang="en-US" smtClean="0"/>
              <a:t>‹#›</a:t>
            </a:fld>
            <a:endParaRPr lang="zh-TW" altLang="en-US"/>
          </a:p>
        </p:txBody>
      </p:sp>
    </p:spTree>
    <p:extLst>
      <p:ext uri="{BB962C8B-B14F-4D97-AF65-F5344CB8AC3E}">
        <p14:creationId xmlns:p14="http://schemas.microsoft.com/office/powerpoint/2010/main" val="988796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B75722-3537-4B70-94A3-EE9F66DBB03D}"/>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48EC4B0C-0B81-4C6A-8C1D-74E70992F7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2E045D7F-47F6-4DAC-8444-2DAEEFD601A1}"/>
              </a:ext>
            </a:extLst>
          </p:cNvPr>
          <p:cNvSpPr>
            <a:spLocks noGrp="1"/>
          </p:cNvSpPr>
          <p:nvPr>
            <p:ph type="dt" sz="half" idx="10"/>
          </p:nvPr>
        </p:nvSpPr>
        <p:spPr/>
        <p:txBody>
          <a:bodyPr/>
          <a:lstStyle/>
          <a:p>
            <a:fld id="{044D58B3-8DA3-4AB0-B8C5-9B2FC0B176E9}" type="datetimeFigureOut">
              <a:rPr lang="zh-TW" altLang="en-US" smtClean="0"/>
              <a:t>2025/7/31</a:t>
            </a:fld>
            <a:endParaRPr lang="zh-TW" altLang="en-US"/>
          </a:p>
        </p:txBody>
      </p:sp>
      <p:sp>
        <p:nvSpPr>
          <p:cNvPr id="5" name="頁尾版面配置區 4">
            <a:extLst>
              <a:ext uri="{FF2B5EF4-FFF2-40B4-BE49-F238E27FC236}">
                <a16:creationId xmlns:a16="http://schemas.microsoft.com/office/drawing/2014/main" id="{E1C05571-D5A9-4467-91DA-82798FD9335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6AE11FE8-116E-4E27-BEA7-93351D395749}"/>
              </a:ext>
            </a:extLst>
          </p:cNvPr>
          <p:cNvSpPr>
            <a:spLocks noGrp="1"/>
          </p:cNvSpPr>
          <p:nvPr>
            <p:ph type="sldNum" sz="quarter" idx="12"/>
          </p:nvPr>
        </p:nvSpPr>
        <p:spPr/>
        <p:txBody>
          <a:bodyPr/>
          <a:lstStyle/>
          <a:p>
            <a:fld id="{74C93274-F30C-4AD4-B391-E9B66E29232A}" type="slidenum">
              <a:rPr lang="zh-TW" altLang="en-US" smtClean="0"/>
              <a:t>‹#›</a:t>
            </a:fld>
            <a:endParaRPr lang="zh-TW" altLang="en-US"/>
          </a:p>
        </p:txBody>
      </p:sp>
    </p:spTree>
    <p:extLst>
      <p:ext uri="{BB962C8B-B14F-4D97-AF65-F5344CB8AC3E}">
        <p14:creationId xmlns:p14="http://schemas.microsoft.com/office/powerpoint/2010/main" val="411653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67E079-6E5D-4D36-91E8-79EE4F884E40}"/>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F2B89108-D4BA-41FD-8776-23451856729A}"/>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88F2F6E7-E656-491D-948B-289D9ACDB8FC}"/>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A8AA404F-5572-49FB-B316-207CA3D7AD36}"/>
              </a:ext>
            </a:extLst>
          </p:cNvPr>
          <p:cNvSpPr>
            <a:spLocks noGrp="1"/>
          </p:cNvSpPr>
          <p:nvPr>
            <p:ph type="dt" sz="half" idx="10"/>
          </p:nvPr>
        </p:nvSpPr>
        <p:spPr/>
        <p:txBody>
          <a:bodyPr/>
          <a:lstStyle/>
          <a:p>
            <a:fld id="{044D58B3-8DA3-4AB0-B8C5-9B2FC0B176E9}" type="datetimeFigureOut">
              <a:rPr lang="zh-TW" altLang="en-US" smtClean="0"/>
              <a:t>2025/7/31</a:t>
            </a:fld>
            <a:endParaRPr lang="zh-TW" altLang="en-US"/>
          </a:p>
        </p:txBody>
      </p:sp>
      <p:sp>
        <p:nvSpPr>
          <p:cNvPr id="6" name="頁尾版面配置區 5">
            <a:extLst>
              <a:ext uri="{FF2B5EF4-FFF2-40B4-BE49-F238E27FC236}">
                <a16:creationId xmlns:a16="http://schemas.microsoft.com/office/drawing/2014/main" id="{50C5BE32-F70C-48D2-B639-A17F8CE1CBF4}"/>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7B860F61-3758-424A-8F02-D7E3FF1D1633}"/>
              </a:ext>
            </a:extLst>
          </p:cNvPr>
          <p:cNvSpPr>
            <a:spLocks noGrp="1"/>
          </p:cNvSpPr>
          <p:nvPr>
            <p:ph type="sldNum" sz="quarter" idx="12"/>
          </p:nvPr>
        </p:nvSpPr>
        <p:spPr/>
        <p:txBody>
          <a:bodyPr/>
          <a:lstStyle/>
          <a:p>
            <a:fld id="{74C93274-F30C-4AD4-B391-E9B66E29232A}" type="slidenum">
              <a:rPr lang="zh-TW" altLang="en-US" smtClean="0"/>
              <a:t>‹#›</a:t>
            </a:fld>
            <a:endParaRPr lang="zh-TW" altLang="en-US"/>
          </a:p>
        </p:txBody>
      </p:sp>
    </p:spTree>
    <p:extLst>
      <p:ext uri="{BB962C8B-B14F-4D97-AF65-F5344CB8AC3E}">
        <p14:creationId xmlns:p14="http://schemas.microsoft.com/office/powerpoint/2010/main" val="1404233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C0B9D62-B2BA-4529-A5F8-B66AFBD194CB}"/>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10E1ED7D-38DC-4FA2-A6E9-5060DAEF17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4F238420-6E7E-4756-923A-2FC757A4C584}"/>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5325C234-6640-4DFD-8683-F0EB8C65E3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365C6028-2AC9-4126-B2E7-48989AC10694}"/>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485C706F-A06A-4182-8DAC-2167E5F6C949}"/>
              </a:ext>
            </a:extLst>
          </p:cNvPr>
          <p:cNvSpPr>
            <a:spLocks noGrp="1"/>
          </p:cNvSpPr>
          <p:nvPr>
            <p:ph type="dt" sz="half" idx="10"/>
          </p:nvPr>
        </p:nvSpPr>
        <p:spPr/>
        <p:txBody>
          <a:bodyPr/>
          <a:lstStyle/>
          <a:p>
            <a:fld id="{044D58B3-8DA3-4AB0-B8C5-9B2FC0B176E9}" type="datetimeFigureOut">
              <a:rPr lang="zh-TW" altLang="en-US" smtClean="0"/>
              <a:t>2025/7/31</a:t>
            </a:fld>
            <a:endParaRPr lang="zh-TW" altLang="en-US"/>
          </a:p>
        </p:txBody>
      </p:sp>
      <p:sp>
        <p:nvSpPr>
          <p:cNvPr id="8" name="頁尾版面配置區 7">
            <a:extLst>
              <a:ext uri="{FF2B5EF4-FFF2-40B4-BE49-F238E27FC236}">
                <a16:creationId xmlns:a16="http://schemas.microsoft.com/office/drawing/2014/main" id="{C0586B1F-25E5-4543-A73B-D09682FBBEC3}"/>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BDFD0576-9713-4603-BEF4-825BE6B2B205}"/>
              </a:ext>
            </a:extLst>
          </p:cNvPr>
          <p:cNvSpPr>
            <a:spLocks noGrp="1"/>
          </p:cNvSpPr>
          <p:nvPr>
            <p:ph type="sldNum" sz="quarter" idx="12"/>
          </p:nvPr>
        </p:nvSpPr>
        <p:spPr/>
        <p:txBody>
          <a:bodyPr/>
          <a:lstStyle/>
          <a:p>
            <a:fld id="{74C93274-F30C-4AD4-B391-E9B66E29232A}" type="slidenum">
              <a:rPr lang="zh-TW" altLang="en-US" smtClean="0"/>
              <a:t>‹#›</a:t>
            </a:fld>
            <a:endParaRPr lang="zh-TW" altLang="en-US"/>
          </a:p>
        </p:txBody>
      </p:sp>
    </p:spTree>
    <p:extLst>
      <p:ext uri="{BB962C8B-B14F-4D97-AF65-F5344CB8AC3E}">
        <p14:creationId xmlns:p14="http://schemas.microsoft.com/office/powerpoint/2010/main" val="4126574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0175259-E997-4D46-AA5F-C6E5B22F0E63}"/>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4F88D7FB-ECFF-4A7A-8D04-A13721BB8CB1}"/>
              </a:ext>
            </a:extLst>
          </p:cNvPr>
          <p:cNvSpPr>
            <a:spLocks noGrp="1"/>
          </p:cNvSpPr>
          <p:nvPr>
            <p:ph type="dt" sz="half" idx="10"/>
          </p:nvPr>
        </p:nvSpPr>
        <p:spPr/>
        <p:txBody>
          <a:bodyPr/>
          <a:lstStyle/>
          <a:p>
            <a:fld id="{044D58B3-8DA3-4AB0-B8C5-9B2FC0B176E9}" type="datetimeFigureOut">
              <a:rPr lang="zh-TW" altLang="en-US" smtClean="0"/>
              <a:t>2025/7/31</a:t>
            </a:fld>
            <a:endParaRPr lang="zh-TW" altLang="en-US"/>
          </a:p>
        </p:txBody>
      </p:sp>
      <p:sp>
        <p:nvSpPr>
          <p:cNvPr id="4" name="頁尾版面配置區 3">
            <a:extLst>
              <a:ext uri="{FF2B5EF4-FFF2-40B4-BE49-F238E27FC236}">
                <a16:creationId xmlns:a16="http://schemas.microsoft.com/office/drawing/2014/main" id="{FE7252A8-E53D-4A2A-9843-8B17CFC2DA59}"/>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DF43816C-F29B-4F3B-AD4B-BFC39CD67B28}"/>
              </a:ext>
            </a:extLst>
          </p:cNvPr>
          <p:cNvSpPr>
            <a:spLocks noGrp="1"/>
          </p:cNvSpPr>
          <p:nvPr>
            <p:ph type="sldNum" sz="quarter" idx="12"/>
          </p:nvPr>
        </p:nvSpPr>
        <p:spPr/>
        <p:txBody>
          <a:bodyPr/>
          <a:lstStyle/>
          <a:p>
            <a:fld id="{74C93274-F30C-4AD4-B391-E9B66E29232A}" type="slidenum">
              <a:rPr lang="zh-TW" altLang="en-US" smtClean="0"/>
              <a:t>‹#›</a:t>
            </a:fld>
            <a:endParaRPr lang="zh-TW" altLang="en-US"/>
          </a:p>
        </p:txBody>
      </p:sp>
    </p:spTree>
    <p:extLst>
      <p:ext uri="{BB962C8B-B14F-4D97-AF65-F5344CB8AC3E}">
        <p14:creationId xmlns:p14="http://schemas.microsoft.com/office/powerpoint/2010/main" val="593254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D7DDE9E7-1022-41E6-9E37-3762F013883E}"/>
              </a:ext>
            </a:extLst>
          </p:cNvPr>
          <p:cNvSpPr>
            <a:spLocks noGrp="1"/>
          </p:cNvSpPr>
          <p:nvPr>
            <p:ph type="dt" sz="half" idx="10"/>
          </p:nvPr>
        </p:nvSpPr>
        <p:spPr/>
        <p:txBody>
          <a:bodyPr/>
          <a:lstStyle/>
          <a:p>
            <a:fld id="{044D58B3-8DA3-4AB0-B8C5-9B2FC0B176E9}" type="datetimeFigureOut">
              <a:rPr lang="zh-TW" altLang="en-US" smtClean="0"/>
              <a:t>2025/7/31</a:t>
            </a:fld>
            <a:endParaRPr lang="zh-TW" altLang="en-US"/>
          </a:p>
        </p:txBody>
      </p:sp>
      <p:sp>
        <p:nvSpPr>
          <p:cNvPr id="3" name="頁尾版面配置區 2">
            <a:extLst>
              <a:ext uri="{FF2B5EF4-FFF2-40B4-BE49-F238E27FC236}">
                <a16:creationId xmlns:a16="http://schemas.microsoft.com/office/drawing/2014/main" id="{0BA8C42E-8149-4CAE-8B67-F4580FECD67B}"/>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A17FB690-1EB6-4D91-A3B8-896E8F2E7FD4}"/>
              </a:ext>
            </a:extLst>
          </p:cNvPr>
          <p:cNvSpPr>
            <a:spLocks noGrp="1"/>
          </p:cNvSpPr>
          <p:nvPr>
            <p:ph type="sldNum" sz="quarter" idx="12"/>
          </p:nvPr>
        </p:nvSpPr>
        <p:spPr/>
        <p:txBody>
          <a:bodyPr/>
          <a:lstStyle/>
          <a:p>
            <a:fld id="{74C93274-F30C-4AD4-B391-E9B66E29232A}" type="slidenum">
              <a:rPr lang="zh-TW" altLang="en-US" smtClean="0"/>
              <a:t>‹#›</a:t>
            </a:fld>
            <a:endParaRPr lang="zh-TW" altLang="en-US"/>
          </a:p>
        </p:txBody>
      </p:sp>
    </p:spTree>
    <p:extLst>
      <p:ext uri="{BB962C8B-B14F-4D97-AF65-F5344CB8AC3E}">
        <p14:creationId xmlns:p14="http://schemas.microsoft.com/office/powerpoint/2010/main" val="2305917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30F3760-A7C5-4CD0-A4B0-91EE712F15D5}"/>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1DA7A3AD-8E37-4A29-B0A3-C3D2EC62AD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9A5FACD6-7FB7-4389-B090-A3BE9D2938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B09667F4-54AF-4BE7-8ABA-C66D064C914C}"/>
              </a:ext>
            </a:extLst>
          </p:cNvPr>
          <p:cNvSpPr>
            <a:spLocks noGrp="1"/>
          </p:cNvSpPr>
          <p:nvPr>
            <p:ph type="dt" sz="half" idx="10"/>
          </p:nvPr>
        </p:nvSpPr>
        <p:spPr/>
        <p:txBody>
          <a:bodyPr/>
          <a:lstStyle/>
          <a:p>
            <a:fld id="{044D58B3-8DA3-4AB0-B8C5-9B2FC0B176E9}" type="datetimeFigureOut">
              <a:rPr lang="zh-TW" altLang="en-US" smtClean="0"/>
              <a:t>2025/7/31</a:t>
            </a:fld>
            <a:endParaRPr lang="zh-TW" altLang="en-US"/>
          </a:p>
        </p:txBody>
      </p:sp>
      <p:sp>
        <p:nvSpPr>
          <p:cNvPr id="6" name="頁尾版面配置區 5">
            <a:extLst>
              <a:ext uri="{FF2B5EF4-FFF2-40B4-BE49-F238E27FC236}">
                <a16:creationId xmlns:a16="http://schemas.microsoft.com/office/drawing/2014/main" id="{283DB906-90A1-4298-929C-7D624C61761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B8D6D0B-CC4C-437B-AA0F-DAC4AF4277F0}"/>
              </a:ext>
            </a:extLst>
          </p:cNvPr>
          <p:cNvSpPr>
            <a:spLocks noGrp="1"/>
          </p:cNvSpPr>
          <p:nvPr>
            <p:ph type="sldNum" sz="quarter" idx="12"/>
          </p:nvPr>
        </p:nvSpPr>
        <p:spPr/>
        <p:txBody>
          <a:bodyPr/>
          <a:lstStyle/>
          <a:p>
            <a:fld id="{74C93274-F30C-4AD4-B391-E9B66E29232A}" type="slidenum">
              <a:rPr lang="zh-TW" altLang="en-US" smtClean="0"/>
              <a:t>‹#›</a:t>
            </a:fld>
            <a:endParaRPr lang="zh-TW" altLang="en-US"/>
          </a:p>
        </p:txBody>
      </p:sp>
    </p:spTree>
    <p:extLst>
      <p:ext uri="{BB962C8B-B14F-4D97-AF65-F5344CB8AC3E}">
        <p14:creationId xmlns:p14="http://schemas.microsoft.com/office/powerpoint/2010/main" val="1971204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642256-6C15-4598-8CFC-503C6E3EEE62}"/>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7C052115-3896-4E63-B687-E3E9A37AF3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DA755B16-C488-4087-92D1-703AE19FB6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AEA83335-31A3-4FBB-AD4A-44189FAB56AF}"/>
              </a:ext>
            </a:extLst>
          </p:cNvPr>
          <p:cNvSpPr>
            <a:spLocks noGrp="1"/>
          </p:cNvSpPr>
          <p:nvPr>
            <p:ph type="dt" sz="half" idx="10"/>
          </p:nvPr>
        </p:nvSpPr>
        <p:spPr/>
        <p:txBody>
          <a:bodyPr/>
          <a:lstStyle/>
          <a:p>
            <a:fld id="{044D58B3-8DA3-4AB0-B8C5-9B2FC0B176E9}" type="datetimeFigureOut">
              <a:rPr lang="zh-TW" altLang="en-US" smtClean="0"/>
              <a:t>2025/7/31</a:t>
            </a:fld>
            <a:endParaRPr lang="zh-TW" altLang="en-US"/>
          </a:p>
        </p:txBody>
      </p:sp>
      <p:sp>
        <p:nvSpPr>
          <p:cNvPr id="6" name="頁尾版面配置區 5">
            <a:extLst>
              <a:ext uri="{FF2B5EF4-FFF2-40B4-BE49-F238E27FC236}">
                <a16:creationId xmlns:a16="http://schemas.microsoft.com/office/drawing/2014/main" id="{7262EB1C-6714-4CDD-B18E-BC98FB4325DE}"/>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40694F1C-5EC9-486C-8618-7656CF6FBE44}"/>
              </a:ext>
            </a:extLst>
          </p:cNvPr>
          <p:cNvSpPr>
            <a:spLocks noGrp="1"/>
          </p:cNvSpPr>
          <p:nvPr>
            <p:ph type="sldNum" sz="quarter" idx="12"/>
          </p:nvPr>
        </p:nvSpPr>
        <p:spPr/>
        <p:txBody>
          <a:bodyPr/>
          <a:lstStyle/>
          <a:p>
            <a:fld id="{74C93274-F30C-4AD4-B391-E9B66E29232A}" type="slidenum">
              <a:rPr lang="zh-TW" altLang="en-US" smtClean="0"/>
              <a:t>‹#›</a:t>
            </a:fld>
            <a:endParaRPr lang="zh-TW" altLang="en-US"/>
          </a:p>
        </p:txBody>
      </p:sp>
    </p:spTree>
    <p:extLst>
      <p:ext uri="{BB962C8B-B14F-4D97-AF65-F5344CB8AC3E}">
        <p14:creationId xmlns:p14="http://schemas.microsoft.com/office/powerpoint/2010/main" val="2163299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134C3A26-2418-4A1C-9D7A-447EF0257B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D4E5312A-CFB3-4297-A5FA-C5E96C65A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5EE554F5-E517-404F-B2FD-B14861C3D7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4D58B3-8DA3-4AB0-B8C5-9B2FC0B176E9}" type="datetimeFigureOut">
              <a:rPr lang="zh-TW" altLang="en-US" smtClean="0"/>
              <a:t>2025/7/31</a:t>
            </a:fld>
            <a:endParaRPr lang="zh-TW" altLang="en-US"/>
          </a:p>
        </p:txBody>
      </p:sp>
      <p:sp>
        <p:nvSpPr>
          <p:cNvPr id="5" name="頁尾版面配置區 4">
            <a:extLst>
              <a:ext uri="{FF2B5EF4-FFF2-40B4-BE49-F238E27FC236}">
                <a16:creationId xmlns:a16="http://schemas.microsoft.com/office/drawing/2014/main" id="{CCDA743E-57C4-4715-A001-450AE52943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E57E3CFC-18F9-4D8A-B3FF-CB916F058F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C93274-F30C-4AD4-B391-E9B66E29232A}" type="slidenum">
              <a:rPr lang="zh-TW" altLang="en-US" smtClean="0"/>
              <a:t>‹#›</a:t>
            </a:fld>
            <a:endParaRPr lang="zh-TW" altLang="en-US"/>
          </a:p>
        </p:txBody>
      </p:sp>
    </p:spTree>
    <p:extLst>
      <p:ext uri="{BB962C8B-B14F-4D97-AF65-F5344CB8AC3E}">
        <p14:creationId xmlns:p14="http://schemas.microsoft.com/office/powerpoint/2010/main" val="2921755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578966-DFC2-4EC6-8937-389753218CF3}"/>
              </a:ext>
            </a:extLst>
          </p:cNvPr>
          <p:cNvSpPr>
            <a:spLocks noGrp="1"/>
          </p:cNvSpPr>
          <p:nvPr>
            <p:ph type="ctrTitle"/>
          </p:nvPr>
        </p:nvSpPr>
        <p:spPr/>
        <p:txBody>
          <a:bodyPr/>
          <a:lstStyle/>
          <a:p>
            <a:r>
              <a:rPr lang="en-US" altLang="zh-TW" dirty="0"/>
              <a:t>Supplementary</a:t>
            </a:r>
            <a:r>
              <a:rPr lang="zh-TW" altLang="en-US" dirty="0"/>
              <a:t> </a:t>
            </a:r>
            <a:r>
              <a:rPr lang="en-US" altLang="zh-TW" dirty="0"/>
              <a:t>Materials</a:t>
            </a:r>
            <a:endParaRPr lang="zh-TW" altLang="en-US" dirty="0"/>
          </a:p>
        </p:txBody>
      </p:sp>
    </p:spTree>
    <p:extLst>
      <p:ext uri="{BB962C8B-B14F-4D97-AF65-F5344CB8AC3E}">
        <p14:creationId xmlns:p14="http://schemas.microsoft.com/office/powerpoint/2010/main" val="2295610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E917D3DA-FB9B-4EC0-AD2C-EE3164B58905}"/>
              </a:ext>
            </a:extLst>
          </p:cNvPr>
          <p:cNvSpPr>
            <a:spLocks noGrp="1"/>
          </p:cNvSpPr>
          <p:nvPr>
            <p:ph type="sldNum" idx="12"/>
          </p:nvPr>
        </p:nvSpPr>
        <p:spPr/>
        <p:txBody>
          <a:bodyPr/>
          <a:lstStyle/>
          <a:p>
            <a:fld id="{B0482B9F-F843-4363-99DD-0ECB708A24FB}" type="slidenum">
              <a:rPr lang="en-US" altLang="zh-TW" smtClean="0"/>
              <a:pPr/>
              <a:t>2</a:t>
            </a:fld>
            <a:endParaRPr lang="en-US" altLang="zh-TW"/>
          </a:p>
        </p:txBody>
      </p:sp>
      <p:pic>
        <p:nvPicPr>
          <p:cNvPr id="8" name="圖片 7">
            <a:extLst>
              <a:ext uri="{FF2B5EF4-FFF2-40B4-BE49-F238E27FC236}">
                <a16:creationId xmlns:a16="http://schemas.microsoft.com/office/drawing/2014/main" id="{386DB125-A3D8-451C-B536-976195623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6006" y="223542"/>
            <a:ext cx="5619987" cy="4633144"/>
          </a:xfrm>
          <a:prstGeom prst="rect">
            <a:avLst/>
          </a:prstGeom>
        </p:spPr>
      </p:pic>
      <p:sp>
        <p:nvSpPr>
          <p:cNvPr id="11" name="文字方塊 10">
            <a:extLst>
              <a:ext uri="{FF2B5EF4-FFF2-40B4-BE49-F238E27FC236}">
                <a16:creationId xmlns:a16="http://schemas.microsoft.com/office/drawing/2014/main" id="{8123C530-6609-488C-8361-B27C93C54BD3}"/>
              </a:ext>
            </a:extLst>
          </p:cNvPr>
          <p:cNvSpPr txBox="1"/>
          <p:nvPr/>
        </p:nvSpPr>
        <p:spPr>
          <a:xfrm>
            <a:off x="1743807" y="5048797"/>
            <a:ext cx="9042180" cy="1477328"/>
          </a:xfrm>
          <a:prstGeom prst="rect">
            <a:avLst/>
          </a:prstGeom>
          <a:noFill/>
        </p:spPr>
        <p:txBody>
          <a:bodyPr wrap="square">
            <a:spAutoFit/>
          </a:bodyPr>
          <a:lstStyle/>
          <a:p>
            <a:pPr algn="just"/>
            <a:r>
              <a:rPr lang="en-US" altLang="zh-TW" b="1" dirty="0">
                <a:latin typeface="Times New Roman" panose="02020603050405020304" pitchFamily="18" charset="0"/>
                <a:cs typeface="Times New Roman" panose="02020603050405020304" pitchFamily="18" charset="0"/>
              </a:rPr>
              <a:t>Supplementary Video S1.</a:t>
            </a:r>
            <a:r>
              <a:rPr lang="en-US" altLang="zh-TW" dirty="0">
                <a:latin typeface="Times New Roman" panose="02020603050405020304" pitchFamily="18" charset="0"/>
                <a:cs typeface="Times New Roman" panose="02020603050405020304" pitchFamily="18" charset="0"/>
              </a:rPr>
              <a:t> </a:t>
            </a:r>
            <a:r>
              <a:rPr lang="en-US" altLang="zh-TW" i="1" dirty="0">
                <a:latin typeface="Times New Roman" panose="02020603050405020304" pitchFamily="18" charset="0"/>
                <a:cs typeface="Times New Roman" panose="02020603050405020304" pitchFamily="18" charset="0"/>
              </a:rPr>
              <a:t>Magnetic field-induced ordering of magnetic bubble domains.</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This video demonstrates the evolution of magnetic bubble domains under a gradually increasing out-of-plane magnetic field, reaching up to 1800 </a:t>
            </a:r>
            <a:r>
              <a:rPr lang="en-US" altLang="zh-TW" dirty="0" err="1">
                <a:latin typeface="Times New Roman" panose="02020603050405020304" pitchFamily="18" charset="0"/>
                <a:cs typeface="Times New Roman" panose="02020603050405020304" pitchFamily="18" charset="0"/>
              </a:rPr>
              <a:t>Oe</a:t>
            </a:r>
            <a:r>
              <a:rPr lang="en-US" altLang="zh-TW" dirty="0">
                <a:latin typeface="Times New Roman" panose="02020603050405020304" pitchFamily="18" charset="0"/>
                <a:cs typeface="Times New Roman" panose="02020603050405020304" pitchFamily="18" charset="0"/>
              </a:rPr>
              <a:t>. As the field strength increases, the initially disordered bubbles rearrange into a hexagonal lattice with a uniform size distribution, highlighting the field-induced ordering effect.</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0536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FC42D922-B36E-4B77-9CEF-BBA405384DD2}"/>
              </a:ext>
            </a:extLst>
          </p:cNvPr>
          <p:cNvSpPr>
            <a:spLocks noGrp="1"/>
          </p:cNvSpPr>
          <p:nvPr>
            <p:ph type="sldNum" idx="12"/>
          </p:nvPr>
        </p:nvSpPr>
        <p:spPr>
          <a:xfrm>
            <a:off x="8610600" y="5441944"/>
            <a:ext cx="2743200" cy="365125"/>
          </a:xfrm>
        </p:spPr>
        <p:txBody>
          <a:bodyPr/>
          <a:lstStyle/>
          <a:p>
            <a:fld id="{B0482B9F-F843-4363-99DD-0ECB708A24FB}" type="slidenum">
              <a:rPr lang="en-US" altLang="zh-TW" smtClean="0"/>
              <a:pPr/>
              <a:t>3</a:t>
            </a:fld>
            <a:endParaRPr lang="en-US" altLang="zh-TW"/>
          </a:p>
        </p:txBody>
      </p:sp>
      <p:pic>
        <p:nvPicPr>
          <p:cNvPr id="5" name="圖片 4">
            <a:extLst>
              <a:ext uri="{FF2B5EF4-FFF2-40B4-BE49-F238E27FC236}">
                <a16:creationId xmlns:a16="http://schemas.microsoft.com/office/drawing/2014/main" id="{58BC4257-4D73-415C-859C-D84B77274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588" y="453667"/>
            <a:ext cx="5527724" cy="4082012"/>
          </a:xfrm>
          <a:prstGeom prst="rect">
            <a:avLst/>
          </a:prstGeom>
        </p:spPr>
      </p:pic>
      <p:pic>
        <p:nvPicPr>
          <p:cNvPr id="6" name="圖片 5">
            <a:extLst>
              <a:ext uri="{FF2B5EF4-FFF2-40B4-BE49-F238E27FC236}">
                <a16:creationId xmlns:a16="http://schemas.microsoft.com/office/drawing/2014/main" id="{133EA092-370E-4897-9CAB-312B901C5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464" y="453667"/>
            <a:ext cx="5506216" cy="4082012"/>
          </a:xfrm>
          <a:prstGeom prst="rect">
            <a:avLst/>
          </a:prstGeom>
        </p:spPr>
      </p:pic>
      <p:sp>
        <p:nvSpPr>
          <p:cNvPr id="7" name="文字方塊 6">
            <a:extLst>
              <a:ext uri="{FF2B5EF4-FFF2-40B4-BE49-F238E27FC236}">
                <a16:creationId xmlns:a16="http://schemas.microsoft.com/office/drawing/2014/main" id="{E53EAADD-5475-4E57-84EC-1A61C31619E9}"/>
              </a:ext>
            </a:extLst>
          </p:cNvPr>
          <p:cNvSpPr txBox="1"/>
          <p:nvPr/>
        </p:nvSpPr>
        <p:spPr>
          <a:xfrm>
            <a:off x="1038038" y="4465591"/>
            <a:ext cx="10485368" cy="1477328"/>
          </a:xfrm>
          <a:prstGeom prst="rect">
            <a:avLst/>
          </a:prstGeom>
          <a:noFill/>
        </p:spPr>
        <p:txBody>
          <a:bodyPr wrap="square">
            <a:spAutoFit/>
          </a:bodyPr>
          <a:lstStyle/>
          <a:p>
            <a:r>
              <a:rPr lang="en-US" altLang="zh-TW" b="1" dirty="0"/>
              <a:t>Supplementary Video S2.</a:t>
            </a:r>
            <a:r>
              <a:rPr lang="en-US" altLang="zh-TW" dirty="0"/>
              <a:t> </a:t>
            </a:r>
            <a:r>
              <a:rPr lang="en-US" altLang="zh-TW" i="1" dirty="0"/>
              <a:t>In situ effects of positive and negative magnetic fields on magnetic domain evolution.</a:t>
            </a:r>
            <a:br>
              <a:rPr lang="en-US" altLang="zh-TW" dirty="0"/>
            </a:br>
            <a:r>
              <a:rPr lang="en-US" altLang="zh-TW" dirty="0"/>
              <a:t>This video demonstrates the contrasting effects of applying negative and positive out-of-plane magnetic fields on the magnetic bubble domains. </a:t>
            </a:r>
            <a:r>
              <a:rPr lang="en-US" altLang="zh-TW" b="1" dirty="0"/>
              <a:t>Left panel:</a:t>
            </a:r>
            <a:r>
              <a:rPr lang="en-US" altLang="zh-TW" dirty="0"/>
              <a:t> Negative magnetic fields enlarge the bubble size and promote the development of hexagonal ordering. </a:t>
            </a:r>
            <a:r>
              <a:rPr lang="en-US" altLang="zh-TW" b="1" dirty="0"/>
              <a:t>Right panel:</a:t>
            </a:r>
            <a:r>
              <a:rPr lang="en-US" altLang="zh-TW" dirty="0"/>
              <a:t> Positive magnetic fields shrink the bubble size while enhancing the hexagonal ordering more effectively.</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5062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B19D92A1-6BEE-4569-830C-CFF800A22A38}"/>
              </a:ext>
            </a:extLst>
          </p:cNvPr>
          <p:cNvSpPr>
            <a:spLocks noGrp="1"/>
          </p:cNvSpPr>
          <p:nvPr>
            <p:ph type="sldNum" idx="12"/>
          </p:nvPr>
        </p:nvSpPr>
        <p:spPr/>
        <p:txBody>
          <a:bodyPr/>
          <a:lstStyle/>
          <a:p>
            <a:fld id="{B0482B9F-F843-4363-99DD-0ECB708A24FB}" type="slidenum">
              <a:rPr lang="en-US" altLang="zh-TW" smtClean="0"/>
              <a:pPr/>
              <a:t>4</a:t>
            </a:fld>
            <a:endParaRPr lang="en-US" altLang="zh-TW"/>
          </a:p>
        </p:txBody>
      </p:sp>
      <p:pic>
        <p:nvPicPr>
          <p:cNvPr id="5" name="Obrázek 4">
            <a:extLst>
              <a:ext uri="{FF2B5EF4-FFF2-40B4-BE49-F238E27FC236}">
                <a16:creationId xmlns:a16="http://schemas.microsoft.com/office/drawing/2014/main" id="{AC173568-A774-4826-BD23-718C0FE161CF}"/>
              </a:ext>
            </a:extLst>
          </p:cNvPr>
          <p:cNvPicPr>
            <a:picLocks noChangeAspect="1"/>
          </p:cNvPicPr>
          <p:nvPr/>
        </p:nvPicPr>
        <p:blipFill>
          <a:blip r:embed="rId2"/>
          <a:stretch>
            <a:fillRect/>
          </a:stretch>
        </p:blipFill>
        <p:spPr>
          <a:xfrm>
            <a:off x="1315827" y="318853"/>
            <a:ext cx="3702541" cy="3702541"/>
          </a:xfrm>
          <a:prstGeom prst="rect">
            <a:avLst/>
          </a:prstGeom>
        </p:spPr>
      </p:pic>
      <p:pic>
        <p:nvPicPr>
          <p:cNvPr id="6" name="Obrázek 7" descr="Obsah obrázku text, snímek obrazovky, řada/pruh, Vykreslený graf&#10;&#10;Obsah vygenerovaný umělou inteligencí může být nesprávný.">
            <a:extLst>
              <a:ext uri="{FF2B5EF4-FFF2-40B4-BE49-F238E27FC236}">
                <a16:creationId xmlns:a16="http://schemas.microsoft.com/office/drawing/2014/main" id="{3A091B28-5B6B-4BDE-B91B-19DEAEE26DC9}"/>
              </a:ext>
            </a:extLst>
          </p:cNvPr>
          <p:cNvPicPr>
            <a:picLocks noChangeAspect="1"/>
          </p:cNvPicPr>
          <p:nvPr/>
        </p:nvPicPr>
        <p:blipFill>
          <a:blip r:embed="rId3"/>
          <a:stretch>
            <a:fillRect/>
          </a:stretch>
        </p:blipFill>
        <p:spPr>
          <a:xfrm>
            <a:off x="5018368" y="-4328"/>
            <a:ext cx="6823041" cy="4548695"/>
          </a:xfrm>
          <a:prstGeom prst="rect">
            <a:avLst/>
          </a:prstGeom>
        </p:spPr>
      </p:pic>
      <p:sp>
        <p:nvSpPr>
          <p:cNvPr id="7" name="TextovéPole 12">
            <a:extLst>
              <a:ext uri="{FF2B5EF4-FFF2-40B4-BE49-F238E27FC236}">
                <a16:creationId xmlns:a16="http://schemas.microsoft.com/office/drawing/2014/main" id="{46D226E2-6825-414D-8A6B-C34875F3F66C}"/>
              </a:ext>
            </a:extLst>
          </p:cNvPr>
          <p:cNvSpPr txBox="1"/>
          <p:nvPr/>
        </p:nvSpPr>
        <p:spPr>
          <a:xfrm>
            <a:off x="1618109" y="4021394"/>
            <a:ext cx="3314177" cy="369332"/>
          </a:xfrm>
          <a:prstGeom prst="rect">
            <a:avLst/>
          </a:prstGeom>
          <a:noFill/>
        </p:spPr>
        <p:txBody>
          <a:bodyPr wrap="none" rtlCol="0">
            <a:spAutoFit/>
          </a:bodyPr>
          <a:lstStyle/>
          <a:p>
            <a:r>
              <a:rPr lang="cs-CZ" dirty="0"/>
              <a:t>0 </a:t>
            </a:r>
            <a:r>
              <a:rPr lang="en-US" dirty="0" err="1"/>
              <a:t>Oe</a:t>
            </a:r>
            <a:r>
              <a:rPr lang="cs-CZ" dirty="0"/>
              <a:t> </a:t>
            </a:r>
            <a:r>
              <a:rPr lang="cs-CZ" dirty="0">
                <a:sym typeface="Symbol" panose="05050102010706020507" pitchFamily="18" charset="2"/>
              </a:rPr>
              <a:t></a:t>
            </a:r>
            <a:r>
              <a:rPr lang="cs-CZ" dirty="0"/>
              <a:t> 300</a:t>
            </a:r>
            <a:r>
              <a:rPr lang="en-US" dirty="0"/>
              <a:t>0</a:t>
            </a:r>
            <a:r>
              <a:rPr lang="cs-CZ" dirty="0"/>
              <a:t> </a:t>
            </a:r>
            <a:r>
              <a:rPr lang="en-US" dirty="0" err="1"/>
              <a:t>Oe</a:t>
            </a:r>
            <a:r>
              <a:rPr lang="cs-CZ" dirty="0"/>
              <a:t> (20</a:t>
            </a:r>
            <a:r>
              <a:rPr lang="en-US" dirty="0"/>
              <a:t>0</a:t>
            </a:r>
            <a:r>
              <a:rPr lang="cs-CZ" dirty="0"/>
              <a:t> </a:t>
            </a:r>
            <a:r>
              <a:rPr lang="en-US" dirty="0" err="1"/>
              <a:t>Oe</a:t>
            </a:r>
            <a:r>
              <a:rPr lang="cs-CZ" dirty="0"/>
              <a:t>/200 ps)</a:t>
            </a:r>
          </a:p>
        </p:txBody>
      </p:sp>
      <p:sp>
        <p:nvSpPr>
          <p:cNvPr id="9" name="文字方塊 8">
            <a:extLst>
              <a:ext uri="{FF2B5EF4-FFF2-40B4-BE49-F238E27FC236}">
                <a16:creationId xmlns:a16="http://schemas.microsoft.com/office/drawing/2014/main" id="{B67007DF-3A0E-490E-B59F-60596B15CDA3}"/>
              </a:ext>
            </a:extLst>
          </p:cNvPr>
          <p:cNvSpPr txBox="1"/>
          <p:nvPr/>
        </p:nvSpPr>
        <p:spPr>
          <a:xfrm>
            <a:off x="958150" y="4690150"/>
            <a:ext cx="10275700" cy="2031325"/>
          </a:xfrm>
          <a:prstGeom prst="rect">
            <a:avLst/>
          </a:prstGeom>
          <a:noFill/>
        </p:spPr>
        <p:txBody>
          <a:bodyPr wrap="square">
            <a:spAutoFit/>
          </a:bodyPr>
          <a:lstStyle/>
          <a:p>
            <a:r>
              <a:rPr lang="en-US" altLang="zh-TW" b="1" dirty="0">
                <a:latin typeface="Times New Roman" panose="02020603050405020304" pitchFamily="18" charset="0"/>
                <a:cs typeface="Times New Roman" panose="02020603050405020304" pitchFamily="18" charset="0"/>
              </a:rPr>
              <a:t>Supplementary Video S3.</a:t>
            </a:r>
            <a:r>
              <a:rPr lang="en-US" altLang="zh-TW" dirty="0">
                <a:latin typeface="Times New Roman" panose="02020603050405020304" pitchFamily="18" charset="0"/>
                <a:cs typeface="Times New Roman" panose="02020603050405020304" pitchFamily="18" charset="0"/>
              </a:rPr>
              <a:t> </a:t>
            </a:r>
            <a:r>
              <a:rPr lang="en-US" altLang="zh-TW" i="1" dirty="0">
                <a:latin typeface="Times New Roman" panose="02020603050405020304" pitchFamily="18" charset="0"/>
                <a:cs typeface="Times New Roman" panose="02020603050405020304" pitchFamily="18" charset="0"/>
              </a:rPr>
              <a:t>Simulated time-dependent expansion of magnetic bubbles under an increasing external magnetic field.</a:t>
            </a:r>
            <a:br>
              <a:rPr lang="en-US" altLang="zh-TW" dirty="0">
                <a:latin typeface="Times New Roman" panose="02020603050405020304" pitchFamily="18" charset="0"/>
                <a:cs typeface="Times New Roman" panose="02020603050405020304" pitchFamily="18" charset="0"/>
              </a:rPr>
            </a:br>
            <a:r>
              <a:rPr lang="en-US" altLang="zh-TW" b="1" dirty="0">
                <a:latin typeface="Times New Roman" panose="02020603050405020304" pitchFamily="18" charset="0"/>
                <a:cs typeface="Times New Roman" panose="02020603050405020304" pitchFamily="18" charset="0"/>
              </a:rPr>
              <a:t>Left panel:</a:t>
            </a:r>
            <a:r>
              <a:rPr lang="en-US" altLang="zh-TW" dirty="0">
                <a:latin typeface="Times New Roman" panose="02020603050405020304" pitchFamily="18" charset="0"/>
                <a:cs typeface="Times New Roman" panose="02020603050405020304" pitchFamily="18" charset="0"/>
              </a:rPr>
              <a:t> Simulated video showing the evolution of magnetic bubble domains as the external out-of-plane magnetic field increases from 0 </a:t>
            </a:r>
            <a:r>
              <a:rPr lang="en-US" altLang="zh-TW" dirty="0" err="1">
                <a:latin typeface="Times New Roman" panose="02020603050405020304" pitchFamily="18" charset="0"/>
                <a:cs typeface="Times New Roman" panose="02020603050405020304" pitchFamily="18" charset="0"/>
              </a:rPr>
              <a:t>Oe</a:t>
            </a:r>
            <a:r>
              <a:rPr lang="en-US" altLang="zh-TW" dirty="0">
                <a:latin typeface="Times New Roman" panose="02020603050405020304" pitchFamily="18" charset="0"/>
                <a:cs typeface="Times New Roman" panose="02020603050405020304" pitchFamily="18" charset="0"/>
              </a:rPr>
              <a:t> to 3000 </a:t>
            </a:r>
            <a:r>
              <a:rPr lang="en-US" altLang="zh-TW" dirty="0" err="1">
                <a:latin typeface="Times New Roman" panose="02020603050405020304" pitchFamily="18" charset="0"/>
                <a:cs typeface="Times New Roman" panose="02020603050405020304" pitchFamily="18" charset="0"/>
              </a:rPr>
              <a:t>Oe</a:t>
            </a:r>
            <a:r>
              <a:rPr lang="en-US" altLang="zh-TW" dirty="0">
                <a:latin typeface="Times New Roman" panose="02020603050405020304" pitchFamily="18" charset="0"/>
                <a:cs typeface="Times New Roman" panose="02020603050405020304" pitchFamily="18" charset="0"/>
              </a:rPr>
              <a:t> at a rate of 200 </a:t>
            </a:r>
            <a:r>
              <a:rPr lang="en-US" altLang="zh-TW" dirty="0" err="1">
                <a:latin typeface="Times New Roman" panose="02020603050405020304" pitchFamily="18" charset="0"/>
                <a:cs typeface="Times New Roman" panose="02020603050405020304" pitchFamily="18" charset="0"/>
              </a:rPr>
              <a:t>Oe</a:t>
            </a:r>
            <a:r>
              <a:rPr lang="en-US" altLang="zh-TW" dirty="0">
                <a:latin typeface="Times New Roman" panose="02020603050405020304" pitchFamily="18" charset="0"/>
                <a:cs typeface="Times New Roman" panose="02020603050405020304" pitchFamily="18" charset="0"/>
              </a:rPr>
              <a:t> per 200 ps. </a:t>
            </a:r>
            <a:r>
              <a:rPr lang="en-US" altLang="zh-TW" b="1" dirty="0">
                <a:latin typeface="Times New Roman" panose="02020603050405020304" pitchFamily="18" charset="0"/>
                <a:cs typeface="Times New Roman" panose="02020603050405020304" pitchFamily="18" charset="0"/>
              </a:rPr>
              <a:t>Right panel:</a:t>
            </a:r>
            <a:r>
              <a:rPr lang="en-US" altLang="zh-TW" dirty="0">
                <a:latin typeface="Times New Roman" panose="02020603050405020304" pitchFamily="18" charset="0"/>
                <a:cs typeface="Times New Roman" panose="02020603050405020304" pitchFamily="18" charset="0"/>
              </a:rPr>
              <a:t> Time-dependent size evolution of individual bubbles tracked in the simulation. Red curves represent bubbles outlined in red in the left panel, which collapse under the applied field. Green curves correspond to the green-outlined bubbles, which remain stable throughout the field application.</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7740933"/>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1390</TotalTime>
  <Words>259</Words>
  <Application>Microsoft Office PowerPoint</Application>
  <PresentationFormat>寬螢幕</PresentationFormat>
  <Paragraphs>8</Paragraphs>
  <Slides>4</Slides>
  <Notes>0</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4</vt:i4>
      </vt:variant>
    </vt:vector>
  </HeadingPairs>
  <TitlesOfParts>
    <vt:vector size="9" baseType="lpstr">
      <vt:lpstr>Arial</vt:lpstr>
      <vt:lpstr>Calibri</vt:lpstr>
      <vt:lpstr>Calibri Light</vt:lpstr>
      <vt:lpstr>Times New Roman</vt:lpstr>
      <vt:lpstr>Office 佈景主題</vt:lpstr>
      <vt:lpstr>Supplementary Materials</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Supplementary Materials</dc:title>
  <dc:creator>LIN</dc:creator>
  <cp:lastModifiedBy>LIN</cp:lastModifiedBy>
  <cp:revision>10</cp:revision>
  <dcterms:created xsi:type="dcterms:W3CDTF">2025-07-31T06:34:23Z</dcterms:created>
  <dcterms:modified xsi:type="dcterms:W3CDTF">2025-08-01T05:44:38Z</dcterms:modified>
</cp:coreProperties>
</file>