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98" r:id="rId2"/>
    <p:sldId id="308" r:id="rId3"/>
    <p:sldId id="306" r:id="rId4"/>
    <p:sldId id="293" r:id="rId5"/>
    <p:sldId id="262" r:id="rId6"/>
    <p:sldId id="295" r:id="rId7"/>
    <p:sldId id="300" r:id="rId8"/>
  </p:sldIdLst>
  <p:sldSz cx="6858000" cy="9144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33"/>
    <a:srgbClr val="EDE023"/>
    <a:srgbClr val="0DFFA2"/>
    <a:srgbClr val="FF2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1348" autoAdjust="0"/>
    <p:restoredTop sz="96963" autoAdjust="0"/>
  </p:normalViewPr>
  <p:slideViewPr>
    <p:cSldViewPr snapToGrid="0">
      <p:cViewPr varScale="1">
        <p:scale>
          <a:sx n="95" d="100"/>
          <a:sy n="95" d="100"/>
        </p:scale>
        <p:origin x="2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AE5A6-2A54-4A89-A7C0-D2D178936F4F}" type="datetimeFigureOut">
              <a:rPr lang="zh-TW" altLang="en-US" smtClean="0"/>
              <a:t>2025/8/7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D0F93-279D-4787-BF10-4A6BCEAC74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922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427F-42A5-07A2-EEA6-F0CD5B2EE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1B3A7-0CBA-52E9-4B96-DCE1B5BA6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802F6-D941-4D8C-9C02-E63ED7821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AD080-BC8B-4D4D-05B3-77C78AC0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00937-554C-1A2C-4A19-0C604844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2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97010-C258-90CE-734C-509A3998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7311E-F122-6B48-BD45-38F078CA5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1C94E-9CCC-DFBB-2AAB-8FA6B3602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ABB28-D44A-771A-A341-1068F46D9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2A2EE-C6B0-0C32-9AAA-057B3393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0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983C9D-2884-1E00-8239-56077C5A4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99A66-135B-C5EF-27D6-917B82202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5DDCA-C21E-A0B9-294D-38A97908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CC526-E035-EDF0-1BAA-43C85CBB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8B97C-7229-EB17-2A82-F1CEBB08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0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289E-9CF8-BA23-460E-DD6C1CEB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F3E70-D725-DC7A-0FB6-C04B7F695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DCCB1-7DCF-8C80-C5F4-F79C25AA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030B4-4642-9B8C-EB57-5B6455C6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F9769-C2BC-4FEA-8D4F-1DF2FED3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8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16076-BE05-F48C-7248-F24D5245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C500-3862-F487-176D-2766B73D7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A4735-B9FF-BDDD-1716-DE409BBE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F12C6-1661-1C27-5FDB-D3705053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FAD92-6510-DCE1-0848-ECCDF76A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3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0B514-1D52-DD15-A817-4B018F458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DAECE-A8FD-DA8C-5EBD-506D3F73C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44020-DA6C-3305-84B1-AAFA35600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5630F-B88D-2CE0-EED9-F6ED6240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81401-6805-A729-CB62-428F4A9E0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ECCD8-CD86-691A-5905-F6C99B22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3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69B1-6161-1489-CD20-D43B92A9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9EF72-9884-53BD-C876-219C68C5E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072D1-397B-2340-8094-69DC191CD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178BA-6891-0C53-3A66-2AAE9BC87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77B1F-FA86-3AC5-AA17-9F1459E0D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2C960E-3FFF-6460-36AD-DEABEDC1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012987-556B-1689-800F-E390F3E1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6C018F-EC16-0BCC-39AE-EBC93C3BB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42F2-56BD-2180-74FF-BC6B68336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1862F0-DC88-6E4C-31F2-F4C28EAD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2402C-C6C2-7F2C-6851-3F1A3E69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2A87A9-3BD4-112E-1E50-81A67BF9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6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234EF-980E-F558-5E0D-03571812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8D502-8178-AD1C-0E65-36C787C3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8282C-867D-19FF-8E72-4E436CEA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0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D0E65-F52A-125A-0850-02E6F5233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D5CE2-6643-8E18-9077-85BBC371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D4E91-F40B-35C6-2BFB-3AFB62B75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5B5C-C4A3-44D8-A499-A567743B6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027A2-D855-378B-A4C4-1E3713BD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EB1F6-E869-AC3F-085C-027951E2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8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24B9-7387-7046-0C19-1EAD95B8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79BD6B-157F-C2C1-8F84-90711EFDC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3E6FA-F708-AB6F-2245-2EA13EE00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4EA16-BBDF-B7AD-D970-C74915B6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8DDF6-CF54-61BC-C488-189F1E7E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C9CCC-7897-4A7E-014B-17ED248C3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4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4DEDB-501F-0882-DBEE-8D74EB684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CC62-02C5-76ED-2760-082ABF1B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84FEC-9681-D3F7-CDC4-82156668C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BF13-4912-0F14-C979-C1B9D2A29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A616D-6FCE-5CF3-01D3-4C1EC284C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5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10" Type="http://schemas.openxmlformats.org/officeDocument/2006/relationships/image" Target="../media/image12.tif"/><Relationship Id="rId4" Type="http://schemas.openxmlformats.org/officeDocument/2006/relationships/image" Target="../media/image8.png"/><Relationship Id="rId9" Type="http://schemas.openxmlformats.org/officeDocument/2006/relationships/image" Target="../media/image11.t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3.wdp"/><Relationship Id="rId10" Type="http://schemas.microsoft.com/office/2007/relationships/hdphoto" Target="../media/hdphoto15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7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字方塊 26">
            <a:extLst>
              <a:ext uri="{FF2B5EF4-FFF2-40B4-BE49-F238E27FC236}">
                <a16:creationId xmlns:a16="http://schemas.microsoft.com/office/drawing/2014/main" id="{E720F715-CC3E-EEA5-0E39-4F5E96E3FD93}"/>
              </a:ext>
            </a:extLst>
          </p:cNvPr>
          <p:cNvSpPr txBox="1"/>
          <p:nvPr/>
        </p:nvSpPr>
        <p:spPr>
          <a:xfrm>
            <a:off x="3027875" y="756630"/>
            <a:ext cx="1199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Fig. 1C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46578A78-BA2A-6204-FBE8-5CCDCFD63EFF}"/>
              </a:ext>
            </a:extLst>
          </p:cNvPr>
          <p:cNvGrpSpPr/>
          <p:nvPr/>
        </p:nvGrpSpPr>
        <p:grpSpPr>
          <a:xfrm>
            <a:off x="1632457" y="1244074"/>
            <a:ext cx="3593085" cy="2872931"/>
            <a:chOff x="1061285" y="2310017"/>
            <a:chExt cx="3593085" cy="2872931"/>
          </a:xfrm>
        </p:grpSpPr>
        <p:pic>
          <p:nvPicPr>
            <p:cNvPr id="97" name="圖片 96" descr="一張含有 牆, 室內, 家電用品, 白色 的圖片&#10;&#10;自動產生的描述">
              <a:extLst>
                <a:ext uri="{FF2B5EF4-FFF2-40B4-BE49-F238E27FC236}">
                  <a16:creationId xmlns:a16="http://schemas.microsoft.com/office/drawing/2014/main" id="{D19A0962-6FF3-D1A4-6539-81219EB29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  <a14:imgEffect>
                        <a14:brightnessContrast bright="-10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1" t="18348" r="48869" b="48313"/>
            <a:stretch>
              <a:fillRect/>
            </a:stretch>
          </p:blipFill>
          <p:spPr>
            <a:xfrm>
              <a:off x="1677725" y="3134896"/>
              <a:ext cx="987884" cy="1023698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98" name="圖片 97" descr="一張含有 白色 的圖片&#10;&#10;自動產生的描述">
              <a:extLst>
                <a:ext uri="{FF2B5EF4-FFF2-40B4-BE49-F238E27FC236}">
                  <a16:creationId xmlns:a16="http://schemas.microsoft.com/office/drawing/2014/main" id="{FC08CFE6-B0A1-0EDE-03A5-7B479E2F5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-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78" t="24998" r="25600" b="47111"/>
            <a:stretch>
              <a:fillRect/>
            </a:stretch>
          </p:blipFill>
          <p:spPr>
            <a:xfrm>
              <a:off x="1644650" y="4159250"/>
              <a:ext cx="1033659" cy="1023698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99" name="直線接點 98">
              <a:extLst>
                <a:ext uri="{FF2B5EF4-FFF2-40B4-BE49-F238E27FC236}">
                  <a16:creationId xmlns:a16="http://schemas.microsoft.com/office/drawing/2014/main" id="{EBCE185C-5E6E-B869-3FF2-904E31BC5534}"/>
                </a:ext>
              </a:extLst>
            </p:cNvPr>
            <p:cNvCxnSpPr>
              <a:cxnSpLocks/>
            </p:cNvCxnSpPr>
            <p:nvPr/>
          </p:nvCxnSpPr>
          <p:spPr>
            <a:xfrm>
              <a:off x="1802436" y="3606055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>
              <a:extLst>
                <a:ext uri="{FF2B5EF4-FFF2-40B4-BE49-F238E27FC236}">
                  <a16:creationId xmlns:a16="http://schemas.microsoft.com/office/drawing/2014/main" id="{BDB59448-242C-D7AB-EE0D-0E8A224BD365}"/>
                </a:ext>
              </a:extLst>
            </p:cNvPr>
            <p:cNvCxnSpPr>
              <a:cxnSpLocks/>
            </p:cNvCxnSpPr>
            <p:nvPr/>
          </p:nvCxnSpPr>
          <p:spPr>
            <a:xfrm>
              <a:off x="1802436" y="3765753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>
              <a:extLst>
                <a:ext uri="{FF2B5EF4-FFF2-40B4-BE49-F238E27FC236}">
                  <a16:creationId xmlns:a16="http://schemas.microsoft.com/office/drawing/2014/main" id="{015A0703-1DC8-B63B-CCB9-3AE513CB8473}"/>
                </a:ext>
              </a:extLst>
            </p:cNvPr>
            <p:cNvCxnSpPr>
              <a:cxnSpLocks/>
            </p:cNvCxnSpPr>
            <p:nvPr/>
          </p:nvCxnSpPr>
          <p:spPr>
            <a:xfrm>
              <a:off x="1819653" y="4535632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>
              <a:extLst>
                <a:ext uri="{FF2B5EF4-FFF2-40B4-BE49-F238E27FC236}">
                  <a16:creationId xmlns:a16="http://schemas.microsoft.com/office/drawing/2014/main" id="{906BF720-A5DF-6A5F-6912-062637957E0F}"/>
                </a:ext>
              </a:extLst>
            </p:cNvPr>
            <p:cNvCxnSpPr>
              <a:cxnSpLocks/>
            </p:cNvCxnSpPr>
            <p:nvPr/>
          </p:nvCxnSpPr>
          <p:spPr>
            <a:xfrm>
              <a:off x="1819653" y="4663725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文字方塊 102">
              <a:extLst>
                <a:ext uri="{FF2B5EF4-FFF2-40B4-BE49-F238E27FC236}">
                  <a16:creationId xmlns:a16="http://schemas.microsoft.com/office/drawing/2014/main" id="{F33F7E05-B0EC-1E3E-780B-B40352EDC7C1}"/>
                </a:ext>
              </a:extLst>
            </p:cNvPr>
            <p:cNvSpPr txBox="1"/>
            <p:nvPr/>
          </p:nvSpPr>
          <p:spPr>
            <a:xfrm>
              <a:off x="1516421" y="3562249"/>
              <a:ext cx="361250" cy="29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文字方塊 103">
              <a:extLst>
                <a:ext uri="{FF2B5EF4-FFF2-40B4-BE49-F238E27FC236}">
                  <a16:creationId xmlns:a16="http://schemas.microsoft.com/office/drawing/2014/main" id="{38E64AE0-F212-F269-3D94-7975D3C31AC3}"/>
                </a:ext>
              </a:extLst>
            </p:cNvPr>
            <p:cNvSpPr txBox="1"/>
            <p:nvPr/>
          </p:nvSpPr>
          <p:spPr>
            <a:xfrm>
              <a:off x="1529121" y="4411918"/>
              <a:ext cx="361250" cy="35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文字方塊 104">
              <a:extLst>
                <a:ext uri="{FF2B5EF4-FFF2-40B4-BE49-F238E27FC236}">
                  <a16:creationId xmlns:a16="http://schemas.microsoft.com/office/drawing/2014/main" id="{81AC11C0-7880-14A1-0F0C-EA7D74BCCA8B}"/>
                </a:ext>
              </a:extLst>
            </p:cNvPr>
            <p:cNvSpPr txBox="1"/>
            <p:nvPr/>
          </p:nvSpPr>
          <p:spPr>
            <a:xfrm>
              <a:off x="1061285" y="2484207"/>
              <a:ext cx="879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MKK4-GFP</a:t>
              </a:r>
            </a:p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MKK5-GFP</a:t>
              </a:r>
            </a:p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MKK4-myc</a:t>
              </a:r>
            </a:p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MKK5-myc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文字方塊 105">
              <a:extLst>
                <a:ext uri="{FF2B5EF4-FFF2-40B4-BE49-F238E27FC236}">
                  <a16:creationId xmlns:a16="http://schemas.microsoft.com/office/drawing/2014/main" id="{08F934F5-C87D-91CC-2761-B24FB8BEB6E7}"/>
                </a:ext>
              </a:extLst>
            </p:cNvPr>
            <p:cNvSpPr txBox="1"/>
            <p:nvPr/>
          </p:nvSpPr>
          <p:spPr>
            <a:xfrm>
              <a:off x="1842447" y="2484207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文字方塊 106">
              <a:extLst>
                <a:ext uri="{FF2B5EF4-FFF2-40B4-BE49-F238E27FC236}">
                  <a16:creationId xmlns:a16="http://schemas.microsoft.com/office/drawing/2014/main" id="{65ABE509-5D7F-6E47-4BC2-C3AADF639E80}"/>
                </a:ext>
              </a:extLst>
            </p:cNvPr>
            <p:cNvSpPr txBox="1"/>
            <p:nvPr/>
          </p:nvSpPr>
          <p:spPr>
            <a:xfrm>
              <a:off x="2050147" y="2484207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文字方塊 107">
              <a:extLst>
                <a:ext uri="{FF2B5EF4-FFF2-40B4-BE49-F238E27FC236}">
                  <a16:creationId xmlns:a16="http://schemas.microsoft.com/office/drawing/2014/main" id="{4458EA09-E813-EC87-B655-E20B61BD8640}"/>
                </a:ext>
              </a:extLst>
            </p:cNvPr>
            <p:cNvSpPr txBox="1"/>
            <p:nvPr/>
          </p:nvSpPr>
          <p:spPr>
            <a:xfrm>
              <a:off x="2243794" y="2484207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72146E73-0671-628D-73DF-736C861AB167}"/>
                </a:ext>
              </a:extLst>
            </p:cNvPr>
            <p:cNvSpPr txBox="1"/>
            <p:nvPr/>
          </p:nvSpPr>
          <p:spPr>
            <a:xfrm>
              <a:off x="2425812" y="2483156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文字方塊 109">
              <a:extLst>
                <a:ext uri="{FF2B5EF4-FFF2-40B4-BE49-F238E27FC236}">
                  <a16:creationId xmlns:a16="http://schemas.microsoft.com/office/drawing/2014/main" id="{82224AD8-323E-F92A-72EC-6C636D0C7118}"/>
                </a:ext>
              </a:extLst>
            </p:cNvPr>
            <p:cNvSpPr txBox="1"/>
            <p:nvPr/>
          </p:nvSpPr>
          <p:spPr>
            <a:xfrm>
              <a:off x="3158327" y="2484207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文字方塊 110">
              <a:extLst>
                <a:ext uri="{FF2B5EF4-FFF2-40B4-BE49-F238E27FC236}">
                  <a16:creationId xmlns:a16="http://schemas.microsoft.com/office/drawing/2014/main" id="{C5CB44A1-72F5-2D5F-ECBF-3F6A9811F1C1}"/>
                </a:ext>
              </a:extLst>
            </p:cNvPr>
            <p:cNvSpPr txBox="1"/>
            <p:nvPr/>
          </p:nvSpPr>
          <p:spPr>
            <a:xfrm>
              <a:off x="3333172" y="2484207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文字方塊 111">
              <a:extLst>
                <a:ext uri="{FF2B5EF4-FFF2-40B4-BE49-F238E27FC236}">
                  <a16:creationId xmlns:a16="http://schemas.microsoft.com/office/drawing/2014/main" id="{9DA11FD3-E77C-295D-04C1-52D096F10A75}"/>
                </a:ext>
              </a:extLst>
            </p:cNvPr>
            <p:cNvSpPr txBox="1"/>
            <p:nvPr/>
          </p:nvSpPr>
          <p:spPr>
            <a:xfrm>
              <a:off x="3511172" y="2484207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文字方塊 112">
              <a:extLst>
                <a:ext uri="{FF2B5EF4-FFF2-40B4-BE49-F238E27FC236}">
                  <a16:creationId xmlns:a16="http://schemas.microsoft.com/office/drawing/2014/main" id="{738196D7-BBAE-3191-AF2F-C9CB7B0D9ED9}"/>
                </a:ext>
              </a:extLst>
            </p:cNvPr>
            <p:cNvSpPr txBox="1"/>
            <p:nvPr/>
          </p:nvSpPr>
          <p:spPr>
            <a:xfrm>
              <a:off x="3693189" y="2483156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4" name="直線接點 113">
              <a:extLst>
                <a:ext uri="{FF2B5EF4-FFF2-40B4-BE49-F238E27FC236}">
                  <a16:creationId xmlns:a16="http://schemas.microsoft.com/office/drawing/2014/main" id="{90ECDA6B-A0EE-3965-8572-B0E49AADB0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7054" y="2521256"/>
              <a:ext cx="583365" cy="10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接點 114">
              <a:extLst>
                <a:ext uri="{FF2B5EF4-FFF2-40B4-BE49-F238E27FC236}">
                  <a16:creationId xmlns:a16="http://schemas.microsoft.com/office/drawing/2014/main" id="{3E639332-892D-D7B8-DEB7-C573C7FFEA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5598" y="2521256"/>
              <a:ext cx="590453" cy="10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文字方塊 115">
              <a:extLst>
                <a:ext uri="{FF2B5EF4-FFF2-40B4-BE49-F238E27FC236}">
                  <a16:creationId xmlns:a16="http://schemas.microsoft.com/office/drawing/2014/main" id="{565226DC-B514-CDD9-6180-2992A3B8F49B}"/>
                </a:ext>
              </a:extLst>
            </p:cNvPr>
            <p:cNvSpPr txBox="1"/>
            <p:nvPr/>
          </p:nvSpPr>
          <p:spPr>
            <a:xfrm>
              <a:off x="2037981" y="2310017"/>
              <a:ext cx="24131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Input                           GFP-IP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文字方塊 116">
              <a:extLst>
                <a:ext uri="{FF2B5EF4-FFF2-40B4-BE49-F238E27FC236}">
                  <a16:creationId xmlns:a16="http://schemas.microsoft.com/office/drawing/2014/main" id="{31313BF4-5075-72B2-C993-1CF19831E130}"/>
                </a:ext>
              </a:extLst>
            </p:cNvPr>
            <p:cNvSpPr txBox="1"/>
            <p:nvPr/>
          </p:nvSpPr>
          <p:spPr>
            <a:xfrm>
              <a:off x="4085986" y="3556321"/>
              <a:ext cx="5683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altLang="zh-TW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myc</a:t>
              </a:r>
              <a:endParaRPr lang="en-US" altLang="zh-TW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文字方塊 117">
              <a:extLst>
                <a:ext uri="{FF2B5EF4-FFF2-40B4-BE49-F238E27FC236}">
                  <a16:creationId xmlns:a16="http://schemas.microsoft.com/office/drawing/2014/main" id="{14968F05-293F-3F62-AB25-72FEFA03686E}"/>
                </a:ext>
              </a:extLst>
            </p:cNvPr>
            <p:cNvSpPr txBox="1"/>
            <p:nvPr/>
          </p:nvSpPr>
          <p:spPr>
            <a:xfrm>
              <a:off x="4085986" y="4449505"/>
              <a:ext cx="5392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-GFP </a:t>
              </a:r>
            </a:p>
          </p:txBody>
        </p:sp>
        <p:pic>
          <p:nvPicPr>
            <p:cNvPr id="139" name="圖片 138" descr="一張含有 牆, 室內, 白色, 美術館 的圖片&#10;&#10;自動產生的描述">
              <a:extLst>
                <a:ext uri="{FF2B5EF4-FFF2-40B4-BE49-F238E27FC236}">
                  <a16:creationId xmlns:a16="http://schemas.microsoft.com/office/drawing/2014/main" id="{2BBAF5DE-B9FA-44A0-89EC-BCA097199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0000"/>
                      </a14:imgEffect>
                      <a14:imgEffect>
                        <a14:brightnessContrast bright="1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9" t="18285" r="26629" b="48453"/>
            <a:stretch>
              <a:fillRect/>
            </a:stretch>
          </p:blipFill>
          <p:spPr>
            <a:xfrm>
              <a:off x="3220888" y="3133844"/>
              <a:ext cx="846997" cy="1021295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40" name="圖片 139" descr="一張含有 白色 的圖片&#10;&#10;自動產生的描述">
              <a:extLst>
                <a:ext uri="{FF2B5EF4-FFF2-40B4-BE49-F238E27FC236}">
                  <a16:creationId xmlns:a16="http://schemas.microsoft.com/office/drawing/2014/main" id="{37DCEE4B-18DB-F85A-0414-D2ACD554E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-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0" t="25000" r="7350" b="47175"/>
            <a:stretch>
              <a:fillRect/>
            </a:stretch>
          </p:blipFill>
          <p:spPr>
            <a:xfrm>
              <a:off x="3232777" y="4159250"/>
              <a:ext cx="837573" cy="1021295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9865750A-A2A7-142A-AAD3-A945EDF98AB0}"/>
                </a:ext>
              </a:extLst>
            </p:cNvPr>
            <p:cNvCxnSpPr>
              <a:cxnSpLocks/>
            </p:cNvCxnSpPr>
            <p:nvPr/>
          </p:nvCxnSpPr>
          <p:spPr>
            <a:xfrm>
              <a:off x="3139336" y="3607981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E8CFD56B-45FB-9744-D2B7-EDABC1E3D5B1}"/>
                </a:ext>
              </a:extLst>
            </p:cNvPr>
            <p:cNvCxnSpPr>
              <a:cxnSpLocks/>
            </p:cNvCxnSpPr>
            <p:nvPr/>
          </p:nvCxnSpPr>
          <p:spPr>
            <a:xfrm>
              <a:off x="3139336" y="3767679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82E426C3-95C0-283A-8EBF-96388BF19666}"/>
                </a:ext>
              </a:extLst>
            </p:cNvPr>
            <p:cNvSpPr txBox="1"/>
            <p:nvPr/>
          </p:nvSpPr>
          <p:spPr>
            <a:xfrm>
              <a:off x="2853321" y="3564175"/>
              <a:ext cx="361250" cy="29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235E630A-4BFA-85B7-EF18-E614B08B253E}"/>
                </a:ext>
              </a:extLst>
            </p:cNvPr>
            <p:cNvCxnSpPr>
              <a:cxnSpLocks/>
            </p:cNvCxnSpPr>
            <p:nvPr/>
          </p:nvCxnSpPr>
          <p:spPr>
            <a:xfrm>
              <a:off x="3141164" y="4533555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893FE329-BF9A-23FC-6371-1A624023D1DC}"/>
                </a:ext>
              </a:extLst>
            </p:cNvPr>
            <p:cNvCxnSpPr>
              <a:cxnSpLocks/>
            </p:cNvCxnSpPr>
            <p:nvPr/>
          </p:nvCxnSpPr>
          <p:spPr>
            <a:xfrm>
              <a:off x="3141164" y="4661648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29478CFE-D056-82A6-36FC-E86B4B6AC059}"/>
                </a:ext>
              </a:extLst>
            </p:cNvPr>
            <p:cNvSpPr txBox="1"/>
            <p:nvPr/>
          </p:nvSpPr>
          <p:spPr>
            <a:xfrm>
              <a:off x="2856982" y="4409841"/>
              <a:ext cx="361250" cy="35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D25600DF-B3EC-643B-569E-3340B6D93D31}"/>
              </a:ext>
            </a:extLst>
          </p:cNvPr>
          <p:cNvSpPr txBox="1"/>
          <p:nvPr/>
        </p:nvSpPr>
        <p:spPr>
          <a:xfrm>
            <a:off x="3024827" y="4502622"/>
            <a:ext cx="1199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Fig. 1D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34A636ED-9CE6-5623-80A3-243738BDDA6C}"/>
              </a:ext>
            </a:extLst>
          </p:cNvPr>
          <p:cNvGrpSpPr/>
          <p:nvPr/>
        </p:nvGrpSpPr>
        <p:grpSpPr>
          <a:xfrm>
            <a:off x="1884117" y="5069230"/>
            <a:ext cx="3442001" cy="2455792"/>
            <a:chOff x="2064484" y="2862894"/>
            <a:chExt cx="3442001" cy="2455792"/>
          </a:xfrm>
        </p:grpSpPr>
        <p:pic>
          <p:nvPicPr>
            <p:cNvPr id="41" name="圖片 40" descr="一張含有 文字 的圖片&#10;&#10;自動產生的描述">
              <a:extLst>
                <a:ext uri="{FF2B5EF4-FFF2-40B4-BE49-F238E27FC236}">
                  <a16:creationId xmlns:a16="http://schemas.microsoft.com/office/drawing/2014/main" id="{0950ABD8-1940-08A2-60A3-566EE63C9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0000"/>
                      </a14:imgEffect>
                      <a14:imgEffect>
                        <a14:brightnessContrast bright="-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7" t="22032" r="70552" b="51436"/>
            <a:stretch>
              <a:fillRect/>
            </a:stretch>
          </p:blipFill>
          <p:spPr>
            <a:xfrm>
              <a:off x="2628530" y="3589489"/>
              <a:ext cx="879152" cy="821147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42" name="圖片 41" descr="一張含有 白色 的圖片&#10;&#10;自動產生的描述">
              <a:extLst>
                <a:ext uri="{FF2B5EF4-FFF2-40B4-BE49-F238E27FC236}">
                  <a16:creationId xmlns:a16="http://schemas.microsoft.com/office/drawing/2014/main" id="{5C904288-7A3B-2588-1D13-58805CA05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2" t="46630" r="72660" b="24022"/>
            <a:stretch>
              <a:fillRect/>
            </a:stretch>
          </p:blipFill>
          <p:spPr>
            <a:xfrm>
              <a:off x="2715707" y="4410636"/>
              <a:ext cx="791976" cy="908050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BB34BD6A-170B-437D-295E-4CCE65C013C1}"/>
                </a:ext>
              </a:extLst>
            </p:cNvPr>
            <p:cNvCxnSpPr>
              <a:cxnSpLocks/>
            </p:cNvCxnSpPr>
            <p:nvPr/>
          </p:nvCxnSpPr>
          <p:spPr>
            <a:xfrm>
              <a:off x="2778720" y="3954442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F7DCF0C8-3AD4-D9B1-26CD-7E193A62CE8D}"/>
                </a:ext>
              </a:extLst>
            </p:cNvPr>
            <p:cNvCxnSpPr>
              <a:cxnSpLocks/>
            </p:cNvCxnSpPr>
            <p:nvPr/>
          </p:nvCxnSpPr>
          <p:spPr>
            <a:xfrm>
              <a:off x="2778720" y="4058912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F413E0A3-4EA1-D012-CCE1-EF1CCBCEC7D3}"/>
                </a:ext>
              </a:extLst>
            </p:cNvPr>
            <p:cNvSpPr txBox="1"/>
            <p:nvPr/>
          </p:nvSpPr>
          <p:spPr>
            <a:xfrm>
              <a:off x="2486717" y="3894608"/>
              <a:ext cx="361250" cy="25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93AEBC6C-5F50-0B73-A5E5-9B6D4292C936}"/>
                </a:ext>
              </a:extLst>
            </p:cNvPr>
            <p:cNvCxnSpPr>
              <a:cxnSpLocks/>
            </p:cNvCxnSpPr>
            <p:nvPr/>
          </p:nvCxnSpPr>
          <p:spPr>
            <a:xfrm>
              <a:off x="2780491" y="4656912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CF4E60E9-2166-5CEE-8EC8-80FD15E6E939}"/>
                </a:ext>
              </a:extLst>
            </p:cNvPr>
            <p:cNvCxnSpPr>
              <a:cxnSpLocks/>
            </p:cNvCxnSpPr>
            <p:nvPr/>
          </p:nvCxnSpPr>
          <p:spPr>
            <a:xfrm>
              <a:off x="2780491" y="4772942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06CD6397-8ECB-F036-94E0-807DA0B7D617}"/>
                </a:ext>
              </a:extLst>
            </p:cNvPr>
            <p:cNvSpPr txBox="1"/>
            <p:nvPr/>
          </p:nvSpPr>
          <p:spPr>
            <a:xfrm>
              <a:off x="2486718" y="4571353"/>
              <a:ext cx="361250" cy="28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pPr algn="r">
                <a:lnSpc>
                  <a:spcPts val="8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89BD693F-D24F-9C98-20DD-E12BBF7F4652}"/>
                </a:ext>
              </a:extLst>
            </p:cNvPr>
            <p:cNvSpPr txBox="1"/>
            <p:nvPr/>
          </p:nvSpPr>
          <p:spPr>
            <a:xfrm>
              <a:off x="4632853" y="3899724"/>
              <a:ext cx="568384" cy="21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-FLAG</a:t>
              </a: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5BF22E1F-13CF-A421-532C-087C5673D767}"/>
                </a:ext>
              </a:extLst>
            </p:cNvPr>
            <p:cNvSpPr txBox="1"/>
            <p:nvPr/>
          </p:nvSpPr>
          <p:spPr>
            <a:xfrm>
              <a:off x="4632853" y="4609733"/>
              <a:ext cx="873632" cy="21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-GFP</a:t>
              </a:r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77E460E5-D505-859D-F7FD-C159BC3D3E97}"/>
                </a:ext>
              </a:extLst>
            </p:cNvPr>
            <p:cNvSpPr txBox="1"/>
            <p:nvPr/>
          </p:nvSpPr>
          <p:spPr>
            <a:xfrm>
              <a:off x="2064484" y="3037087"/>
              <a:ext cx="879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MPK3-GFP</a:t>
              </a:r>
            </a:p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MPK6-GFP</a:t>
              </a:r>
            </a:p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MPK3-FLAG</a:t>
              </a:r>
            </a:p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MPK6-FLAG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07A78C7D-E310-F559-5440-E157462744A8}"/>
                </a:ext>
              </a:extLst>
            </p:cNvPr>
            <p:cNvSpPr txBox="1"/>
            <p:nvPr/>
          </p:nvSpPr>
          <p:spPr>
            <a:xfrm>
              <a:off x="2799724" y="3032240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C758EBBE-849A-24FA-E4AA-D334F6332527}"/>
                </a:ext>
              </a:extLst>
            </p:cNvPr>
            <p:cNvSpPr txBox="1"/>
            <p:nvPr/>
          </p:nvSpPr>
          <p:spPr>
            <a:xfrm>
              <a:off x="2963128" y="3032240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42E12A96-A4BE-794A-0124-F57F4E0DA98E}"/>
                </a:ext>
              </a:extLst>
            </p:cNvPr>
            <p:cNvSpPr txBox="1"/>
            <p:nvPr/>
          </p:nvSpPr>
          <p:spPr>
            <a:xfrm>
              <a:off x="3123626" y="3032240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48FB865D-8956-CE75-AA9B-8D7AD25674D0}"/>
                </a:ext>
              </a:extLst>
            </p:cNvPr>
            <p:cNvSpPr txBox="1"/>
            <p:nvPr/>
          </p:nvSpPr>
          <p:spPr>
            <a:xfrm>
              <a:off x="3285415" y="3031190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6E51F53F-0D2A-F99E-4767-6CDA688B9A86}"/>
                </a:ext>
              </a:extLst>
            </p:cNvPr>
            <p:cNvSpPr txBox="1"/>
            <p:nvPr/>
          </p:nvSpPr>
          <p:spPr>
            <a:xfrm>
              <a:off x="3866219" y="3032240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5EA7E209-9CD5-E5B5-7750-EF546D1F52B0}"/>
                </a:ext>
              </a:extLst>
            </p:cNvPr>
            <p:cNvSpPr txBox="1"/>
            <p:nvPr/>
          </p:nvSpPr>
          <p:spPr>
            <a:xfrm>
              <a:off x="4012443" y="3032240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64C25914-378D-3FE0-6510-513E07C0AA21}"/>
                </a:ext>
              </a:extLst>
            </p:cNvPr>
            <p:cNvSpPr txBox="1"/>
            <p:nvPr/>
          </p:nvSpPr>
          <p:spPr>
            <a:xfrm>
              <a:off x="4158875" y="3032240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63C5F939-9830-51B3-E248-0D8EA6D236CA}"/>
                </a:ext>
              </a:extLst>
            </p:cNvPr>
            <p:cNvSpPr txBox="1"/>
            <p:nvPr/>
          </p:nvSpPr>
          <p:spPr>
            <a:xfrm>
              <a:off x="4326333" y="3031190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644927F2-DD99-1C36-B4AD-03E668C70B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4754" y="3074136"/>
              <a:ext cx="537565" cy="10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B1BB503A-40F5-88D3-0951-258990AC9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5454" y="3074136"/>
              <a:ext cx="499168" cy="10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246FD011-295D-B8BD-57F8-944AE6568417}"/>
                </a:ext>
              </a:extLst>
            </p:cNvPr>
            <p:cNvSpPr txBox="1"/>
            <p:nvPr/>
          </p:nvSpPr>
          <p:spPr>
            <a:xfrm>
              <a:off x="2914072" y="2862894"/>
              <a:ext cx="16480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Input                    GFP-IP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圖片 62" descr="一張含有 文字 的圖片&#10;&#10;自動產生的描述">
              <a:extLst>
                <a:ext uri="{FF2B5EF4-FFF2-40B4-BE49-F238E27FC236}">
                  <a16:creationId xmlns:a16="http://schemas.microsoft.com/office/drawing/2014/main" id="{A5B53B61-1B83-0076-6DD9-7F22C3C40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0000"/>
                      </a14:imgEffect>
                      <a14:imgEffect>
                        <a14:brightnessContrast bright="1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13" t="21924" r="50763" b="51262"/>
            <a:stretch>
              <a:fillRect/>
            </a:stretch>
          </p:blipFill>
          <p:spPr>
            <a:xfrm>
              <a:off x="3929659" y="3587390"/>
              <a:ext cx="780268" cy="823246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64" name="圖片 63" descr="一張含有 白色 的圖片&#10;&#10;自動產生的描述">
              <a:extLst>
                <a:ext uri="{FF2B5EF4-FFF2-40B4-BE49-F238E27FC236}">
                  <a16:creationId xmlns:a16="http://schemas.microsoft.com/office/drawing/2014/main" id="{C19AEBE1-FE79-6923-8459-7D3CA75CA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7" t="46871" r="52900" b="23787"/>
            <a:stretch>
              <a:fillRect/>
            </a:stretch>
          </p:blipFill>
          <p:spPr>
            <a:xfrm>
              <a:off x="3963257" y="4410636"/>
              <a:ext cx="749617" cy="908050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64D13A56-CC0E-1A3B-A97A-B7791BF2F92B}"/>
                </a:ext>
              </a:extLst>
            </p:cNvPr>
            <p:cNvCxnSpPr>
              <a:cxnSpLocks/>
            </p:cNvCxnSpPr>
            <p:nvPr/>
          </p:nvCxnSpPr>
          <p:spPr>
            <a:xfrm>
              <a:off x="3841973" y="3954442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CE8BDEFC-AFFB-AC2C-2F14-0574B6378A68}"/>
                </a:ext>
              </a:extLst>
            </p:cNvPr>
            <p:cNvCxnSpPr>
              <a:cxnSpLocks/>
            </p:cNvCxnSpPr>
            <p:nvPr/>
          </p:nvCxnSpPr>
          <p:spPr>
            <a:xfrm>
              <a:off x="3841973" y="4058912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06BFDAFE-A31E-A5A9-6A78-974F402A3B15}"/>
                </a:ext>
              </a:extLst>
            </p:cNvPr>
            <p:cNvSpPr txBox="1"/>
            <p:nvPr/>
          </p:nvSpPr>
          <p:spPr>
            <a:xfrm>
              <a:off x="3549970" y="3894608"/>
              <a:ext cx="361250" cy="25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8" name="直線接點 67">
              <a:extLst>
                <a:ext uri="{FF2B5EF4-FFF2-40B4-BE49-F238E27FC236}">
                  <a16:creationId xmlns:a16="http://schemas.microsoft.com/office/drawing/2014/main" id="{8C386275-AECF-8780-6A4E-30572BA72AAF}"/>
                </a:ext>
              </a:extLst>
            </p:cNvPr>
            <p:cNvCxnSpPr>
              <a:cxnSpLocks/>
            </p:cNvCxnSpPr>
            <p:nvPr/>
          </p:nvCxnSpPr>
          <p:spPr>
            <a:xfrm>
              <a:off x="3855440" y="4656912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接點 68">
              <a:extLst>
                <a:ext uri="{FF2B5EF4-FFF2-40B4-BE49-F238E27FC236}">
                  <a16:creationId xmlns:a16="http://schemas.microsoft.com/office/drawing/2014/main" id="{F8587287-5A7C-4A75-F492-CF15299B09A9}"/>
                </a:ext>
              </a:extLst>
            </p:cNvPr>
            <p:cNvCxnSpPr>
              <a:cxnSpLocks/>
            </p:cNvCxnSpPr>
            <p:nvPr/>
          </p:nvCxnSpPr>
          <p:spPr>
            <a:xfrm>
              <a:off x="3855440" y="4772942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1721E198-B543-9AA6-34C4-B0E0F702CC6A}"/>
                </a:ext>
              </a:extLst>
            </p:cNvPr>
            <p:cNvSpPr txBox="1"/>
            <p:nvPr/>
          </p:nvSpPr>
          <p:spPr>
            <a:xfrm>
              <a:off x="3561667" y="4571353"/>
              <a:ext cx="361250" cy="28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pPr algn="r">
                <a:lnSpc>
                  <a:spcPts val="8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2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C8305-317F-C733-ED86-72353E39C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D043C2D-1AC4-57D2-D6EB-69D3C827251D}"/>
              </a:ext>
            </a:extLst>
          </p:cNvPr>
          <p:cNvSpPr txBox="1"/>
          <p:nvPr/>
        </p:nvSpPr>
        <p:spPr>
          <a:xfrm>
            <a:off x="3039867" y="1012704"/>
            <a:ext cx="1199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Fig. 1E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4460C79-1B6E-2237-9498-433139A7B7C5}"/>
              </a:ext>
            </a:extLst>
          </p:cNvPr>
          <p:cNvGrpSpPr/>
          <p:nvPr/>
        </p:nvGrpSpPr>
        <p:grpSpPr>
          <a:xfrm>
            <a:off x="1880683" y="1492662"/>
            <a:ext cx="3536490" cy="2757107"/>
            <a:chOff x="1904559" y="2462593"/>
            <a:chExt cx="3536490" cy="2757107"/>
          </a:xfrm>
        </p:grpSpPr>
        <p:sp>
          <p:nvSpPr>
            <p:cNvPr id="94" name="文字方塊 93">
              <a:extLst>
                <a:ext uri="{FF2B5EF4-FFF2-40B4-BE49-F238E27FC236}">
                  <a16:creationId xmlns:a16="http://schemas.microsoft.com/office/drawing/2014/main" id="{632E61E5-420A-480B-855B-7C2F0CFCBAE9}"/>
                </a:ext>
              </a:extLst>
            </p:cNvPr>
            <p:cNvSpPr txBox="1"/>
            <p:nvPr/>
          </p:nvSpPr>
          <p:spPr>
            <a:xfrm>
              <a:off x="2822923" y="2462593"/>
              <a:ext cx="19045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Input                     GFP-IP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2" name="圖片 161" descr="一張含有 文字 的圖片&#10;&#10;自動產生的描述">
              <a:extLst>
                <a:ext uri="{FF2B5EF4-FFF2-40B4-BE49-F238E27FC236}">
                  <a16:creationId xmlns:a16="http://schemas.microsoft.com/office/drawing/2014/main" id="{9169DF6A-9190-1394-324E-8F817C4AC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  <a14:imgEffect>
                        <a14:brightnessContrast bright="3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9" t="50276" r="70906" b="23976"/>
            <a:stretch>
              <a:fillRect/>
            </a:stretch>
          </p:blipFill>
          <p:spPr>
            <a:xfrm>
              <a:off x="2520950" y="3259832"/>
              <a:ext cx="971869" cy="975618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63" name="圖片 162" descr="一張含有 文字 的圖片&#10;&#10;自動產生的描述">
              <a:extLst>
                <a:ext uri="{FF2B5EF4-FFF2-40B4-BE49-F238E27FC236}">
                  <a16:creationId xmlns:a16="http://schemas.microsoft.com/office/drawing/2014/main" id="{BA1D7703-D6BC-C747-412F-E0702B01B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02" t="50625" r="26938" b="23919"/>
            <a:stretch>
              <a:fillRect/>
            </a:stretch>
          </p:blipFill>
          <p:spPr>
            <a:xfrm>
              <a:off x="2463800" y="4146550"/>
              <a:ext cx="1023615" cy="975618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164" name="直線接點 163">
              <a:extLst>
                <a:ext uri="{FF2B5EF4-FFF2-40B4-BE49-F238E27FC236}">
                  <a16:creationId xmlns:a16="http://schemas.microsoft.com/office/drawing/2014/main" id="{D1E8E9B7-0A05-BE47-9EEF-696930F7529A}"/>
                </a:ext>
              </a:extLst>
            </p:cNvPr>
            <p:cNvCxnSpPr>
              <a:cxnSpLocks/>
            </p:cNvCxnSpPr>
            <p:nvPr/>
          </p:nvCxnSpPr>
          <p:spPr>
            <a:xfrm>
              <a:off x="2648866" y="3631970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接點 164">
              <a:extLst>
                <a:ext uri="{FF2B5EF4-FFF2-40B4-BE49-F238E27FC236}">
                  <a16:creationId xmlns:a16="http://schemas.microsoft.com/office/drawing/2014/main" id="{ABC192D3-2144-64E1-63C4-B98F13CCE4F2}"/>
                </a:ext>
              </a:extLst>
            </p:cNvPr>
            <p:cNvCxnSpPr>
              <a:cxnSpLocks/>
            </p:cNvCxnSpPr>
            <p:nvPr/>
          </p:nvCxnSpPr>
          <p:spPr>
            <a:xfrm>
              <a:off x="2648866" y="3791667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文字方塊 165">
              <a:extLst>
                <a:ext uri="{FF2B5EF4-FFF2-40B4-BE49-F238E27FC236}">
                  <a16:creationId xmlns:a16="http://schemas.microsoft.com/office/drawing/2014/main" id="{C7018E09-A71B-ED2B-0FF8-5377D4568D30}"/>
                </a:ext>
              </a:extLst>
            </p:cNvPr>
            <p:cNvSpPr txBox="1"/>
            <p:nvPr/>
          </p:nvSpPr>
          <p:spPr>
            <a:xfrm>
              <a:off x="2359066" y="3585898"/>
              <a:ext cx="361250" cy="29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7" name="直線接點 166">
              <a:extLst>
                <a:ext uri="{FF2B5EF4-FFF2-40B4-BE49-F238E27FC236}">
                  <a16:creationId xmlns:a16="http://schemas.microsoft.com/office/drawing/2014/main" id="{A9F94A5E-5DED-2741-2D7B-A6BE3AF65D96}"/>
                </a:ext>
              </a:extLst>
            </p:cNvPr>
            <p:cNvCxnSpPr>
              <a:cxnSpLocks/>
            </p:cNvCxnSpPr>
            <p:nvPr/>
          </p:nvCxnSpPr>
          <p:spPr>
            <a:xfrm>
              <a:off x="2650227" y="4444176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接點 167">
              <a:extLst>
                <a:ext uri="{FF2B5EF4-FFF2-40B4-BE49-F238E27FC236}">
                  <a16:creationId xmlns:a16="http://schemas.microsoft.com/office/drawing/2014/main" id="{F67C8AB1-9547-DA45-4863-0208862D8248}"/>
                </a:ext>
              </a:extLst>
            </p:cNvPr>
            <p:cNvCxnSpPr>
              <a:cxnSpLocks/>
            </p:cNvCxnSpPr>
            <p:nvPr/>
          </p:nvCxnSpPr>
          <p:spPr>
            <a:xfrm>
              <a:off x="2650227" y="4572269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文字方塊 168">
              <a:extLst>
                <a:ext uri="{FF2B5EF4-FFF2-40B4-BE49-F238E27FC236}">
                  <a16:creationId xmlns:a16="http://schemas.microsoft.com/office/drawing/2014/main" id="{B936E845-C1D2-2787-B2AF-2E9E44483A4F}"/>
                </a:ext>
              </a:extLst>
            </p:cNvPr>
            <p:cNvSpPr txBox="1"/>
            <p:nvPr/>
          </p:nvSpPr>
          <p:spPr>
            <a:xfrm>
              <a:off x="2359066" y="4323503"/>
              <a:ext cx="361250" cy="35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文字方塊 169">
              <a:extLst>
                <a:ext uri="{FF2B5EF4-FFF2-40B4-BE49-F238E27FC236}">
                  <a16:creationId xmlns:a16="http://schemas.microsoft.com/office/drawing/2014/main" id="{108BB631-AD0E-8471-71EC-2A6CC204FB53}"/>
                </a:ext>
              </a:extLst>
            </p:cNvPr>
            <p:cNvSpPr txBox="1"/>
            <p:nvPr/>
          </p:nvSpPr>
          <p:spPr>
            <a:xfrm>
              <a:off x="4567417" y="3604202"/>
              <a:ext cx="5683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-FLAG</a:t>
              </a:r>
            </a:p>
          </p:txBody>
        </p:sp>
        <p:sp>
          <p:nvSpPr>
            <p:cNvPr id="171" name="文字方塊 170">
              <a:extLst>
                <a:ext uri="{FF2B5EF4-FFF2-40B4-BE49-F238E27FC236}">
                  <a16:creationId xmlns:a16="http://schemas.microsoft.com/office/drawing/2014/main" id="{8F49C6FB-676D-C2B8-7410-8CD038706037}"/>
                </a:ext>
              </a:extLst>
            </p:cNvPr>
            <p:cNvSpPr txBox="1"/>
            <p:nvPr/>
          </p:nvSpPr>
          <p:spPr>
            <a:xfrm>
              <a:off x="4567417" y="4404179"/>
              <a:ext cx="8736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-GFP </a:t>
              </a:r>
            </a:p>
          </p:txBody>
        </p:sp>
        <p:sp>
          <p:nvSpPr>
            <p:cNvPr id="172" name="文字方塊 171">
              <a:extLst>
                <a:ext uri="{FF2B5EF4-FFF2-40B4-BE49-F238E27FC236}">
                  <a16:creationId xmlns:a16="http://schemas.microsoft.com/office/drawing/2014/main" id="{B133AE90-3D8B-3738-60E0-DDFB8E58CD91}"/>
                </a:ext>
              </a:extLst>
            </p:cNvPr>
            <p:cNvSpPr txBox="1"/>
            <p:nvPr/>
          </p:nvSpPr>
          <p:spPr>
            <a:xfrm>
              <a:off x="1904559" y="2632483"/>
              <a:ext cx="879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MPK3-FLAG</a:t>
              </a:r>
            </a:p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MPK6-FLAG</a:t>
              </a:r>
            </a:p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MKK4-GFP</a:t>
              </a:r>
            </a:p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MKK5-GFP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文字方塊 172">
              <a:extLst>
                <a:ext uri="{FF2B5EF4-FFF2-40B4-BE49-F238E27FC236}">
                  <a16:creationId xmlns:a16="http://schemas.microsoft.com/office/drawing/2014/main" id="{43C7F6AE-F867-4F11-86F8-C068158C4C9E}"/>
                </a:ext>
              </a:extLst>
            </p:cNvPr>
            <p:cNvSpPr txBox="1"/>
            <p:nvPr/>
          </p:nvSpPr>
          <p:spPr>
            <a:xfrm>
              <a:off x="2684805" y="2632483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文字方塊 173">
              <a:extLst>
                <a:ext uri="{FF2B5EF4-FFF2-40B4-BE49-F238E27FC236}">
                  <a16:creationId xmlns:a16="http://schemas.microsoft.com/office/drawing/2014/main" id="{E7D612E3-2DF2-703A-AA80-CDAC98654C1F}"/>
                </a:ext>
              </a:extLst>
            </p:cNvPr>
            <p:cNvSpPr txBox="1"/>
            <p:nvPr/>
          </p:nvSpPr>
          <p:spPr>
            <a:xfrm>
              <a:off x="2893421" y="2632483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文字方塊 174">
              <a:extLst>
                <a:ext uri="{FF2B5EF4-FFF2-40B4-BE49-F238E27FC236}">
                  <a16:creationId xmlns:a16="http://schemas.microsoft.com/office/drawing/2014/main" id="{6877C670-B7DD-4A96-9DB1-6F8D0D5BA7B9}"/>
                </a:ext>
              </a:extLst>
            </p:cNvPr>
            <p:cNvSpPr txBox="1"/>
            <p:nvPr/>
          </p:nvSpPr>
          <p:spPr>
            <a:xfrm>
              <a:off x="3080896" y="2632483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文字方塊 175">
              <a:extLst>
                <a:ext uri="{FF2B5EF4-FFF2-40B4-BE49-F238E27FC236}">
                  <a16:creationId xmlns:a16="http://schemas.microsoft.com/office/drawing/2014/main" id="{1B33406E-2CBE-146D-9715-DA142ED86CAE}"/>
                </a:ext>
              </a:extLst>
            </p:cNvPr>
            <p:cNvSpPr txBox="1"/>
            <p:nvPr/>
          </p:nvSpPr>
          <p:spPr>
            <a:xfrm>
              <a:off x="3269086" y="2631432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文字方塊 176">
              <a:extLst>
                <a:ext uri="{FF2B5EF4-FFF2-40B4-BE49-F238E27FC236}">
                  <a16:creationId xmlns:a16="http://schemas.microsoft.com/office/drawing/2014/main" id="{12BCBA64-C0A8-189C-198A-1E9EE549E07B}"/>
                </a:ext>
              </a:extLst>
            </p:cNvPr>
            <p:cNvSpPr txBox="1"/>
            <p:nvPr/>
          </p:nvSpPr>
          <p:spPr>
            <a:xfrm>
              <a:off x="3762663" y="2632483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文字方塊 177">
              <a:extLst>
                <a:ext uri="{FF2B5EF4-FFF2-40B4-BE49-F238E27FC236}">
                  <a16:creationId xmlns:a16="http://schemas.microsoft.com/office/drawing/2014/main" id="{BBCCB8F8-1E2E-0B10-4D7F-3C085F3877CB}"/>
                </a:ext>
              </a:extLst>
            </p:cNvPr>
            <p:cNvSpPr txBox="1"/>
            <p:nvPr/>
          </p:nvSpPr>
          <p:spPr>
            <a:xfrm>
              <a:off x="3931899" y="2632483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文字方塊 178">
              <a:extLst>
                <a:ext uri="{FF2B5EF4-FFF2-40B4-BE49-F238E27FC236}">
                  <a16:creationId xmlns:a16="http://schemas.microsoft.com/office/drawing/2014/main" id="{06D4D376-031E-E290-0E75-658F54530893}"/>
                </a:ext>
              </a:extLst>
            </p:cNvPr>
            <p:cNvSpPr txBox="1"/>
            <p:nvPr/>
          </p:nvSpPr>
          <p:spPr>
            <a:xfrm>
              <a:off x="4128417" y="2632483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文字方塊 179">
              <a:extLst>
                <a:ext uri="{FF2B5EF4-FFF2-40B4-BE49-F238E27FC236}">
                  <a16:creationId xmlns:a16="http://schemas.microsoft.com/office/drawing/2014/main" id="{5B3AB293-DA23-61F6-1C50-55AD163D63BB}"/>
                </a:ext>
              </a:extLst>
            </p:cNvPr>
            <p:cNvSpPr txBox="1"/>
            <p:nvPr/>
          </p:nvSpPr>
          <p:spPr>
            <a:xfrm>
              <a:off x="4298089" y="2631432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1" name="直線接點 180">
              <a:extLst>
                <a:ext uri="{FF2B5EF4-FFF2-40B4-BE49-F238E27FC236}">
                  <a16:creationId xmlns:a16="http://schemas.microsoft.com/office/drawing/2014/main" id="{43461006-B19E-6276-D40B-293AD32594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9412" y="2674831"/>
              <a:ext cx="584281" cy="10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接點 181">
              <a:extLst>
                <a:ext uri="{FF2B5EF4-FFF2-40B4-BE49-F238E27FC236}">
                  <a16:creationId xmlns:a16="http://schemas.microsoft.com/office/drawing/2014/main" id="{97589811-4469-A99E-6D9D-5AFDE0E831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6315" y="2674831"/>
              <a:ext cx="590453" cy="10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3" name="圖片 182" descr="一張含有 文字, 黑暗, 廚房電器 的圖片&#10;&#10;自動產生的描述">
              <a:extLst>
                <a:ext uri="{FF2B5EF4-FFF2-40B4-BE49-F238E27FC236}">
                  <a16:creationId xmlns:a16="http://schemas.microsoft.com/office/drawing/2014/main" id="{C14FC3EB-3DCA-F913-5BDE-59DA542B0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0000"/>
                      </a14:imgEffect>
                      <a14:imgEffect>
                        <a14:brightnessContrast bright="1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1" t="49131" r="52869" b="25925"/>
            <a:stretch>
              <a:fillRect/>
            </a:stretch>
          </p:blipFill>
          <p:spPr>
            <a:xfrm>
              <a:off x="3815798" y="3250003"/>
              <a:ext cx="748203" cy="839397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84" name="圖片 183" descr="一張含有 文字 的圖片&#10;&#10;自動產生的描述">
              <a:extLst>
                <a:ext uri="{FF2B5EF4-FFF2-40B4-BE49-F238E27FC236}">
                  <a16:creationId xmlns:a16="http://schemas.microsoft.com/office/drawing/2014/main" id="{8D7B76E7-ACC7-F269-7F63-7AB0B3328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32" t="51194" r="9267" b="21375"/>
            <a:stretch>
              <a:fillRect/>
            </a:stretch>
          </p:blipFill>
          <p:spPr>
            <a:xfrm>
              <a:off x="3796748" y="4168322"/>
              <a:ext cx="838752" cy="1051378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3" name="直線接點 2">
              <a:extLst>
                <a:ext uri="{FF2B5EF4-FFF2-40B4-BE49-F238E27FC236}">
                  <a16:creationId xmlns:a16="http://schemas.microsoft.com/office/drawing/2014/main" id="{F4B228DE-695C-B088-1397-36C61A70BB01}"/>
                </a:ext>
              </a:extLst>
            </p:cNvPr>
            <p:cNvCxnSpPr>
              <a:cxnSpLocks/>
            </p:cNvCxnSpPr>
            <p:nvPr/>
          </p:nvCxnSpPr>
          <p:spPr>
            <a:xfrm>
              <a:off x="3740857" y="4444176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92E5C436-6C8B-2FEA-CD6B-9C3F1102D8CC}"/>
                </a:ext>
              </a:extLst>
            </p:cNvPr>
            <p:cNvCxnSpPr>
              <a:cxnSpLocks/>
            </p:cNvCxnSpPr>
            <p:nvPr/>
          </p:nvCxnSpPr>
          <p:spPr>
            <a:xfrm>
              <a:off x="3740857" y="4572269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F49BD532-A082-BA75-B652-F3B9719DB9D2}"/>
                </a:ext>
              </a:extLst>
            </p:cNvPr>
            <p:cNvSpPr txBox="1"/>
            <p:nvPr/>
          </p:nvSpPr>
          <p:spPr>
            <a:xfrm>
              <a:off x="3449696" y="4323503"/>
              <a:ext cx="361250" cy="35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8EAFF9EB-86B0-5672-351B-617CBAE30D93}"/>
                </a:ext>
              </a:extLst>
            </p:cNvPr>
            <p:cNvCxnSpPr>
              <a:cxnSpLocks/>
            </p:cNvCxnSpPr>
            <p:nvPr/>
          </p:nvCxnSpPr>
          <p:spPr>
            <a:xfrm>
              <a:off x="3737396" y="3631970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B087D98D-C21F-8D3D-43C3-03DA429D36B9}"/>
                </a:ext>
              </a:extLst>
            </p:cNvPr>
            <p:cNvCxnSpPr>
              <a:cxnSpLocks/>
            </p:cNvCxnSpPr>
            <p:nvPr/>
          </p:nvCxnSpPr>
          <p:spPr>
            <a:xfrm>
              <a:off x="3737396" y="3791667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46293C59-1473-EA94-E62F-E0E861265D0E}"/>
                </a:ext>
              </a:extLst>
            </p:cNvPr>
            <p:cNvSpPr txBox="1"/>
            <p:nvPr/>
          </p:nvSpPr>
          <p:spPr>
            <a:xfrm>
              <a:off x="3447596" y="3585898"/>
              <a:ext cx="361250" cy="29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16180A7-C216-CD08-C128-01A6539C9E0F}"/>
              </a:ext>
            </a:extLst>
          </p:cNvPr>
          <p:cNvSpPr txBox="1"/>
          <p:nvPr/>
        </p:nvSpPr>
        <p:spPr>
          <a:xfrm>
            <a:off x="3039867" y="4668637"/>
            <a:ext cx="1199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Fig. 1F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8FC94C6-8046-FC01-F3CA-24AE12F1F011}"/>
              </a:ext>
            </a:extLst>
          </p:cNvPr>
          <p:cNvGrpSpPr/>
          <p:nvPr/>
        </p:nvGrpSpPr>
        <p:grpSpPr>
          <a:xfrm>
            <a:off x="2335190" y="5152794"/>
            <a:ext cx="2565479" cy="2498544"/>
            <a:chOff x="2540037" y="3038655"/>
            <a:chExt cx="2565479" cy="2498544"/>
          </a:xfrm>
        </p:grpSpPr>
        <p:pic>
          <p:nvPicPr>
            <p:cNvPr id="12" name="圖片 11" descr="一張含有 白色 的圖片&#10;&#10;自動產生的描述">
              <a:extLst>
                <a:ext uri="{FF2B5EF4-FFF2-40B4-BE49-F238E27FC236}">
                  <a16:creationId xmlns:a16="http://schemas.microsoft.com/office/drawing/2014/main" id="{DF8AD160-2B2A-9011-6604-9ACCD19D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83" t="24443" r="28993" b="47434"/>
            <a:stretch>
              <a:fillRect/>
            </a:stretch>
          </p:blipFill>
          <p:spPr>
            <a:xfrm>
              <a:off x="3187157" y="3723484"/>
              <a:ext cx="513984" cy="848511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3" name="圖片 12" descr="一張含有 牆, 室內, 白色, 美術館 的圖片&#10;&#10;自動產生的描述">
              <a:extLst>
                <a:ext uri="{FF2B5EF4-FFF2-40B4-BE49-F238E27FC236}">
                  <a16:creationId xmlns:a16="http://schemas.microsoft.com/office/drawing/2014/main" id="{143D1189-35F9-E836-3966-B4DC54397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90" t="51891" r="35622" b="14626"/>
            <a:stretch>
              <a:fillRect/>
            </a:stretch>
          </p:blipFill>
          <p:spPr>
            <a:xfrm>
              <a:off x="3901470" y="3723484"/>
              <a:ext cx="541460" cy="848510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4" name="圖片 13" descr="一張含有 文字, 家電用品 的圖片&#10;&#10;自動產生的描述">
              <a:extLst>
                <a:ext uri="{FF2B5EF4-FFF2-40B4-BE49-F238E27FC236}">
                  <a16:creationId xmlns:a16="http://schemas.microsoft.com/office/drawing/2014/main" id="{FDC1E592-BB65-CDB6-7E8A-DCB606D74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41" t="22725" r="29009" b="46965"/>
            <a:stretch>
              <a:fillRect/>
            </a:stretch>
          </p:blipFill>
          <p:spPr>
            <a:xfrm>
              <a:off x="3125862" y="4622799"/>
              <a:ext cx="575279" cy="914400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5" name="圖片 14" descr="一張含有 文字, 家電用品 的圖片&#10;&#10;自動產生的描述">
              <a:extLst>
                <a:ext uri="{FF2B5EF4-FFF2-40B4-BE49-F238E27FC236}">
                  <a16:creationId xmlns:a16="http://schemas.microsoft.com/office/drawing/2014/main" id="{3676EE94-E17C-1004-FFEE-7F487466B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44" t="49919" r="29175" b="21959"/>
            <a:stretch>
              <a:fillRect/>
            </a:stretch>
          </p:blipFill>
          <p:spPr>
            <a:xfrm>
              <a:off x="3880303" y="4618166"/>
              <a:ext cx="395349" cy="848510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B581412C-761D-14C2-7DC3-8E9A214FF48B}"/>
                </a:ext>
              </a:extLst>
            </p:cNvPr>
            <p:cNvCxnSpPr>
              <a:cxnSpLocks/>
            </p:cNvCxnSpPr>
            <p:nvPr/>
          </p:nvCxnSpPr>
          <p:spPr>
            <a:xfrm>
              <a:off x="3275704" y="5242948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EC970F86-CA27-801F-D312-C008646BAEA7}"/>
                </a:ext>
              </a:extLst>
            </p:cNvPr>
            <p:cNvSpPr txBox="1"/>
            <p:nvPr/>
          </p:nvSpPr>
          <p:spPr>
            <a:xfrm>
              <a:off x="2867661" y="5191040"/>
              <a:ext cx="489114" cy="177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64379BF5-D6B4-E91B-E51F-7062604BC6A8}"/>
                </a:ext>
              </a:extLst>
            </p:cNvPr>
            <p:cNvCxnSpPr>
              <a:cxnSpLocks/>
            </p:cNvCxnSpPr>
            <p:nvPr/>
          </p:nvCxnSpPr>
          <p:spPr>
            <a:xfrm>
              <a:off x="3274915" y="4088099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9A3CF019-A921-A8FA-B1BA-DB1DD1734FEF}"/>
                </a:ext>
              </a:extLst>
            </p:cNvPr>
            <p:cNvCxnSpPr>
              <a:cxnSpLocks/>
            </p:cNvCxnSpPr>
            <p:nvPr/>
          </p:nvCxnSpPr>
          <p:spPr>
            <a:xfrm>
              <a:off x="3274915" y="4206602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93E7041-6A2A-0CFB-2240-4B9DE6CDC1D8}"/>
                </a:ext>
              </a:extLst>
            </p:cNvPr>
            <p:cNvSpPr txBox="1"/>
            <p:nvPr/>
          </p:nvSpPr>
          <p:spPr>
            <a:xfrm>
              <a:off x="2995524" y="4041927"/>
              <a:ext cx="361250" cy="25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7C42E3AA-B433-6F90-3580-A0E61C563437}"/>
                </a:ext>
              </a:extLst>
            </p:cNvPr>
            <p:cNvSpPr txBox="1"/>
            <p:nvPr/>
          </p:nvSpPr>
          <p:spPr>
            <a:xfrm>
              <a:off x="2540037" y="3245740"/>
              <a:ext cx="87915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35S:GFP</a:t>
              </a:r>
            </a:p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MKK4-myc</a:t>
              </a:r>
            </a:p>
            <a:p>
              <a:pPr algn="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MKK5-myc</a:t>
              </a: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04AE1BF2-F52F-81B2-1FCC-AFBF13A8BFFB}"/>
                </a:ext>
              </a:extLst>
            </p:cNvPr>
            <p:cNvSpPr txBox="1"/>
            <p:nvPr/>
          </p:nvSpPr>
          <p:spPr>
            <a:xfrm>
              <a:off x="3299840" y="3257132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71082756-21A1-5AAF-42B6-F36B240DD66B}"/>
                </a:ext>
              </a:extLst>
            </p:cNvPr>
            <p:cNvSpPr txBox="1"/>
            <p:nvPr/>
          </p:nvSpPr>
          <p:spPr>
            <a:xfrm>
              <a:off x="3477897" y="3257132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D75C0A62-10C8-42CD-DCAA-6CFEBC6236EF}"/>
                </a:ext>
              </a:extLst>
            </p:cNvPr>
            <p:cNvSpPr txBox="1"/>
            <p:nvPr/>
          </p:nvSpPr>
          <p:spPr>
            <a:xfrm>
              <a:off x="3858274" y="3258017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5EF6AB5-CE4B-C2B8-D949-1C538946EC18}"/>
                </a:ext>
              </a:extLst>
            </p:cNvPr>
            <p:cNvSpPr txBox="1"/>
            <p:nvPr/>
          </p:nvSpPr>
          <p:spPr>
            <a:xfrm>
              <a:off x="4023630" y="3258017"/>
              <a:ext cx="269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  <a:p>
              <a:pPr algn="ctr"/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4A84F281-2A4C-357E-ABE4-5C8E9656F7A7}"/>
                </a:ext>
              </a:extLst>
            </p:cNvPr>
            <p:cNvCxnSpPr>
              <a:cxnSpLocks/>
            </p:cNvCxnSpPr>
            <p:nvPr/>
          </p:nvCxnSpPr>
          <p:spPr>
            <a:xfrm>
              <a:off x="3393422" y="3266162"/>
              <a:ext cx="2303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2F4E6EE5-E0E6-2833-765A-F65DC8246A36}"/>
                </a:ext>
              </a:extLst>
            </p:cNvPr>
            <p:cNvSpPr txBox="1"/>
            <p:nvPr/>
          </p:nvSpPr>
          <p:spPr>
            <a:xfrm>
              <a:off x="3246432" y="3038655"/>
              <a:ext cx="16480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Input      GFP-IP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161B07C9-50FD-AAA1-E453-A758935D30A1}"/>
                </a:ext>
              </a:extLst>
            </p:cNvPr>
            <p:cNvCxnSpPr>
              <a:cxnSpLocks/>
            </p:cNvCxnSpPr>
            <p:nvPr/>
          </p:nvCxnSpPr>
          <p:spPr>
            <a:xfrm>
              <a:off x="3949631" y="3266162"/>
              <a:ext cx="2303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6A756D83-EFB5-B9D5-9BD6-04364D0050E1}"/>
                </a:ext>
              </a:extLst>
            </p:cNvPr>
            <p:cNvSpPr txBox="1"/>
            <p:nvPr/>
          </p:nvSpPr>
          <p:spPr>
            <a:xfrm>
              <a:off x="4231884" y="4068188"/>
              <a:ext cx="5683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altLang="zh-TW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myc</a:t>
              </a:r>
              <a:endParaRPr lang="en-US" altLang="zh-TW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2F1D6EFB-0C5A-C73C-9FA6-BEAD9DFFEB80}"/>
                </a:ext>
              </a:extLst>
            </p:cNvPr>
            <p:cNvSpPr txBox="1"/>
            <p:nvPr/>
          </p:nvSpPr>
          <p:spPr>
            <a:xfrm>
              <a:off x="4231884" y="5053508"/>
              <a:ext cx="8736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-GFP </a:t>
              </a:r>
            </a:p>
          </p:txBody>
        </p: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1C67ABA2-5B04-4DE1-D483-947247F3D6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9151" y="4088099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4E558E77-423B-F4A5-20BE-4773734F2DE8}"/>
                </a:ext>
              </a:extLst>
            </p:cNvPr>
            <p:cNvCxnSpPr>
              <a:cxnSpLocks/>
            </p:cNvCxnSpPr>
            <p:nvPr/>
          </p:nvCxnSpPr>
          <p:spPr>
            <a:xfrm>
              <a:off x="3819151" y="4206602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10C77AA8-B1C2-D33F-1697-6876850B2C23}"/>
                </a:ext>
              </a:extLst>
            </p:cNvPr>
            <p:cNvSpPr txBox="1"/>
            <p:nvPr/>
          </p:nvSpPr>
          <p:spPr>
            <a:xfrm>
              <a:off x="3539760" y="4041927"/>
              <a:ext cx="361250" cy="25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TW" alt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DC482310-AF23-DC97-F11E-16F7D86BA218}"/>
                </a:ext>
              </a:extLst>
            </p:cNvPr>
            <p:cNvCxnSpPr>
              <a:cxnSpLocks/>
            </p:cNvCxnSpPr>
            <p:nvPr/>
          </p:nvCxnSpPr>
          <p:spPr>
            <a:xfrm>
              <a:off x="3802154" y="5242948"/>
              <a:ext cx="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75D54107-24ED-18CF-E9DD-29A0DFC64CBC}"/>
                </a:ext>
              </a:extLst>
            </p:cNvPr>
            <p:cNvSpPr txBox="1"/>
            <p:nvPr/>
          </p:nvSpPr>
          <p:spPr>
            <a:xfrm>
              <a:off x="3394111" y="5191040"/>
              <a:ext cx="489114" cy="177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00"/>
                </a:lnSpc>
              </a:pPr>
              <a:r>
                <a:rPr lang="en-US" altLang="zh-TW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  <a:p>
              <a:pPr algn="r">
                <a:lnSpc>
                  <a:spcPts val="300"/>
                </a:lnSpc>
              </a:pPr>
              <a:endParaRPr lang="en-US" altLang="zh-TW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311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DF889-53AF-81BC-5219-0C1587DA3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6F1E4A89-F919-FD11-92FB-5AD9DB195A41}"/>
              </a:ext>
            </a:extLst>
          </p:cNvPr>
          <p:cNvGrpSpPr/>
          <p:nvPr/>
        </p:nvGrpSpPr>
        <p:grpSpPr>
          <a:xfrm>
            <a:off x="1844387" y="1408271"/>
            <a:ext cx="4344998" cy="7122020"/>
            <a:chOff x="1844387" y="1408271"/>
            <a:chExt cx="4344998" cy="7122020"/>
          </a:xfrm>
        </p:grpSpPr>
        <p:pic>
          <p:nvPicPr>
            <p:cNvPr id="84" name="圖片 52" descr="一張含有 寫生, 黑與白, Rectangle, 圖畫 的圖片&#10;&#10;自動產生的描述">
              <a:extLst>
                <a:ext uri="{FF2B5EF4-FFF2-40B4-BE49-F238E27FC236}">
                  <a16:creationId xmlns:a16="http://schemas.microsoft.com/office/drawing/2014/main" id="{B2D91CD3-4568-31BD-2FCB-4F1F06535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  <a14:imgEffect>
                        <a14:brightnessContrast bright="3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1" t="44988" r="69336" b="27272"/>
            <a:stretch>
              <a:fillRect/>
            </a:stretch>
          </p:blipFill>
          <p:spPr>
            <a:xfrm>
              <a:off x="2189744" y="2409293"/>
              <a:ext cx="2478511" cy="2500208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85" name="圖片 53">
              <a:extLst>
                <a:ext uri="{FF2B5EF4-FFF2-40B4-BE49-F238E27FC236}">
                  <a16:creationId xmlns:a16="http://schemas.microsoft.com/office/drawing/2014/main" id="{5378D4A3-8AAD-B2AE-3D75-527488F9C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"/>
                      </a14:imgEffect>
                      <a14:imgEffect>
                        <a14:brightnessContrast bright="3000" contrast="10000"/>
                      </a14:imgEffect>
                    </a14:imgLayer>
                  </a14:imgProps>
                </a:ext>
              </a:extLst>
            </a:blip>
            <a:srcRect l="57717" t="37298" r="21019" b="42428"/>
            <a:stretch>
              <a:fillRect/>
            </a:stretch>
          </p:blipFill>
          <p:spPr>
            <a:xfrm>
              <a:off x="2293345" y="4787672"/>
              <a:ext cx="2410054" cy="1837942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86" name="直線接點 54">
              <a:extLst>
                <a:ext uri="{FF2B5EF4-FFF2-40B4-BE49-F238E27FC236}">
                  <a16:creationId xmlns:a16="http://schemas.microsoft.com/office/drawing/2014/main" id="{E634EF39-1A1C-8C8D-521E-627098011E82}"/>
                </a:ext>
              </a:extLst>
            </p:cNvPr>
            <p:cNvCxnSpPr>
              <a:cxnSpLocks/>
            </p:cNvCxnSpPr>
            <p:nvPr/>
          </p:nvCxnSpPr>
          <p:spPr>
            <a:xfrm>
              <a:off x="2432816" y="3202789"/>
              <a:ext cx="684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55">
              <a:extLst>
                <a:ext uri="{FF2B5EF4-FFF2-40B4-BE49-F238E27FC236}">
                  <a16:creationId xmlns:a16="http://schemas.microsoft.com/office/drawing/2014/main" id="{F95E356A-8EFB-5446-7849-352693444C7E}"/>
                </a:ext>
              </a:extLst>
            </p:cNvPr>
            <p:cNvCxnSpPr>
              <a:cxnSpLocks/>
            </p:cNvCxnSpPr>
            <p:nvPr/>
          </p:nvCxnSpPr>
          <p:spPr>
            <a:xfrm>
              <a:off x="2432816" y="2947496"/>
              <a:ext cx="684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56">
              <a:extLst>
                <a:ext uri="{FF2B5EF4-FFF2-40B4-BE49-F238E27FC236}">
                  <a16:creationId xmlns:a16="http://schemas.microsoft.com/office/drawing/2014/main" id="{45F176DD-134E-1A4F-8CFB-B5C884B2548F}"/>
                </a:ext>
              </a:extLst>
            </p:cNvPr>
            <p:cNvCxnSpPr>
              <a:cxnSpLocks/>
            </p:cNvCxnSpPr>
            <p:nvPr/>
          </p:nvCxnSpPr>
          <p:spPr>
            <a:xfrm>
              <a:off x="2432816" y="5320158"/>
              <a:ext cx="684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文字方塊 57">
              <a:extLst>
                <a:ext uri="{FF2B5EF4-FFF2-40B4-BE49-F238E27FC236}">
                  <a16:creationId xmlns:a16="http://schemas.microsoft.com/office/drawing/2014/main" id="{9BE2B589-A9D3-D30A-7837-382559657F2D}"/>
                </a:ext>
              </a:extLst>
            </p:cNvPr>
            <p:cNvSpPr txBox="1"/>
            <p:nvPr/>
          </p:nvSpPr>
          <p:spPr>
            <a:xfrm>
              <a:off x="1853531" y="4858364"/>
              <a:ext cx="633953" cy="818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000"/>
                </a:lnSpc>
              </a:pPr>
              <a:endParaRPr lang="en-US" altLang="zh-TW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ts val="2000"/>
                </a:lnSpc>
              </a:pPr>
              <a:r>
                <a:rPr lang="en-US" altLang="zh-TW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pPr algn="r">
                <a:lnSpc>
                  <a:spcPts val="2000"/>
                </a:lnSpc>
              </a:pPr>
              <a:endParaRPr lang="zh-TW" alt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文字方塊 58">
              <a:extLst>
                <a:ext uri="{FF2B5EF4-FFF2-40B4-BE49-F238E27FC236}">
                  <a16:creationId xmlns:a16="http://schemas.microsoft.com/office/drawing/2014/main" id="{2989F8E5-E683-582B-47C9-7FCEDC98EC61}"/>
                </a:ext>
              </a:extLst>
            </p:cNvPr>
            <p:cNvSpPr txBox="1"/>
            <p:nvPr/>
          </p:nvSpPr>
          <p:spPr>
            <a:xfrm>
              <a:off x="1844387" y="2751402"/>
              <a:ext cx="633953" cy="561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en-US" altLang="zh-TW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  <a:p>
              <a:pPr algn="r">
                <a:lnSpc>
                  <a:spcPts val="2000"/>
                </a:lnSpc>
              </a:pPr>
              <a:r>
                <a:rPr lang="en-US" altLang="zh-TW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91" name="圖片 59" descr="一張含有 螢幕擷取畫面, Rectangle, 黑與白, 單色 的圖片&#10;&#10;自動產生的描述">
              <a:extLst>
                <a:ext uri="{FF2B5EF4-FFF2-40B4-BE49-F238E27FC236}">
                  <a16:creationId xmlns:a16="http://schemas.microsoft.com/office/drawing/2014/main" id="{6A4DEF53-EA74-1DAE-D546-A1C7FE38F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0000"/>
                      </a14:imgEffect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" t="50732" r="71188" b="22975"/>
            <a:stretch>
              <a:fillRect/>
            </a:stretch>
          </p:blipFill>
          <p:spPr>
            <a:xfrm>
              <a:off x="2189744" y="6527962"/>
              <a:ext cx="2513655" cy="2002329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92" name="文字方塊 60">
              <a:extLst>
                <a:ext uri="{FF2B5EF4-FFF2-40B4-BE49-F238E27FC236}">
                  <a16:creationId xmlns:a16="http://schemas.microsoft.com/office/drawing/2014/main" id="{9F88D56D-21C4-C027-AC6A-098240D39354}"/>
                </a:ext>
              </a:extLst>
            </p:cNvPr>
            <p:cNvSpPr txBox="1"/>
            <p:nvPr/>
          </p:nvSpPr>
          <p:spPr>
            <a:xfrm>
              <a:off x="5078457" y="2989902"/>
              <a:ext cx="8162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-GFP </a:t>
              </a:r>
            </a:p>
          </p:txBody>
        </p:sp>
        <p:sp>
          <p:nvSpPr>
            <p:cNvPr id="93" name="文字方塊 61">
              <a:extLst>
                <a:ext uri="{FF2B5EF4-FFF2-40B4-BE49-F238E27FC236}">
                  <a16:creationId xmlns:a16="http://schemas.microsoft.com/office/drawing/2014/main" id="{6EBAC395-F171-FE2E-91B7-6B4001478A9C}"/>
                </a:ext>
              </a:extLst>
            </p:cNvPr>
            <p:cNvSpPr txBox="1"/>
            <p:nvPr/>
          </p:nvSpPr>
          <p:spPr>
            <a:xfrm>
              <a:off x="5078457" y="7576571"/>
              <a:ext cx="111092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Rubisco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文字方塊 62">
              <a:extLst>
                <a:ext uri="{FF2B5EF4-FFF2-40B4-BE49-F238E27FC236}">
                  <a16:creationId xmlns:a16="http://schemas.microsoft.com/office/drawing/2014/main" id="{C75D3152-B80E-6BBF-58D8-31D766D0D591}"/>
                </a:ext>
              </a:extLst>
            </p:cNvPr>
            <p:cNvSpPr txBox="1"/>
            <p:nvPr/>
          </p:nvSpPr>
          <p:spPr>
            <a:xfrm>
              <a:off x="5078457" y="5373125"/>
              <a:ext cx="111092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-RFP</a:t>
              </a:r>
              <a:endParaRPr lang="zh-TW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文字方塊 42">
              <a:extLst>
                <a:ext uri="{FF2B5EF4-FFF2-40B4-BE49-F238E27FC236}">
                  <a16:creationId xmlns:a16="http://schemas.microsoft.com/office/drawing/2014/main" id="{591348A2-2941-ABC7-75DE-3457F0777CC5}"/>
                </a:ext>
              </a:extLst>
            </p:cNvPr>
            <p:cNvSpPr txBox="1"/>
            <p:nvPr/>
          </p:nvSpPr>
          <p:spPr>
            <a:xfrm rot="19346077">
              <a:off x="2995765" y="1899905"/>
              <a:ext cx="12422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MPK6-GFP (20) </a:t>
              </a:r>
            </a:p>
          </p:txBody>
        </p:sp>
        <p:sp>
          <p:nvSpPr>
            <p:cNvPr id="75" name="文字方塊 43">
              <a:extLst>
                <a:ext uri="{FF2B5EF4-FFF2-40B4-BE49-F238E27FC236}">
                  <a16:creationId xmlns:a16="http://schemas.microsoft.com/office/drawing/2014/main" id="{3A1E803F-7A3F-5EE1-A440-C6E908120470}"/>
                </a:ext>
              </a:extLst>
            </p:cNvPr>
            <p:cNvSpPr txBox="1"/>
            <p:nvPr/>
          </p:nvSpPr>
          <p:spPr>
            <a:xfrm rot="19346077">
              <a:off x="2436803" y="1908518"/>
              <a:ext cx="12139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MPK3-GFP (20)</a:t>
              </a:r>
            </a:p>
          </p:txBody>
        </p:sp>
        <p:sp>
          <p:nvSpPr>
            <p:cNvPr id="76" name="文字方塊 44">
              <a:extLst>
                <a:ext uri="{FF2B5EF4-FFF2-40B4-BE49-F238E27FC236}">
                  <a16:creationId xmlns:a16="http://schemas.microsoft.com/office/drawing/2014/main" id="{33AD28F6-46AC-F6F3-ECEA-3A5DB5A76295}"/>
                </a:ext>
              </a:extLst>
            </p:cNvPr>
            <p:cNvSpPr txBox="1"/>
            <p:nvPr/>
          </p:nvSpPr>
          <p:spPr>
            <a:xfrm rot="19346077">
              <a:off x="2733701" y="1904702"/>
              <a:ext cx="12265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MPK3-GFP (40) </a:t>
              </a:r>
            </a:p>
          </p:txBody>
        </p:sp>
        <p:sp>
          <p:nvSpPr>
            <p:cNvPr id="77" name="文字方塊 45">
              <a:extLst>
                <a:ext uri="{FF2B5EF4-FFF2-40B4-BE49-F238E27FC236}">
                  <a16:creationId xmlns:a16="http://schemas.microsoft.com/office/drawing/2014/main" id="{58625F63-24FD-A0DB-5186-ECB96E6A2601}"/>
                </a:ext>
              </a:extLst>
            </p:cNvPr>
            <p:cNvSpPr txBox="1"/>
            <p:nvPr/>
          </p:nvSpPr>
          <p:spPr>
            <a:xfrm rot="19346077">
              <a:off x="4317571" y="1875809"/>
              <a:ext cx="1278461" cy="276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MKK5-GFP (40) </a:t>
              </a:r>
            </a:p>
          </p:txBody>
        </p:sp>
        <p:sp>
          <p:nvSpPr>
            <p:cNvPr id="78" name="文字方塊 46">
              <a:extLst>
                <a:ext uri="{FF2B5EF4-FFF2-40B4-BE49-F238E27FC236}">
                  <a16:creationId xmlns:a16="http://schemas.microsoft.com/office/drawing/2014/main" id="{7C04A921-EA2F-A0B6-2F35-339E3B991195}"/>
                </a:ext>
              </a:extLst>
            </p:cNvPr>
            <p:cNvSpPr txBox="1"/>
            <p:nvPr/>
          </p:nvSpPr>
          <p:spPr>
            <a:xfrm rot="19346077">
              <a:off x="3245889" y="1901688"/>
              <a:ext cx="12363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MPK6-GFP (40)  </a:t>
              </a:r>
            </a:p>
          </p:txBody>
        </p:sp>
        <p:sp>
          <p:nvSpPr>
            <p:cNvPr id="79" name="文字方塊 47">
              <a:extLst>
                <a:ext uri="{FF2B5EF4-FFF2-40B4-BE49-F238E27FC236}">
                  <a16:creationId xmlns:a16="http://schemas.microsoft.com/office/drawing/2014/main" id="{866AFA8C-662D-1EEB-CE9E-6F42433A87DF}"/>
                </a:ext>
              </a:extLst>
            </p:cNvPr>
            <p:cNvSpPr txBox="1"/>
            <p:nvPr/>
          </p:nvSpPr>
          <p:spPr>
            <a:xfrm rot="19346077">
              <a:off x="3523619" y="1867380"/>
              <a:ext cx="1306111" cy="276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MKK4-GFP (20) </a:t>
              </a:r>
            </a:p>
          </p:txBody>
        </p:sp>
        <p:sp>
          <p:nvSpPr>
            <p:cNvPr id="80" name="文字方塊 48">
              <a:extLst>
                <a:ext uri="{FF2B5EF4-FFF2-40B4-BE49-F238E27FC236}">
                  <a16:creationId xmlns:a16="http://schemas.microsoft.com/office/drawing/2014/main" id="{DFFE967C-2576-16A7-7C1E-72A799FB063C}"/>
                </a:ext>
              </a:extLst>
            </p:cNvPr>
            <p:cNvSpPr txBox="1"/>
            <p:nvPr/>
          </p:nvSpPr>
          <p:spPr>
            <a:xfrm rot="19346077">
              <a:off x="3798737" y="1900967"/>
              <a:ext cx="1195929" cy="276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MKK4-GFP (40)</a:t>
              </a:r>
            </a:p>
          </p:txBody>
        </p:sp>
        <p:sp>
          <p:nvSpPr>
            <p:cNvPr id="81" name="文字方塊 49">
              <a:extLst>
                <a:ext uri="{FF2B5EF4-FFF2-40B4-BE49-F238E27FC236}">
                  <a16:creationId xmlns:a16="http://schemas.microsoft.com/office/drawing/2014/main" id="{1F023C4A-FFDB-A505-8CFF-B60BAAEEC750}"/>
                </a:ext>
              </a:extLst>
            </p:cNvPr>
            <p:cNvSpPr txBox="1"/>
            <p:nvPr/>
          </p:nvSpPr>
          <p:spPr>
            <a:xfrm rot="19346077">
              <a:off x="4047373" y="1877537"/>
              <a:ext cx="1272793" cy="276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MKK5-GFP (20) </a:t>
              </a:r>
            </a:p>
          </p:txBody>
        </p:sp>
        <p:sp>
          <p:nvSpPr>
            <p:cNvPr id="82" name="文字方塊 50">
              <a:extLst>
                <a:ext uri="{FF2B5EF4-FFF2-40B4-BE49-F238E27FC236}">
                  <a16:creationId xmlns:a16="http://schemas.microsoft.com/office/drawing/2014/main" id="{BC631382-6A75-3E5D-A2E0-18F2101E947A}"/>
                </a:ext>
              </a:extLst>
            </p:cNvPr>
            <p:cNvSpPr txBox="1"/>
            <p:nvPr/>
          </p:nvSpPr>
          <p:spPr>
            <a:xfrm>
              <a:off x="2918755" y="1408271"/>
              <a:ext cx="1509656" cy="239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DCP1-mC</a:t>
              </a:r>
            </a:p>
          </p:txBody>
        </p:sp>
        <p:cxnSp>
          <p:nvCxnSpPr>
            <p:cNvPr id="83" name="直線接點 51">
              <a:extLst>
                <a:ext uri="{FF2B5EF4-FFF2-40B4-BE49-F238E27FC236}">
                  <a16:creationId xmlns:a16="http://schemas.microsoft.com/office/drawing/2014/main" id="{8AF1CBA0-97D4-8CBF-1444-3B9BF7D74280}"/>
                </a:ext>
              </a:extLst>
            </p:cNvPr>
            <p:cNvCxnSpPr/>
            <p:nvPr/>
          </p:nvCxnSpPr>
          <p:spPr>
            <a:xfrm>
              <a:off x="2527119" y="1664146"/>
              <a:ext cx="212394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67A52BD9-EB1E-02FE-7437-582B0AFD30FC}"/>
              </a:ext>
            </a:extLst>
          </p:cNvPr>
          <p:cNvSpPr txBox="1"/>
          <p:nvPr/>
        </p:nvSpPr>
        <p:spPr>
          <a:xfrm>
            <a:off x="3122655" y="821405"/>
            <a:ext cx="1199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Fig. 5C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10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B85969D-0DCE-B1ED-3163-0A3994DE328C}"/>
              </a:ext>
            </a:extLst>
          </p:cNvPr>
          <p:cNvSpPr txBox="1"/>
          <p:nvPr/>
        </p:nvSpPr>
        <p:spPr>
          <a:xfrm>
            <a:off x="2934217" y="934936"/>
            <a:ext cx="1199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Fig. 7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53E1B55-A82F-63FB-892B-ACFE165B67A7}"/>
              </a:ext>
            </a:extLst>
          </p:cNvPr>
          <p:cNvGrpSpPr/>
          <p:nvPr/>
        </p:nvGrpSpPr>
        <p:grpSpPr>
          <a:xfrm>
            <a:off x="598663" y="1532108"/>
            <a:ext cx="6259337" cy="6876517"/>
            <a:chOff x="598663" y="1532108"/>
            <a:chExt cx="6259337" cy="6876517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CD77109-45E5-2393-82AB-18EC826D2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  <a14:imgEffect>
                        <a14:brightnessContrast contrast="5000"/>
                      </a14:imgEffect>
                    </a14:imgLayer>
                  </a14:imgProps>
                </a:ext>
              </a:extLst>
            </a:blip>
            <a:srcRect l="15272" t="35059" r="51440" b="41821"/>
            <a:stretch>
              <a:fillRect/>
            </a:stretch>
          </p:blipFill>
          <p:spPr>
            <a:xfrm>
              <a:off x="598663" y="3049004"/>
              <a:ext cx="3261710" cy="1811753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1E5FEA6C-902E-28DF-C182-93182E76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</a:extLst>
            </a:blip>
            <a:srcRect l="15002" t="56506" r="51712" b="20376"/>
            <a:stretch>
              <a:fillRect/>
            </a:stretch>
          </p:blipFill>
          <p:spPr>
            <a:xfrm>
              <a:off x="598663" y="4882772"/>
              <a:ext cx="3261710" cy="1811749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B29EA6C4-9B19-C882-6531-74061EA1A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0000"/>
                      </a14:imgEffect>
                      <a14:imgEffect>
                        <a14:brightnessContrast contrast="5000"/>
                      </a14:imgEffect>
                    </a14:imgLayer>
                  </a14:imgProps>
                </a:ext>
              </a:extLst>
            </a:blip>
            <a:srcRect l="79751" t="62334" r="3917" b="17731"/>
            <a:stretch>
              <a:fillRect/>
            </a:stretch>
          </p:blipFill>
          <p:spPr>
            <a:xfrm rot="16200000">
              <a:off x="4008557" y="3133230"/>
              <a:ext cx="1600200" cy="1562247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1CA1EF71-BBBB-9A67-D56A-DEF68184D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2000" contrast="3000"/>
                      </a14:imgEffect>
                    </a14:imgLayer>
                  </a14:imgProps>
                </a:ext>
              </a:extLst>
            </a:blip>
            <a:srcRect l="61672" t="63276" r="19615" b="16789"/>
            <a:stretch>
              <a:fillRect/>
            </a:stretch>
          </p:blipFill>
          <p:spPr>
            <a:xfrm rot="16200000">
              <a:off x="3836910" y="4996516"/>
              <a:ext cx="1833763" cy="1562246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ECFA0B9A-349E-4890-B8C9-0BFFCE6DD80C}"/>
                </a:ext>
              </a:extLst>
            </p:cNvPr>
            <p:cNvCxnSpPr>
              <a:cxnSpLocks/>
            </p:cNvCxnSpPr>
            <p:nvPr/>
          </p:nvCxnSpPr>
          <p:spPr>
            <a:xfrm>
              <a:off x="920210" y="5561642"/>
              <a:ext cx="7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B94BCC9B-1E80-F632-1D25-AA8AACC9BB07}"/>
                </a:ext>
              </a:extLst>
            </p:cNvPr>
            <p:cNvSpPr txBox="1"/>
            <p:nvPr/>
          </p:nvSpPr>
          <p:spPr>
            <a:xfrm>
              <a:off x="674177" y="5451939"/>
              <a:ext cx="5141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zh-TW" alt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54A161FF-7079-C0FC-1EFD-183D9261751E}"/>
                </a:ext>
              </a:extLst>
            </p:cNvPr>
            <p:cNvCxnSpPr>
              <a:cxnSpLocks/>
            </p:cNvCxnSpPr>
            <p:nvPr/>
          </p:nvCxnSpPr>
          <p:spPr>
            <a:xfrm>
              <a:off x="920210" y="3797293"/>
              <a:ext cx="7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EBD1D585-05FC-0E91-F0A4-09D795B71F4A}"/>
                </a:ext>
              </a:extLst>
            </p:cNvPr>
            <p:cNvCxnSpPr>
              <a:cxnSpLocks/>
            </p:cNvCxnSpPr>
            <p:nvPr/>
          </p:nvCxnSpPr>
          <p:spPr>
            <a:xfrm>
              <a:off x="920210" y="4073305"/>
              <a:ext cx="7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CEEC6A97-2C83-991D-8F02-0C8FB5E1A0AF}"/>
                </a:ext>
              </a:extLst>
            </p:cNvPr>
            <p:cNvSpPr txBox="1"/>
            <p:nvPr/>
          </p:nvSpPr>
          <p:spPr>
            <a:xfrm>
              <a:off x="674177" y="3706125"/>
              <a:ext cx="315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  <a:p>
              <a:pPr algn="r"/>
              <a:endParaRPr lang="en-US" altLang="zh-TW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  <a:p>
              <a:pPr algn="r"/>
              <a:endParaRPr lang="zh-TW" alt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BD11B9C3-EE85-4D67-48A7-3AC675821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0000"/>
                      </a14:imgEffect>
                      <a14:imgEffect>
                        <a14:brightnessContrast bright="10000" contrast="5000"/>
                      </a14:imgEffect>
                    </a14:imgLayer>
                  </a14:imgProps>
                </a:ext>
              </a:extLst>
            </a:blip>
            <a:srcRect l="79865" t="51402" r="1213" b="30265"/>
            <a:stretch>
              <a:fillRect/>
            </a:stretch>
          </p:blipFill>
          <p:spPr>
            <a:xfrm rot="16200000">
              <a:off x="4070999" y="6785863"/>
              <a:ext cx="1828801" cy="1416724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166E28F-9763-3CA7-ADA2-06061C062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0000"/>
                      </a14:imgEffect>
                      <a14:imgEffect>
                        <a14:brightnessContrast bright="10000" contrast="5000"/>
                      </a14:imgEffect>
                    </a14:imgLayer>
                  </a14:imgProps>
                </a:ext>
              </a:extLst>
            </a:blip>
            <a:srcRect l="9002" t="45026" r="55063" b="32000"/>
            <a:stretch>
              <a:fillRect/>
            </a:stretch>
          </p:blipFill>
          <p:spPr>
            <a:xfrm>
              <a:off x="719897" y="6579829"/>
              <a:ext cx="3186195" cy="162923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FB09F995-5339-E0F4-A3BD-2299F61DF625}"/>
                </a:ext>
              </a:extLst>
            </p:cNvPr>
            <p:cNvSpPr txBox="1"/>
            <p:nvPr/>
          </p:nvSpPr>
          <p:spPr>
            <a:xfrm>
              <a:off x="5485214" y="3827836"/>
              <a:ext cx="8585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altLang="zh-TW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myc</a:t>
              </a:r>
              <a:endParaRPr lang="en-US" altLang="zh-TW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CF0F789B-CE1D-4D89-C87E-BE611F069287}"/>
                </a:ext>
              </a:extLst>
            </p:cNvPr>
            <p:cNvSpPr txBox="1"/>
            <p:nvPr/>
          </p:nvSpPr>
          <p:spPr>
            <a:xfrm>
              <a:off x="5485214" y="5401239"/>
              <a:ext cx="13727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-GFP </a:t>
              </a: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1A3F3C33-AC39-1856-0E48-51D368A41A33}"/>
                </a:ext>
              </a:extLst>
            </p:cNvPr>
            <p:cNvSpPr txBox="1"/>
            <p:nvPr/>
          </p:nvSpPr>
          <p:spPr>
            <a:xfrm rot="16200000">
              <a:off x="890817" y="2142072"/>
              <a:ext cx="14958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MKK5-myc</a:t>
              </a:r>
            </a:p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</a:t>
              </a:r>
              <a:r>
                <a:rPr lang="en-US" altLang="zh-TW" sz="135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DD</a:t>
              </a:r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-myc</a:t>
              </a:r>
            </a:p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</a:t>
              </a:r>
              <a:r>
                <a:rPr lang="en-US" altLang="zh-TW" sz="135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KR</a:t>
              </a:r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-myc</a:t>
              </a: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951B83C-1FB7-FCC0-CEC6-FB1EC0212165}"/>
                </a:ext>
              </a:extLst>
            </p:cNvPr>
            <p:cNvSpPr txBox="1"/>
            <p:nvPr/>
          </p:nvSpPr>
          <p:spPr>
            <a:xfrm rot="16200000">
              <a:off x="1816972" y="2142072"/>
              <a:ext cx="14958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MKK5-myc</a:t>
              </a:r>
            </a:p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</a:t>
              </a:r>
              <a:r>
                <a:rPr lang="en-US" altLang="zh-TW" sz="135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DD</a:t>
              </a:r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-myc</a:t>
              </a:r>
            </a:p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</a:t>
              </a:r>
              <a:r>
                <a:rPr lang="en-US" altLang="zh-TW" sz="135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KR</a:t>
              </a:r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-myc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F9335300-C2D2-EB92-FE91-093B347F0123}"/>
                </a:ext>
              </a:extLst>
            </p:cNvPr>
            <p:cNvSpPr txBox="1"/>
            <p:nvPr/>
          </p:nvSpPr>
          <p:spPr>
            <a:xfrm rot="16200000">
              <a:off x="2787776" y="2142071"/>
              <a:ext cx="14958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MKK5-myc</a:t>
              </a:r>
            </a:p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</a:t>
              </a:r>
              <a:r>
                <a:rPr lang="en-US" altLang="zh-TW" sz="135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DD</a:t>
              </a:r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-myc</a:t>
              </a:r>
            </a:p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</a:t>
              </a:r>
              <a:r>
                <a:rPr lang="en-US" altLang="zh-TW" sz="135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KR</a:t>
              </a:r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-myc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E209F08D-B35D-8EB3-904E-233685EE7B87}"/>
                </a:ext>
              </a:extLst>
            </p:cNvPr>
            <p:cNvSpPr txBox="1"/>
            <p:nvPr/>
          </p:nvSpPr>
          <p:spPr>
            <a:xfrm rot="16200000">
              <a:off x="4151115" y="2142071"/>
              <a:ext cx="14958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MKK5-myc</a:t>
              </a:r>
            </a:p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</a:t>
              </a:r>
              <a:r>
                <a:rPr lang="en-US" altLang="zh-TW" sz="135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DD</a:t>
              </a:r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-myc</a:t>
              </a:r>
            </a:p>
            <a:p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MKK5</a:t>
              </a:r>
              <a:r>
                <a:rPr lang="en-US" altLang="zh-TW" sz="135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KR</a:t>
              </a:r>
              <a:r>
                <a:rPr lang="en-US" altLang="zh-TW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-myc</a:t>
              </a: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916BA6C0-BB19-C4BA-A3C1-5040D2FAB16D}"/>
                </a:ext>
              </a:extLst>
            </p:cNvPr>
            <p:cNvCxnSpPr>
              <a:cxnSpLocks/>
            </p:cNvCxnSpPr>
            <p:nvPr/>
          </p:nvCxnSpPr>
          <p:spPr>
            <a:xfrm>
              <a:off x="1098278" y="2033013"/>
              <a:ext cx="77617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99AA5241-4C86-B84B-DF1A-54B81CDA57C7}"/>
                </a:ext>
              </a:extLst>
            </p:cNvPr>
            <p:cNvCxnSpPr>
              <a:cxnSpLocks/>
            </p:cNvCxnSpPr>
            <p:nvPr/>
          </p:nvCxnSpPr>
          <p:spPr>
            <a:xfrm>
              <a:off x="2008062" y="2033013"/>
              <a:ext cx="79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B4965FF6-AEF3-8BFA-A4F1-D98F6D92FA87}"/>
                </a:ext>
              </a:extLst>
            </p:cNvPr>
            <p:cNvCxnSpPr>
              <a:cxnSpLocks/>
            </p:cNvCxnSpPr>
            <p:nvPr/>
          </p:nvCxnSpPr>
          <p:spPr>
            <a:xfrm>
              <a:off x="2934217" y="2033013"/>
              <a:ext cx="82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B351142D-B0F9-E4A7-7C46-5B01D3672D4C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61" y="2033013"/>
              <a:ext cx="82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7025E18-7715-99F2-4D3C-D112975BFF1C}"/>
                </a:ext>
              </a:extLst>
            </p:cNvPr>
            <p:cNvSpPr txBox="1"/>
            <p:nvPr/>
          </p:nvSpPr>
          <p:spPr>
            <a:xfrm>
              <a:off x="1136506" y="1532108"/>
              <a:ext cx="843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DCP1</a:t>
              </a:r>
              <a:r>
                <a:rPr lang="en-US" altLang="zh-TW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  <a:p>
              <a:pPr algn="ctr"/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-GFP</a:t>
              </a:r>
              <a:endParaRPr lang="zh-TW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FBB23EF6-8749-EE9C-B042-0FE0D740733E}"/>
                </a:ext>
              </a:extLst>
            </p:cNvPr>
            <p:cNvSpPr txBox="1"/>
            <p:nvPr/>
          </p:nvSpPr>
          <p:spPr>
            <a:xfrm>
              <a:off x="4353468" y="1532108"/>
              <a:ext cx="987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DCP2</a:t>
              </a:r>
              <a:r>
                <a:rPr lang="en-US" altLang="zh-TW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  <a:p>
              <a:pPr algn="ctr"/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-GFP</a:t>
              </a:r>
              <a:endParaRPr lang="zh-TW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206319A-1E7D-9864-B363-F4022A6D6CD0}"/>
                </a:ext>
              </a:extLst>
            </p:cNvPr>
            <p:cNvSpPr txBox="1"/>
            <p:nvPr/>
          </p:nvSpPr>
          <p:spPr>
            <a:xfrm>
              <a:off x="1930766" y="1532108"/>
              <a:ext cx="1103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DCP1</a:t>
              </a:r>
              <a:r>
                <a:rPr lang="en-US" altLang="zh-TW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S237A</a:t>
              </a:r>
            </a:p>
            <a:p>
              <a:pPr algn="ctr"/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-GFP</a:t>
              </a:r>
              <a:endParaRPr lang="zh-TW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97195847-E2AA-91B2-43BC-B1DF1547915F}"/>
                </a:ext>
              </a:extLst>
            </p:cNvPr>
            <p:cNvSpPr txBox="1"/>
            <p:nvPr/>
          </p:nvSpPr>
          <p:spPr>
            <a:xfrm>
              <a:off x="2863151" y="1532108"/>
              <a:ext cx="1137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DCP1</a:t>
              </a:r>
              <a:r>
                <a:rPr lang="en-US" altLang="zh-TW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S237D</a:t>
              </a:r>
            </a:p>
            <a:p>
              <a:pPr algn="ctr"/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-GFP </a:t>
              </a:r>
              <a:endParaRPr lang="zh-TW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6ECB9F5F-EA87-996C-50DD-40DF6F8AD983}"/>
                </a:ext>
              </a:extLst>
            </p:cNvPr>
            <p:cNvCxnSpPr>
              <a:cxnSpLocks/>
            </p:cNvCxnSpPr>
            <p:nvPr/>
          </p:nvCxnSpPr>
          <p:spPr>
            <a:xfrm>
              <a:off x="4170501" y="3797293"/>
              <a:ext cx="7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38957F43-CDF9-D70F-453B-11642B408120}"/>
                </a:ext>
              </a:extLst>
            </p:cNvPr>
            <p:cNvCxnSpPr>
              <a:cxnSpLocks/>
            </p:cNvCxnSpPr>
            <p:nvPr/>
          </p:nvCxnSpPr>
          <p:spPr>
            <a:xfrm>
              <a:off x="4170501" y="4073305"/>
              <a:ext cx="7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0BC09353-A9D8-CC07-0DAE-AD303C0DB15D}"/>
                </a:ext>
              </a:extLst>
            </p:cNvPr>
            <p:cNvSpPr txBox="1"/>
            <p:nvPr/>
          </p:nvSpPr>
          <p:spPr>
            <a:xfrm>
              <a:off x="3924468" y="3706125"/>
              <a:ext cx="315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  <a:p>
              <a:pPr algn="r"/>
              <a:endParaRPr lang="en-US" altLang="zh-TW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  <a:p>
              <a:pPr algn="r"/>
              <a:endParaRPr lang="zh-TW" alt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2D76F661-EC46-79C7-2C0F-FFF60BA0F424}"/>
                </a:ext>
              </a:extLst>
            </p:cNvPr>
            <p:cNvCxnSpPr>
              <a:cxnSpLocks/>
            </p:cNvCxnSpPr>
            <p:nvPr/>
          </p:nvCxnSpPr>
          <p:spPr>
            <a:xfrm>
              <a:off x="4174420" y="5563623"/>
              <a:ext cx="7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8BC44F59-15F9-D2C3-B85F-025AB48FA629}"/>
                </a:ext>
              </a:extLst>
            </p:cNvPr>
            <p:cNvSpPr txBox="1"/>
            <p:nvPr/>
          </p:nvSpPr>
          <p:spPr>
            <a:xfrm>
              <a:off x="3928387" y="5453920"/>
              <a:ext cx="5141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zh-TW" alt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CD399C8E-5B6A-C269-2EE9-C7AC1C604641}"/>
                </a:ext>
              </a:extLst>
            </p:cNvPr>
            <p:cNvSpPr txBox="1"/>
            <p:nvPr/>
          </p:nvSpPr>
          <p:spPr>
            <a:xfrm>
              <a:off x="5485214" y="7272622"/>
              <a:ext cx="13727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Rubisco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3466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4120834B-D309-4434-8739-F5C3F4061E10}"/>
              </a:ext>
            </a:extLst>
          </p:cNvPr>
          <p:cNvGrpSpPr/>
          <p:nvPr/>
        </p:nvGrpSpPr>
        <p:grpSpPr>
          <a:xfrm>
            <a:off x="1347915" y="1680560"/>
            <a:ext cx="5146583" cy="6246117"/>
            <a:chOff x="1157415" y="1642460"/>
            <a:chExt cx="5146583" cy="6246117"/>
          </a:xfrm>
        </p:grpSpPr>
        <p:sp>
          <p:nvSpPr>
            <p:cNvPr id="38" name="文字方塊 4">
              <a:extLst>
                <a:ext uri="{FF2B5EF4-FFF2-40B4-BE49-F238E27FC236}">
                  <a16:creationId xmlns:a16="http://schemas.microsoft.com/office/drawing/2014/main" id="{60E4B52E-6B9A-E042-4AAD-E0464B13F5C1}"/>
                </a:ext>
              </a:extLst>
            </p:cNvPr>
            <p:cNvSpPr txBox="1"/>
            <p:nvPr/>
          </p:nvSpPr>
          <p:spPr>
            <a:xfrm>
              <a:off x="5135598" y="3816517"/>
              <a:ext cx="8585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-GFP </a:t>
              </a:r>
            </a:p>
          </p:txBody>
        </p:sp>
        <p:sp>
          <p:nvSpPr>
            <p:cNvPr id="39" name="文字方塊 5">
              <a:extLst>
                <a:ext uri="{FF2B5EF4-FFF2-40B4-BE49-F238E27FC236}">
                  <a16:creationId xmlns:a16="http://schemas.microsoft.com/office/drawing/2014/main" id="{115130DF-64CD-D7F0-32D3-248252780C78}"/>
                </a:ext>
              </a:extLst>
            </p:cNvPr>
            <p:cNvSpPr txBox="1"/>
            <p:nvPr/>
          </p:nvSpPr>
          <p:spPr>
            <a:xfrm>
              <a:off x="5135598" y="7084305"/>
              <a:ext cx="1168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Rubisco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文字方塊 6">
              <a:extLst>
                <a:ext uri="{FF2B5EF4-FFF2-40B4-BE49-F238E27FC236}">
                  <a16:creationId xmlns:a16="http://schemas.microsoft.com/office/drawing/2014/main" id="{ECB4E46C-A261-E05F-CE92-1C1173E1C487}"/>
                </a:ext>
              </a:extLst>
            </p:cNvPr>
            <p:cNvSpPr txBox="1"/>
            <p:nvPr/>
          </p:nvSpPr>
          <p:spPr>
            <a:xfrm>
              <a:off x="5135598" y="5436107"/>
              <a:ext cx="1168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-RFP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文字方塊 7">
              <a:extLst>
                <a:ext uri="{FF2B5EF4-FFF2-40B4-BE49-F238E27FC236}">
                  <a16:creationId xmlns:a16="http://schemas.microsoft.com/office/drawing/2014/main" id="{43AEB770-B4B2-36D9-D9E0-DFCCF2A7F7B3}"/>
                </a:ext>
              </a:extLst>
            </p:cNvPr>
            <p:cNvSpPr txBox="1"/>
            <p:nvPr/>
          </p:nvSpPr>
          <p:spPr>
            <a:xfrm rot="16200000">
              <a:off x="2562237" y="868114"/>
              <a:ext cx="1602235" cy="3150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None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UBP1b-mC (20)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UBP1b-mC (40)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None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UBP1b-mC (20)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UBP1b-mC (40)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None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UBP1b-mC (20)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UBP1b-mC (40)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None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UBP1b-mC (20)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UBP1b-mC (40)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UBP1b-mC (20)</a:t>
              </a:r>
            </a:p>
            <a:p>
              <a:pPr>
                <a:lnSpc>
                  <a:spcPts val="1600"/>
                </a:lnSpc>
              </a:pP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UBP1b-mC (40)</a:t>
              </a:r>
            </a:p>
            <a:p>
              <a:pPr>
                <a:lnSpc>
                  <a:spcPts val="1600"/>
                </a:lnSpc>
              </a:pP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圖片 8" descr="一張含有 螢幕擷取畫面, 文字, Rectangle, 黑色 的圖片&#10;&#10;自動產生的描述">
              <a:extLst>
                <a:ext uri="{FF2B5EF4-FFF2-40B4-BE49-F238E27FC236}">
                  <a16:creationId xmlns:a16="http://schemas.microsoft.com/office/drawing/2014/main" id="{ED46336D-B7AE-AE0C-E347-FBEE36F0A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  <a14:imgEffect>
                        <a14:brightnessContrast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6" t="-6621" r="-4446" b="-1596"/>
            <a:stretch>
              <a:fillRect/>
            </a:stretch>
          </p:blipFill>
          <p:spPr>
            <a:xfrm>
              <a:off x="1573420" y="4987701"/>
              <a:ext cx="3365397" cy="1591672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43" name="直線接點 9">
              <a:extLst>
                <a:ext uri="{FF2B5EF4-FFF2-40B4-BE49-F238E27FC236}">
                  <a16:creationId xmlns:a16="http://schemas.microsoft.com/office/drawing/2014/main" id="{C2F4A6D3-EE3B-1496-6E0D-B6FB0CE2BAB3}"/>
                </a:ext>
              </a:extLst>
            </p:cNvPr>
            <p:cNvCxnSpPr>
              <a:cxnSpLocks/>
            </p:cNvCxnSpPr>
            <p:nvPr/>
          </p:nvCxnSpPr>
          <p:spPr>
            <a:xfrm>
              <a:off x="1757046" y="5574052"/>
              <a:ext cx="656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圖片 10">
              <a:extLst>
                <a:ext uri="{FF2B5EF4-FFF2-40B4-BE49-F238E27FC236}">
                  <a16:creationId xmlns:a16="http://schemas.microsoft.com/office/drawing/2014/main" id="{21D41881-B77B-BEDA-962D-69A44249B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"/>
                      </a14:imgEffect>
                      <a14:imgEffect>
                        <a14:brightnessContrast bright="3000" contrast="10000"/>
                      </a14:imgEffect>
                    </a14:imgLayer>
                  </a14:imgProps>
                </a:ext>
              </a:extLst>
            </a:blip>
            <a:srcRect l="29024" t="74681" r="27502" b="2910"/>
            <a:stretch>
              <a:fillRect/>
            </a:stretch>
          </p:blipFill>
          <p:spPr>
            <a:xfrm>
              <a:off x="1375577" y="3217981"/>
              <a:ext cx="3691200" cy="1939447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45" name="直線接點 11">
              <a:extLst>
                <a:ext uri="{FF2B5EF4-FFF2-40B4-BE49-F238E27FC236}">
                  <a16:creationId xmlns:a16="http://schemas.microsoft.com/office/drawing/2014/main" id="{AAA2B56B-FA4A-73FB-0925-7FA280DEE846}"/>
                </a:ext>
              </a:extLst>
            </p:cNvPr>
            <p:cNvCxnSpPr>
              <a:cxnSpLocks/>
            </p:cNvCxnSpPr>
            <p:nvPr/>
          </p:nvCxnSpPr>
          <p:spPr>
            <a:xfrm>
              <a:off x="1757046" y="3958816"/>
              <a:ext cx="710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字方塊 12">
              <a:extLst>
                <a:ext uri="{FF2B5EF4-FFF2-40B4-BE49-F238E27FC236}">
                  <a16:creationId xmlns:a16="http://schemas.microsoft.com/office/drawing/2014/main" id="{A13C07C8-4F7B-8E1E-1FFE-4E5ABCDB3162}"/>
                </a:ext>
              </a:extLst>
            </p:cNvPr>
            <p:cNvSpPr txBox="1"/>
            <p:nvPr/>
          </p:nvSpPr>
          <p:spPr>
            <a:xfrm>
              <a:off x="1157415" y="3779775"/>
              <a:ext cx="665293" cy="28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700"/>
                </a:lnSpc>
              </a:pP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47" name="圖片 13">
              <a:extLst>
                <a:ext uri="{FF2B5EF4-FFF2-40B4-BE49-F238E27FC236}">
                  <a16:creationId xmlns:a16="http://schemas.microsoft.com/office/drawing/2014/main" id="{6AA057B6-6079-CECD-0358-82AB45703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"/>
                      </a14:imgEffect>
                      <a14:imgEffect>
                        <a14:brightnessContrast bright="20000" contrast="10000"/>
                      </a14:imgEffect>
                    </a14:imgLayer>
                  </a14:imgProps>
                </a:ext>
              </a:extLst>
            </a:blip>
            <a:srcRect l="26963" t="73638" r="31586" b="4652"/>
            <a:stretch>
              <a:fillRect/>
            </a:stretch>
          </p:blipFill>
          <p:spPr>
            <a:xfrm>
              <a:off x="1573421" y="6425537"/>
              <a:ext cx="3493356" cy="1463040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48" name="文字方塊 14">
              <a:extLst>
                <a:ext uri="{FF2B5EF4-FFF2-40B4-BE49-F238E27FC236}">
                  <a16:creationId xmlns:a16="http://schemas.microsoft.com/office/drawing/2014/main" id="{1E5A3558-BC48-4C6F-25FA-6C0ABBA48C10}"/>
                </a:ext>
              </a:extLst>
            </p:cNvPr>
            <p:cNvSpPr txBox="1"/>
            <p:nvPr/>
          </p:nvSpPr>
          <p:spPr>
            <a:xfrm>
              <a:off x="1157415" y="5394979"/>
              <a:ext cx="665293" cy="28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700"/>
                </a:lnSpc>
              </a:pP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cxnSp>
          <p:nvCxnSpPr>
            <p:cNvPr id="49" name="直線接點 15">
              <a:extLst>
                <a:ext uri="{FF2B5EF4-FFF2-40B4-BE49-F238E27FC236}">
                  <a16:creationId xmlns:a16="http://schemas.microsoft.com/office/drawing/2014/main" id="{781403E3-212B-827D-DE30-A425BF6B1A7E}"/>
                </a:ext>
              </a:extLst>
            </p:cNvPr>
            <p:cNvCxnSpPr>
              <a:cxnSpLocks/>
            </p:cNvCxnSpPr>
            <p:nvPr/>
          </p:nvCxnSpPr>
          <p:spPr>
            <a:xfrm>
              <a:off x="1918911" y="2086260"/>
              <a:ext cx="49757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16">
              <a:extLst>
                <a:ext uri="{FF2B5EF4-FFF2-40B4-BE49-F238E27FC236}">
                  <a16:creationId xmlns:a16="http://schemas.microsoft.com/office/drawing/2014/main" id="{21A918A5-9A1E-DC4B-6292-9A11AB051E14}"/>
                </a:ext>
              </a:extLst>
            </p:cNvPr>
            <p:cNvCxnSpPr>
              <a:cxnSpLocks/>
            </p:cNvCxnSpPr>
            <p:nvPr/>
          </p:nvCxnSpPr>
          <p:spPr>
            <a:xfrm>
              <a:off x="2519367" y="2086260"/>
              <a:ext cx="49757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17">
              <a:extLst>
                <a:ext uri="{FF2B5EF4-FFF2-40B4-BE49-F238E27FC236}">
                  <a16:creationId xmlns:a16="http://schemas.microsoft.com/office/drawing/2014/main" id="{1671E7BE-08B2-8042-B917-16FAD69F46ED}"/>
                </a:ext>
              </a:extLst>
            </p:cNvPr>
            <p:cNvCxnSpPr>
              <a:cxnSpLocks/>
            </p:cNvCxnSpPr>
            <p:nvPr/>
          </p:nvCxnSpPr>
          <p:spPr>
            <a:xfrm>
              <a:off x="3122871" y="2086260"/>
              <a:ext cx="49757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18">
              <a:extLst>
                <a:ext uri="{FF2B5EF4-FFF2-40B4-BE49-F238E27FC236}">
                  <a16:creationId xmlns:a16="http://schemas.microsoft.com/office/drawing/2014/main" id="{0B246FCC-8096-B3DF-F909-119879CE4755}"/>
                </a:ext>
              </a:extLst>
            </p:cNvPr>
            <p:cNvCxnSpPr>
              <a:cxnSpLocks/>
            </p:cNvCxnSpPr>
            <p:nvPr/>
          </p:nvCxnSpPr>
          <p:spPr>
            <a:xfrm>
              <a:off x="3753807" y="2086260"/>
              <a:ext cx="49757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字方塊 19">
              <a:extLst>
                <a:ext uri="{FF2B5EF4-FFF2-40B4-BE49-F238E27FC236}">
                  <a16:creationId xmlns:a16="http://schemas.microsoft.com/office/drawing/2014/main" id="{EAD6D15C-9EC7-C7F4-4B1A-50E36FD94BF4}"/>
                </a:ext>
              </a:extLst>
            </p:cNvPr>
            <p:cNvSpPr txBox="1"/>
            <p:nvPr/>
          </p:nvSpPr>
          <p:spPr>
            <a:xfrm>
              <a:off x="1918380" y="1882445"/>
              <a:ext cx="13184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/>
                <a:t>MPK3</a:t>
              </a:r>
              <a:endParaRPr lang="zh-TW" altLang="en-US" sz="1100" b="1" dirty="0"/>
            </a:p>
          </p:txBody>
        </p:sp>
        <p:sp>
          <p:nvSpPr>
            <p:cNvPr id="54" name="文字方塊 20">
              <a:extLst>
                <a:ext uri="{FF2B5EF4-FFF2-40B4-BE49-F238E27FC236}">
                  <a16:creationId xmlns:a16="http://schemas.microsoft.com/office/drawing/2014/main" id="{C8EB2E41-0C55-76C7-DE34-21926904258B}"/>
                </a:ext>
              </a:extLst>
            </p:cNvPr>
            <p:cNvSpPr txBox="1"/>
            <p:nvPr/>
          </p:nvSpPr>
          <p:spPr>
            <a:xfrm>
              <a:off x="2516385" y="1882445"/>
              <a:ext cx="13184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/>
                <a:t>MPK6</a:t>
              </a:r>
              <a:endParaRPr lang="zh-TW" altLang="en-US" sz="1100" b="1" dirty="0"/>
            </a:p>
          </p:txBody>
        </p:sp>
        <p:sp>
          <p:nvSpPr>
            <p:cNvPr id="55" name="文字方塊 21">
              <a:extLst>
                <a:ext uri="{FF2B5EF4-FFF2-40B4-BE49-F238E27FC236}">
                  <a16:creationId xmlns:a16="http://schemas.microsoft.com/office/drawing/2014/main" id="{074E4B41-D07D-DB9E-1B1E-BC8607A0AA82}"/>
                </a:ext>
              </a:extLst>
            </p:cNvPr>
            <p:cNvSpPr txBox="1"/>
            <p:nvPr/>
          </p:nvSpPr>
          <p:spPr>
            <a:xfrm>
              <a:off x="3112180" y="1882445"/>
              <a:ext cx="13184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/>
                <a:t>MKK4</a:t>
              </a:r>
              <a:endParaRPr lang="zh-TW" altLang="en-US" sz="1100" b="1" dirty="0"/>
            </a:p>
          </p:txBody>
        </p:sp>
        <p:sp>
          <p:nvSpPr>
            <p:cNvPr id="56" name="文字方塊 22">
              <a:extLst>
                <a:ext uri="{FF2B5EF4-FFF2-40B4-BE49-F238E27FC236}">
                  <a16:creationId xmlns:a16="http://schemas.microsoft.com/office/drawing/2014/main" id="{5E81F825-79F8-942F-B88C-F89414BFA0E2}"/>
                </a:ext>
              </a:extLst>
            </p:cNvPr>
            <p:cNvSpPr txBox="1"/>
            <p:nvPr/>
          </p:nvSpPr>
          <p:spPr>
            <a:xfrm>
              <a:off x="3727602" y="1882445"/>
              <a:ext cx="13184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/>
                <a:t>MKK5</a:t>
              </a:r>
              <a:endParaRPr lang="zh-TW" altLang="en-US" sz="1100" b="1" dirty="0"/>
            </a:p>
          </p:txBody>
        </p:sp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BB100EED-9909-3FB0-2E0B-E40272D6FFD1}"/>
              </a:ext>
            </a:extLst>
          </p:cNvPr>
          <p:cNvSpPr txBox="1"/>
          <p:nvPr/>
        </p:nvSpPr>
        <p:spPr>
          <a:xfrm>
            <a:off x="2993814" y="1313020"/>
            <a:ext cx="1199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Fig. 10B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731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EA16CC9B-A062-BCF5-B4E1-DC1AF44AE526}"/>
              </a:ext>
            </a:extLst>
          </p:cNvPr>
          <p:cNvSpPr txBox="1"/>
          <p:nvPr/>
        </p:nvSpPr>
        <p:spPr>
          <a:xfrm>
            <a:off x="2913982" y="220188"/>
            <a:ext cx="1199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Fig. 11D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A271F110-FB24-C3DA-3E51-0DF6ED694AA4}"/>
              </a:ext>
            </a:extLst>
          </p:cNvPr>
          <p:cNvGrpSpPr/>
          <p:nvPr/>
        </p:nvGrpSpPr>
        <p:grpSpPr>
          <a:xfrm>
            <a:off x="1428390" y="848183"/>
            <a:ext cx="5187058" cy="8295817"/>
            <a:chOff x="1428390" y="848183"/>
            <a:chExt cx="5187058" cy="8295817"/>
          </a:xfrm>
        </p:grpSpPr>
        <p:sp>
          <p:nvSpPr>
            <p:cNvPr id="105" name="文字方塊 104">
              <a:extLst>
                <a:ext uri="{FF2B5EF4-FFF2-40B4-BE49-F238E27FC236}">
                  <a16:creationId xmlns:a16="http://schemas.microsoft.com/office/drawing/2014/main" id="{8E7678FB-99FF-42D6-BFF4-A7FC0753EC5E}"/>
                </a:ext>
              </a:extLst>
            </p:cNvPr>
            <p:cNvSpPr txBox="1"/>
            <p:nvPr/>
          </p:nvSpPr>
          <p:spPr>
            <a:xfrm>
              <a:off x="3513623" y="1751337"/>
              <a:ext cx="52674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zh-TW" alt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文字方塊 105">
              <a:extLst>
                <a:ext uri="{FF2B5EF4-FFF2-40B4-BE49-F238E27FC236}">
                  <a16:creationId xmlns:a16="http://schemas.microsoft.com/office/drawing/2014/main" id="{163953B9-F678-29E4-4194-47D8E3897555}"/>
                </a:ext>
              </a:extLst>
            </p:cNvPr>
            <p:cNvSpPr txBox="1"/>
            <p:nvPr/>
          </p:nvSpPr>
          <p:spPr>
            <a:xfrm>
              <a:off x="3513623" y="4737883"/>
              <a:ext cx="52674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zh-TW" alt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2" name="圖片 131" descr="一張含有 寫生, 黑與白 的圖片&#10;&#10;自動產生的描述">
              <a:extLst>
                <a:ext uri="{FF2B5EF4-FFF2-40B4-BE49-F238E27FC236}">
                  <a16:creationId xmlns:a16="http://schemas.microsoft.com/office/drawing/2014/main" id="{A5A7C87B-CEAD-E439-B5DE-2A6160934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61" t="13258" r="39980" b="56887"/>
            <a:stretch>
              <a:fillRect/>
            </a:stretch>
          </p:blipFill>
          <p:spPr>
            <a:xfrm>
              <a:off x="1575584" y="1020619"/>
              <a:ext cx="1248498" cy="2492924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30" name="圖片 129" descr="一張含有 寫生, 黑與白 的圖片&#10;&#10;自動產生的描述">
              <a:extLst>
                <a:ext uri="{FF2B5EF4-FFF2-40B4-BE49-F238E27FC236}">
                  <a16:creationId xmlns:a16="http://schemas.microsoft.com/office/drawing/2014/main" id="{B70D6D4A-9482-7DE2-84DA-6F644486B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8" t="11234" r="27872" b="56851"/>
            <a:stretch>
              <a:fillRect/>
            </a:stretch>
          </p:blipFill>
          <p:spPr>
            <a:xfrm>
              <a:off x="3825479" y="848183"/>
              <a:ext cx="1273869" cy="2665359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8B32C58F-9CAE-7E4F-9D84-32CB0D2A7484}"/>
                </a:ext>
              </a:extLst>
            </p:cNvPr>
            <p:cNvCxnSpPr>
              <a:cxnSpLocks/>
            </p:cNvCxnSpPr>
            <p:nvPr/>
          </p:nvCxnSpPr>
          <p:spPr>
            <a:xfrm>
              <a:off x="3731516" y="1841943"/>
              <a:ext cx="773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圖片 127" descr="一張含有 黑與白, 寫生, 籠 的圖片&#10;&#10;自動產生的描述">
              <a:extLst>
                <a:ext uri="{FF2B5EF4-FFF2-40B4-BE49-F238E27FC236}">
                  <a16:creationId xmlns:a16="http://schemas.microsoft.com/office/drawing/2014/main" id="{93571988-009E-006E-EA1A-1E04899A6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9" t="55413" r="61666" b="17376"/>
            <a:stretch>
              <a:fillRect/>
            </a:stretch>
          </p:blipFill>
          <p:spPr>
            <a:xfrm>
              <a:off x="1428390" y="3633504"/>
              <a:ext cx="1396580" cy="2271931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26" name="圖片 125" descr="一張含有 黑與白, 寫生, 籠 的圖片&#10;&#10;自動產生的描述">
              <a:extLst>
                <a:ext uri="{FF2B5EF4-FFF2-40B4-BE49-F238E27FC236}">
                  <a16:creationId xmlns:a16="http://schemas.microsoft.com/office/drawing/2014/main" id="{926CD8D0-0010-2911-83B1-C097759B3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92" t="42669" r="24126" b="35076"/>
            <a:stretch>
              <a:fillRect/>
            </a:stretch>
          </p:blipFill>
          <p:spPr>
            <a:xfrm>
              <a:off x="3825480" y="3959320"/>
              <a:ext cx="1616516" cy="1858391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E7ABFB58-1753-64E8-6C1F-1910B3D9B0EE}"/>
                </a:ext>
              </a:extLst>
            </p:cNvPr>
            <p:cNvCxnSpPr>
              <a:cxnSpLocks/>
            </p:cNvCxnSpPr>
            <p:nvPr/>
          </p:nvCxnSpPr>
          <p:spPr>
            <a:xfrm>
              <a:off x="3731516" y="4836039"/>
              <a:ext cx="773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4" name="圖片 123" descr="一張含有 圖書, 螢幕擷取畫面, 文字, 黑與白 的圖片&#10;&#10;自動產生的描述">
              <a:extLst>
                <a:ext uri="{FF2B5EF4-FFF2-40B4-BE49-F238E27FC236}">
                  <a16:creationId xmlns:a16="http://schemas.microsoft.com/office/drawing/2014/main" id="{B952186B-AD19-4D73-F492-C3C1FD87B3C9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"/>
                      </a14:imgEffect>
                      <a14:imgEffect>
                        <a14:brightnessContrast bright="3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34" t="42340" r="37941" b="16748"/>
            <a:stretch>
              <a:fillRect/>
            </a:stretch>
          </p:blipFill>
          <p:spPr>
            <a:xfrm>
              <a:off x="1727900" y="5701085"/>
              <a:ext cx="1097070" cy="3442915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25" name="圖片 124" descr="一張含有 圖書, 螢幕擷取畫面, 文字, 黑與白 的圖片&#10;&#10;自動產生的描述">
              <a:extLst>
                <a:ext uri="{FF2B5EF4-FFF2-40B4-BE49-F238E27FC236}">
                  <a16:creationId xmlns:a16="http://schemas.microsoft.com/office/drawing/2014/main" id="{8DAA980A-CC43-C8C6-B369-1C94E2FCDF6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"/>
                      </a14:imgEffect>
                      <a14:imgEffect>
                        <a14:brightnessContrast bright="3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75" t="42339" r="24548" b="17693"/>
            <a:stretch>
              <a:fillRect/>
            </a:stretch>
          </p:blipFill>
          <p:spPr>
            <a:xfrm>
              <a:off x="3828244" y="5701085"/>
              <a:ext cx="1386555" cy="3363402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4" name="文字方塊 103">
              <a:extLst>
                <a:ext uri="{FF2B5EF4-FFF2-40B4-BE49-F238E27FC236}">
                  <a16:creationId xmlns:a16="http://schemas.microsoft.com/office/drawing/2014/main" id="{BABF2FCA-C2F9-DB95-4B73-F3A18A059ECD}"/>
                </a:ext>
              </a:extLst>
            </p:cNvPr>
            <p:cNvSpPr txBox="1"/>
            <p:nvPr/>
          </p:nvSpPr>
          <p:spPr>
            <a:xfrm>
              <a:off x="1509439" y="1751337"/>
              <a:ext cx="52674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zh-TW" alt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3" name="直線接點 132">
              <a:extLst>
                <a:ext uri="{FF2B5EF4-FFF2-40B4-BE49-F238E27FC236}">
                  <a16:creationId xmlns:a16="http://schemas.microsoft.com/office/drawing/2014/main" id="{1839CBC9-13EC-F2F4-D87B-B542435A8B2D}"/>
                </a:ext>
              </a:extLst>
            </p:cNvPr>
            <p:cNvCxnSpPr>
              <a:cxnSpLocks/>
            </p:cNvCxnSpPr>
            <p:nvPr/>
          </p:nvCxnSpPr>
          <p:spPr>
            <a:xfrm>
              <a:off x="1728786" y="1841943"/>
              <a:ext cx="773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文字方塊 109">
              <a:extLst>
                <a:ext uri="{FF2B5EF4-FFF2-40B4-BE49-F238E27FC236}">
                  <a16:creationId xmlns:a16="http://schemas.microsoft.com/office/drawing/2014/main" id="{3E639BC9-C99E-4F4F-9BCE-61CD22A9FB23}"/>
                </a:ext>
              </a:extLst>
            </p:cNvPr>
            <p:cNvSpPr txBox="1"/>
            <p:nvPr/>
          </p:nvSpPr>
          <p:spPr>
            <a:xfrm rot="19812707">
              <a:off x="1803837" y="1233394"/>
              <a:ext cx="912849" cy="21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DCP1-mC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文字方塊 110">
              <a:extLst>
                <a:ext uri="{FF2B5EF4-FFF2-40B4-BE49-F238E27FC236}">
                  <a16:creationId xmlns:a16="http://schemas.microsoft.com/office/drawing/2014/main" id="{65CA95CE-578C-AF2D-8C48-A20980FBF4EC}"/>
                </a:ext>
              </a:extLst>
            </p:cNvPr>
            <p:cNvSpPr txBox="1"/>
            <p:nvPr/>
          </p:nvSpPr>
          <p:spPr>
            <a:xfrm rot="19812707">
              <a:off x="2103073" y="1112751"/>
              <a:ext cx="1398530" cy="21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DCP1</a:t>
              </a:r>
              <a:r>
                <a:rPr lang="en-US" altLang="zh-TW" sz="10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S237A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-mC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文字方塊 111">
              <a:extLst>
                <a:ext uri="{FF2B5EF4-FFF2-40B4-BE49-F238E27FC236}">
                  <a16:creationId xmlns:a16="http://schemas.microsoft.com/office/drawing/2014/main" id="{CEF48CA2-A6A2-87DC-7397-4CC2A461FCF3}"/>
                </a:ext>
              </a:extLst>
            </p:cNvPr>
            <p:cNvSpPr txBox="1"/>
            <p:nvPr/>
          </p:nvSpPr>
          <p:spPr>
            <a:xfrm rot="19812707">
              <a:off x="2437942" y="1126411"/>
              <a:ext cx="1343542" cy="21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DCP1</a:t>
              </a:r>
              <a:r>
                <a:rPr lang="en-US" altLang="zh-TW" sz="10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S237D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-mC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文字方塊 112">
              <a:extLst>
                <a:ext uri="{FF2B5EF4-FFF2-40B4-BE49-F238E27FC236}">
                  <a16:creationId xmlns:a16="http://schemas.microsoft.com/office/drawing/2014/main" id="{EB7DB4A9-9346-E1A0-CEE0-E3617C1B356C}"/>
                </a:ext>
              </a:extLst>
            </p:cNvPr>
            <p:cNvSpPr txBox="1"/>
            <p:nvPr/>
          </p:nvSpPr>
          <p:spPr>
            <a:xfrm rot="19812707">
              <a:off x="3791170" y="1233394"/>
              <a:ext cx="912849" cy="21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DCP1-mC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文字方塊 113">
              <a:extLst>
                <a:ext uri="{FF2B5EF4-FFF2-40B4-BE49-F238E27FC236}">
                  <a16:creationId xmlns:a16="http://schemas.microsoft.com/office/drawing/2014/main" id="{605BC69F-32A4-1F76-C70F-D4E516109F01}"/>
                </a:ext>
              </a:extLst>
            </p:cNvPr>
            <p:cNvSpPr txBox="1"/>
            <p:nvPr/>
          </p:nvSpPr>
          <p:spPr>
            <a:xfrm rot="19812707">
              <a:off x="4083318" y="1112751"/>
              <a:ext cx="1398530" cy="21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DCP1</a:t>
              </a:r>
              <a:r>
                <a:rPr lang="en-US" altLang="zh-TW" sz="10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S237A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-mC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C49A148C-5820-1C45-E2F9-40FEE32AA6F8}"/>
                </a:ext>
              </a:extLst>
            </p:cNvPr>
            <p:cNvSpPr txBox="1"/>
            <p:nvPr/>
          </p:nvSpPr>
          <p:spPr>
            <a:xfrm rot="19812707">
              <a:off x="4432365" y="1126411"/>
              <a:ext cx="1343542" cy="21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DCP1</a:t>
              </a:r>
              <a:r>
                <a:rPr lang="en-US" altLang="zh-TW" sz="10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S237D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-mC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6" name="直線接點 115">
              <a:extLst>
                <a:ext uri="{FF2B5EF4-FFF2-40B4-BE49-F238E27FC236}">
                  <a16:creationId xmlns:a16="http://schemas.microsoft.com/office/drawing/2014/main" id="{4F429DFF-52CC-B5B8-440C-8E7587AD5EDF}"/>
                </a:ext>
              </a:extLst>
            </p:cNvPr>
            <p:cNvCxnSpPr>
              <a:cxnSpLocks/>
            </p:cNvCxnSpPr>
            <p:nvPr/>
          </p:nvCxnSpPr>
          <p:spPr>
            <a:xfrm>
              <a:off x="1873052" y="1057321"/>
              <a:ext cx="90150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接點 116">
              <a:extLst>
                <a:ext uri="{FF2B5EF4-FFF2-40B4-BE49-F238E27FC236}">
                  <a16:creationId xmlns:a16="http://schemas.microsoft.com/office/drawing/2014/main" id="{11FC67BB-7E7B-5865-F0A7-6D86C7AB7EB5}"/>
                </a:ext>
              </a:extLst>
            </p:cNvPr>
            <p:cNvCxnSpPr>
              <a:cxnSpLocks/>
            </p:cNvCxnSpPr>
            <p:nvPr/>
          </p:nvCxnSpPr>
          <p:spPr>
            <a:xfrm>
              <a:off x="3877886" y="1057321"/>
              <a:ext cx="90150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文字方塊 117">
              <a:extLst>
                <a:ext uri="{FF2B5EF4-FFF2-40B4-BE49-F238E27FC236}">
                  <a16:creationId xmlns:a16="http://schemas.microsoft.com/office/drawing/2014/main" id="{0B06F4CB-BBF5-EBF4-1002-2D4F3BB73E51}"/>
                </a:ext>
              </a:extLst>
            </p:cNvPr>
            <p:cNvSpPr txBox="1"/>
            <p:nvPr/>
          </p:nvSpPr>
          <p:spPr>
            <a:xfrm>
              <a:off x="2001387" y="848183"/>
              <a:ext cx="10345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Free GFP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文字方塊 118">
              <a:extLst>
                <a:ext uri="{FF2B5EF4-FFF2-40B4-BE49-F238E27FC236}">
                  <a16:creationId xmlns:a16="http://schemas.microsoft.com/office/drawing/2014/main" id="{F705FE2F-8F57-9156-A016-7F70222833C5}"/>
                </a:ext>
              </a:extLst>
            </p:cNvPr>
            <p:cNvSpPr txBox="1"/>
            <p:nvPr/>
          </p:nvSpPr>
          <p:spPr>
            <a:xfrm>
              <a:off x="3863807" y="848183"/>
              <a:ext cx="1034560" cy="21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UBP1b-GFP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文字方塊 106">
              <a:extLst>
                <a:ext uri="{FF2B5EF4-FFF2-40B4-BE49-F238E27FC236}">
                  <a16:creationId xmlns:a16="http://schemas.microsoft.com/office/drawing/2014/main" id="{7E1C77D6-4A7B-6E6B-2E43-3FC34949DF45}"/>
                </a:ext>
              </a:extLst>
            </p:cNvPr>
            <p:cNvSpPr txBox="1"/>
            <p:nvPr/>
          </p:nvSpPr>
          <p:spPr>
            <a:xfrm>
              <a:off x="5390960" y="2037285"/>
              <a:ext cx="846645" cy="21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-RFP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文字方塊 102">
              <a:extLst>
                <a:ext uri="{FF2B5EF4-FFF2-40B4-BE49-F238E27FC236}">
                  <a16:creationId xmlns:a16="http://schemas.microsoft.com/office/drawing/2014/main" id="{D3C1B7E0-06B3-8C96-178F-9CA06B571D13}"/>
                </a:ext>
              </a:extLst>
            </p:cNvPr>
            <p:cNvSpPr txBox="1"/>
            <p:nvPr/>
          </p:nvSpPr>
          <p:spPr>
            <a:xfrm>
              <a:off x="1509439" y="4737883"/>
              <a:ext cx="52674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zh-TW" alt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9" name="直線接點 128">
              <a:extLst>
                <a:ext uri="{FF2B5EF4-FFF2-40B4-BE49-F238E27FC236}">
                  <a16:creationId xmlns:a16="http://schemas.microsoft.com/office/drawing/2014/main" id="{98B68922-8DF7-B7DF-DE33-271D7C2D2140}"/>
                </a:ext>
              </a:extLst>
            </p:cNvPr>
            <p:cNvCxnSpPr>
              <a:cxnSpLocks/>
            </p:cNvCxnSpPr>
            <p:nvPr/>
          </p:nvCxnSpPr>
          <p:spPr>
            <a:xfrm>
              <a:off x="1727900" y="4836410"/>
              <a:ext cx="773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文字方塊 107">
              <a:extLst>
                <a:ext uri="{FF2B5EF4-FFF2-40B4-BE49-F238E27FC236}">
                  <a16:creationId xmlns:a16="http://schemas.microsoft.com/office/drawing/2014/main" id="{44024E10-0F54-4818-AB2B-7080A2CD26B2}"/>
                </a:ext>
              </a:extLst>
            </p:cNvPr>
            <p:cNvSpPr txBox="1"/>
            <p:nvPr/>
          </p:nvSpPr>
          <p:spPr>
            <a:xfrm>
              <a:off x="5390960" y="4799356"/>
              <a:ext cx="1224488" cy="21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-GFP</a:t>
              </a:r>
              <a:r>
                <a:rPr lang="zh-TW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11DE9551-9DAE-1521-26AD-38E78368A3E5}"/>
                </a:ext>
              </a:extLst>
            </p:cNvPr>
            <p:cNvSpPr txBox="1"/>
            <p:nvPr/>
          </p:nvSpPr>
          <p:spPr>
            <a:xfrm>
              <a:off x="5390960" y="6977364"/>
              <a:ext cx="1224488" cy="21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Rubisco</a:t>
              </a:r>
              <a:r>
                <a:rPr lang="zh-TW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2058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C5651AD-507C-FD63-6C0E-4DACC1165FE6}"/>
              </a:ext>
            </a:extLst>
          </p:cNvPr>
          <p:cNvSpPr txBox="1"/>
          <p:nvPr/>
        </p:nvSpPr>
        <p:spPr>
          <a:xfrm>
            <a:off x="2940757" y="897643"/>
            <a:ext cx="1199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Fig. S5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50C4FCB-6469-ACFE-F101-E027885523A6}"/>
              </a:ext>
            </a:extLst>
          </p:cNvPr>
          <p:cNvGrpSpPr/>
          <p:nvPr/>
        </p:nvGrpSpPr>
        <p:grpSpPr>
          <a:xfrm>
            <a:off x="1176681" y="1438873"/>
            <a:ext cx="4673882" cy="6653799"/>
            <a:chOff x="1073889" y="1214283"/>
            <a:chExt cx="4673882" cy="6653799"/>
          </a:xfrm>
        </p:grpSpPr>
        <p:pic>
          <p:nvPicPr>
            <p:cNvPr id="28" name="圖片 26">
              <a:extLst>
                <a:ext uri="{FF2B5EF4-FFF2-40B4-BE49-F238E27FC236}">
                  <a16:creationId xmlns:a16="http://schemas.microsoft.com/office/drawing/2014/main" id="{8999DDB5-9DF2-8462-95AC-20475C2E8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1" t="25317" r="56960" b="47763"/>
            <a:stretch>
              <a:fillRect/>
            </a:stretch>
          </p:blipFill>
          <p:spPr>
            <a:xfrm>
              <a:off x="1648047" y="2775094"/>
              <a:ext cx="3371535" cy="1711837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29" name="圖片 27">
              <a:extLst>
                <a:ext uri="{FF2B5EF4-FFF2-40B4-BE49-F238E27FC236}">
                  <a16:creationId xmlns:a16="http://schemas.microsoft.com/office/drawing/2014/main" id="{339A8DB8-4ED9-9810-0761-49E5EE1AD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5997" t="49732" r="50434" b="23349"/>
            <a:stretch>
              <a:fillRect/>
            </a:stretch>
          </p:blipFill>
          <p:spPr>
            <a:xfrm>
              <a:off x="1073889" y="4593266"/>
              <a:ext cx="4418438" cy="1711835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33" name="直線接點 31">
              <a:extLst>
                <a:ext uri="{FF2B5EF4-FFF2-40B4-BE49-F238E27FC236}">
                  <a16:creationId xmlns:a16="http://schemas.microsoft.com/office/drawing/2014/main" id="{995AC1CA-2AB0-6BAC-6886-204194E54303}"/>
                </a:ext>
              </a:extLst>
            </p:cNvPr>
            <p:cNvCxnSpPr>
              <a:cxnSpLocks/>
            </p:cNvCxnSpPr>
            <p:nvPr/>
          </p:nvCxnSpPr>
          <p:spPr>
            <a:xfrm>
              <a:off x="1868573" y="5301663"/>
              <a:ext cx="521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字方塊 32">
              <a:extLst>
                <a:ext uri="{FF2B5EF4-FFF2-40B4-BE49-F238E27FC236}">
                  <a16:creationId xmlns:a16="http://schemas.microsoft.com/office/drawing/2014/main" id="{6A853FBB-A342-C88D-562E-1CE89A606A08}"/>
                </a:ext>
              </a:extLst>
            </p:cNvPr>
            <p:cNvSpPr txBox="1"/>
            <p:nvPr/>
          </p:nvSpPr>
          <p:spPr>
            <a:xfrm>
              <a:off x="1424336" y="5082109"/>
              <a:ext cx="482914" cy="308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35" name="圖片 33" descr="一張含有 Rectangle, 黑與白, 單色, 建築 的圖片&#10;&#10;自動產生的描述">
              <a:extLst>
                <a:ext uri="{FF2B5EF4-FFF2-40B4-BE49-F238E27FC236}">
                  <a16:creationId xmlns:a16="http://schemas.microsoft.com/office/drawing/2014/main" id="{EFEB7BBC-7981-FFFE-48E5-D7209732B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1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" t="23099" r="51556" b="49513"/>
            <a:stretch>
              <a:fillRect/>
            </a:stretch>
          </p:blipFill>
          <p:spPr>
            <a:xfrm>
              <a:off x="1531088" y="6156247"/>
              <a:ext cx="3488493" cy="171183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37" name="文字方塊 35">
              <a:extLst>
                <a:ext uri="{FF2B5EF4-FFF2-40B4-BE49-F238E27FC236}">
                  <a16:creationId xmlns:a16="http://schemas.microsoft.com/office/drawing/2014/main" id="{CD0634B1-8721-AAA6-086B-5741D2952753}"/>
                </a:ext>
              </a:extLst>
            </p:cNvPr>
            <p:cNvSpPr txBox="1"/>
            <p:nvPr/>
          </p:nvSpPr>
          <p:spPr>
            <a:xfrm>
              <a:off x="4913064" y="5236185"/>
              <a:ext cx="621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-RFP</a:t>
              </a:r>
            </a:p>
          </p:txBody>
        </p:sp>
        <p:sp>
          <p:nvSpPr>
            <p:cNvPr id="38" name="文字方塊 23">
              <a:extLst>
                <a:ext uri="{FF2B5EF4-FFF2-40B4-BE49-F238E27FC236}">
                  <a16:creationId xmlns:a16="http://schemas.microsoft.com/office/drawing/2014/main" id="{1A3DE9AF-965C-2D7D-4AF2-EC8544CF58B9}"/>
                </a:ext>
              </a:extLst>
            </p:cNvPr>
            <p:cNvSpPr txBox="1"/>
            <p:nvPr/>
          </p:nvSpPr>
          <p:spPr>
            <a:xfrm rot="16200000">
              <a:off x="2721932" y="646508"/>
              <a:ext cx="1318942" cy="2948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MPK1-C (20) </a:t>
              </a: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MPK1-C (40)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MPK3-C (20)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MPK3-C (40)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MPK4-C (20)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MPK4-C (40)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MPK6-C (20)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MPK6-C (40)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MPK7-C (20)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MPK7-C (40)  </a:t>
              </a: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MPK11-C (20)</a:t>
              </a: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MPK11-C (40)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DCP1-mC (20)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DCP1-mC (10)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直線接點 24">
              <a:extLst>
                <a:ext uri="{FF2B5EF4-FFF2-40B4-BE49-F238E27FC236}">
                  <a16:creationId xmlns:a16="http://schemas.microsoft.com/office/drawing/2014/main" id="{BBBC5FB0-E9EC-7339-547D-8883BF21534A}"/>
                </a:ext>
              </a:extLst>
            </p:cNvPr>
            <p:cNvCxnSpPr/>
            <p:nvPr/>
          </p:nvCxnSpPr>
          <p:spPr>
            <a:xfrm>
              <a:off x="1951377" y="1507103"/>
              <a:ext cx="24398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字方塊 25">
              <a:extLst>
                <a:ext uri="{FF2B5EF4-FFF2-40B4-BE49-F238E27FC236}">
                  <a16:creationId xmlns:a16="http://schemas.microsoft.com/office/drawing/2014/main" id="{B4768432-4918-1E8B-3BA2-25D0FE920112}"/>
                </a:ext>
              </a:extLst>
            </p:cNvPr>
            <p:cNvSpPr txBox="1"/>
            <p:nvPr/>
          </p:nvSpPr>
          <p:spPr>
            <a:xfrm>
              <a:off x="2321222" y="1214283"/>
              <a:ext cx="1716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DCP1-mC (20)</a:t>
              </a:r>
            </a:p>
          </p:txBody>
        </p:sp>
        <p:sp>
          <p:nvSpPr>
            <p:cNvPr id="41" name="文字方塊 36">
              <a:extLst>
                <a:ext uri="{FF2B5EF4-FFF2-40B4-BE49-F238E27FC236}">
                  <a16:creationId xmlns:a16="http://schemas.microsoft.com/office/drawing/2014/main" id="{DD2ECBD3-4F42-EB6D-E7BA-EA6B5D848A18}"/>
                </a:ext>
              </a:extLst>
            </p:cNvPr>
            <p:cNvSpPr txBox="1"/>
            <p:nvPr/>
          </p:nvSpPr>
          <p:spPr>
            <a:xfrm>
              <a:off x="4913064" y="6921894"/>
              <a:ext cx="8347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Rubisco</a:t>
              </a:r>
            </a:p>
          </p:txBody>
        </p:sp>
        <p:cxnSp>
          <p:nvCxnSpPr>
            <p:cNvPr id="30" name="直線接點 28">
              <a:extLst>
                <a:ext uri="{FF2B5EF4-FFF2-40B4-BE49-F238E27FC236}">
                  <a16:creationId xmlns:a16="http://schemas.microsoft.com/office/drawing/2014/main" id="{C5E60958-8CCD-5914-91C1-BCEBDC5357A5}"/>
                </a:ext>
              </a:extLst>
            </p:cNvPr>
            <p:cNvCxnSpPr/>
            <p:nvPr/>
          </p:nvCxnSpPr>
          <p:spPr>
            <a:xfrm>
              <a:off x="1874594" y="3633970"/>
              <a:ext cx="521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29">
              <a:extLst>
                <a:ext uri="{FF2B5EF4-FFF2-40B4-BE49-F238E27FC236}">
                  <a16:creationId xmlns:a16="http://schemas.microsoft.com/office/drawing/2014/main" id="{35E2C88C-7A55-48A5-0B17-0EF2793C47B8}"/>
                </a:ext>
              </a:extLst>
            </p:cNvPr>
            <p:cNvCxnSpPr/>
            <p:nvPr/>
          </p:nvCxnSpPr>
          <p:spPr>
            <a:xfrm>
              <a:off x="1873976" y="3429759"/>
              <a:ext cx="521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字方塊 30">
              <a:extLst>
                <a:ext uri="{FF2B5EF4-FFF2-40B4-BE49-F238E27FC236}">
                  <a16:creationId xmlns:a16="http://schemas.microsoft.com/office/drawing/2014/main" id="{EC220967-39FC-5FF4-B45E-D612CA1E1FFA}"/>
                </a:ext>
              </a:extLst>
            </p:cNvPr>
            <p:cNvSpPr txBox="1"/>
            <p:nvPr/>
          </p:nvSpPr>
          <p:spPr>
            <a:xfrm>
              <a:off x="1424336" y="3292015"/>
              <a:ext cx="482914" cy="438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</p:txBody>
        </p:sp>
        <p:sp>
          <p:nvSpPr>
            <p:cNvPr id="36" name="文字方塊 34">
              <a:extLst>
                <a:ext uri="{FF2B5EF4-FFF2-40B4-BE49-F238E27FC236}">
                  <a16:creationId xmlns:a16="http://schemas.microsoft.com/office/drawing/2014/main" id="{A1BC4870-85AD-9A2A-0DCA-D3B431534E11}"/>
                </a:ext>
              </a:extLst>
            </p:cNvPr>
            <p:cNvSpPr txBox="1"/>
            <p:nvPr/>
          </p:nvSpPr>
          <p:spPr>
            <a:xfrm>
              <a:off x="4913064" y="3532701"/>
              <a:ext cx="621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-GFP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161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18848</TotalTime>
  <Words>423</Words>
  <Application>Microsoft Macintosh PowerPoint</Application>
  <PresentationFormat>Letter Paper (8.5x11 in)</PresentationFormat>
  <Paragraphs>300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Jang, Jyan-Chyun</dc:creator>
  <cp:lastModifiedBy>Jang, Jyan-Chyun</cp:lastModifiedBy>
  <cp:revision>435</cp:revision>
  <dcterms:created xsi:type="dcterms:W3CDTF">2023-09-18T19:25:15Z</dcterms:created>
  <dcterms:modified xsi:type="dcterms:W3CDTF">2025-08-07T17:23:03Z</dcterms:modified>
</cp:coreProperties>
</file>