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73" r:id="rId2"/>
    <p:sldId id="257" r:id="rId3"/>
    <p:sldId id="258" r:id="rId4"/>
    <p:sldId id="263" r:id="rId5"/>
    <p:sldId id="300" r:id="rId6"/>
    <p:sldId id="272" r:id="rId7"/>
  </p:sldIdLst>
  <p:sldSz cx="6858000" cy="9144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33"/>
    <a:srgbClr val="EDE023"/>
    <a:srgbClr val="0DFFA2"/>
    <a:srgbClr val="FF2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9" autoAdjust="0"/>
    <p:restoredTop sz="96963" autoAdjust="0"/>
  </p:normalViewPr>
  <p:slideViewPr>
    <p:cSldViewPr snapToGrid="0">
      <p:cViewPr varScale="1">
        <p:scale>
          <a:sx n="114" d="100"/>
          <a:sy n="114" d="100"/>
        </p:scale>
        <p:origin x="27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cjang\Desktop\TZF1%20paper%201\Slide%203%204%20Quantific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cjang\Desktop\TZF1%20paper%201\Slide%203%204%20Quantific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cjang\Desktop\TZF1%20paper%203%20DCP1%20UBP1b\Quantification%20results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cjang\Desktop\TZF1%20paper%203%20DCP1%20UBP1b\Quantification%20results%20(3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208098134128"/>
          <c:y val="0.10787265263314187"/>
          <c:w val="0.85221977654297509"/>
          <c:h val="0.706668583153136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'Slide 3'!$G$2</c:f>
              <c:strCache>
                <c:ptCount val="1"/>
                <c:pt idx="0">
                  <c:v>4N+4C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3'!$J$2</c:f>
                <c:numCache>
                  <c:formatCode>General</c:formatCode>
                  <c:ptCount val="1"/>
                  <c:pt idx="0">
                    <c:v>1.2071217242444345</c:v>
                  </c:pt>
                </c:numCache>
              </c:numRef>
            </c:plus>
            <c:minus>
              <c:numRef>
                <c:f>'Slide 3'!$J$2</c:f>
                <c:numCache>
                  <c:formatCode>General</c:formatCode>
                  <c:ptCount val="1"/>
                  <c:pt idx="0">
                    <c:v>1.2071217242444345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3'!$H$1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3'!$H$2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2-F743-9D2F-3832712EF84C}"/>
            </c:ext>
          </c:extLst>
        </c:ser>
        <c:ser>
          <c:idx val="1"/>
          <c:order val="1"/>
          <c:tx>
            <c:strRef>
              <c:f>'Slide 3'!$G$3</c:f>
              <c:strCache>
                <c:ptCount val="1"/>
                <c:pt idx="0">
                  <c:v>4N+5C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3'!$J$3</c:f>
                <c:numCache>
                  <c:formatCode>General</c:formatCode>
                  <c:ptCount val="1"/>
                  <c:pt idx="0">
                    <c:v>0.30026443372256084</c:v>
                  </c:pt>
                </c:numCache>
              </c:numRef>
            </c:plus>
            <c:minus>
              <c:numRef>
                <c:f>'Slide 3'!$J$3</c:f>
                <c:numCache>
                  <c:formatCode>General</c:formatCode>
                  <c:ptCount val="1"/>
                  <c:pt idx="0">
                    <c:v>0.30026443372256084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3'!$H$1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3'!$H$3</c:f>
              <c:numCache>
                <c:formatCode>General</c:formatCode>
                <c:ptCount val="1"/>
                <c:pt idx="0">
                  <c:v>1.2666666666666666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A2-F743-9D2F-3832712EF84C}"/>
            </c:ext>
          </c:extLst>
        </c:ser>
        <c:ser>
          <c:idx val="2"/>
          <c:order val="2"/>
          <c:tx>
            <c:strRef>
              <c:f>'Slide 3'!$G$4</c:f>
              <c:strCache>
                <c:ptCount val="1"/>
                <c:pt idx="0">
                  <c:v>5N+4C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3'!$J$4</c:f>
                <c:numCache>
                  <c:formatCode>General</c:formatCode>
                  <c:ptCount val="1"/>
                  <c:pt idx="0">
                    <c:v>0.40473389258811004</c:v>
                  </c:pt>
                </c:numCache>
              </c:numRef>
            </c:plus>
            <c:minus>
              <c:numRef>
                <c:f>'Slide 3'!$J$4</c:f>
                <c:numCache>
                  <c:formatCode>General</c:formatCode>
                  <c:ptCount val="1"/>
                  <c:pt idx="0">
                    <c:v>0.40473389258811004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3'!$H$1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3'!$H$4</c:f>
              <c:numCache>
                <c:formatCode>General</c:formatCode>
                <c:ptCount val="1"/>
                <c:pt idx="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A2-F743-9D2F-3832712EF84C}"/>
            </c:ext>
          </c:extLst>
        </c:ser>
        <c:ser>
          <c:idx val="3"/>
          <c:order val="3"/>
          <c:tx>
            <c:strRef>
              <c:f>'Slide 3'!$G$5</c:f>
              <c:strCache>
                <c:ptCount val="1"/>
                <c:pt idx="0">
                  <c:v>5N+5C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3'!$J$5</c:f>
                <c:numCache>
                  <c:formatCode>General</c:formatCode>
                  <c:ptCount val="1"/>
                  <c:pt idx="0">
                    <c:v>0.48271717704663569</c:v>
                  </c:pt>
                </c:numCache>
              </c:numRef>
            </c:plus>
            <c:minus>
              <c:numRef>
                <c:f>'Slide 3'!$J$5</c:f>
                <c:numCache>
                  <c:formatCode>General</c:formatCode>
                  <c:ptCount val="1"/>
                  <c:pt idx="0">
                    <c:v>0.48271717704663569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3'!$H$1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3'!$H$5</c:f>
              <c:numCache>
                <c:formatCode>General</c:formatCode>
                <c:ptCount val="1"/>
                <c:pt idx="0">
                  <c:v>1.2666666666666666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A2-F743-9D2F-3832712EF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50"/>
        <c:axId val="1100853487"/>
        <c:axId val="1569949295"/>
      </c:barChart>
      <c:catAx>
        <c:axId val="11008534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69949295"/>
        <c:crosses val="autoZero"/>
        <c:auto val="1"/>
        <c:lblAlgn val="ctr"/>
        <c:lblOffset val="100"/>
        <c:noMultiLvlLbl val="0"/>
      </c:catAx>
      <c:valAx>
        <c:axId val="1569949295"/>
        <c:scaling>
          <c:orientation val="minMax"/>
          <c:max val="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0853487"/>
        <c:crosses val="autoZero"/>
        <c:crossBetween val="between"/>
        <c:majorUnit val="5"/>
      </c:valAx>
      <c:spPr>
        <a:noFill/>
        <a:ln w="6350">
          <a:solidFill>
            <a:schemeClr val="bg1">
              <a:lumMod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6323632599507103"/>
          <c:y val="0.1100531824995301"/>
          <c:w val="0.34961102584673825"/>
          <c:h val="0.382218217256907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16093223537965"/>
          <c:y val="0.12774771965385515"/>
          <c:w val="0.85377689543808633"/>
          <c:h val="0.68917829578233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'Slide 4'!$H$2</c:f>
              <c:strCache>
                <c:ptCount val="1"/>
                <c:pt idx="0">
                  <c:v>3N+4C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4'!$K$2</c:f>
                <c:numCache>
                  <c:formatCode>General</c:formatCode>
                  <c:ptCount val="1"/>
                  <c:pt idx="0">
                    <c:v>0.33616223836869369</c:v>
                  </c:pt>
                </c:numCache>
              </c:numRef>
            </c:plus>
            <c:minus>
              <c:numRef>
                <c:f>'Slide 4'!$K$2</c:f>
                <c:numCache>
                  <c:formatCode>General</c:formatCode>
                  <c:ptCount val="1"/>
                  <c:pt idx="0">
                    <c:v>0.33616223836869369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4'!$I$1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4'!$I$2</c:f>
              <c:numCache>
                <c:formatCode>General</c:formatCode>
                <c:ptCount val="1"/>
                <c:pt idx="0">
                  <c:v>4.083333333333333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9F-6A48-89FE-96957CC48119}"/>
            </c:ext>
          </c:extLst>
        </c:ser>
        <c:ser>
          <c:idx val="1"/>
          <c:order val="1"/>
          <c:tx>
            <c:strRef>
              <c:f>'Slide 4'!$H$3</c:f>
              <c:strCache>
                <c:ptCount val="1"/>
                <c:pt idx="0">
                  <c:v>3N+5C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4'!$K$3</c:f>
                <c:numCache>
                  <c:formatCode>General</c:formatCode>
                  <c:ptCount val="1"/>
                  <c:pt idx="0">
                    <c:v>0.6903922176135926</c:v>
                  </c:pt>
                </c:numCache>
              </c:numRef>
            </c:plus>
            <c:minus>
              <c:numRef>
                <c:f>'Slide 4'!$K$3</c:f>
                <c:numCache>
                  <c:formatCode>General</c:formatCode>
                  <c:ptCount val="1"/>
                  <c:pt idx="0">
                    <c:v>0.6903922176135926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4'!$I$1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4'!$I$3</c:f>
              <c:numCache>
                <c:formatCode>General</c:formatCode>
                <c:ptCount val="1"/>
                <c:pt idx="0">
                  <c:v>2.9166666666666665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9F-6A48-89FE-96957CC48119}"/>
            </c:ext>
          </c:extLst>
        </c:ser>
        <c:ser>
          <c:idx val="2"/>
          <c:order val="2"/>
          <c:tx>
            <c:strRef>
              <c:f>'Slide 4'!$H$4</c:f>
              <c:strCache>
                <c:ptCount val="1"/>
                <c:pt idx="0">
                  <c:v>3N+3C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4'!$K$4</c:f>
                <c:numCache>
                  <c:formatCode>General</c:formatCode>
                  <c:ptCount val="1"/>
                  <c:pt idx="0">
                    <c:v>1.2880570286640687</c:v>
                  </c:pt>
                </c:numCache>
              </c:numRef>
            </c:plus>
            <c:minus>
              <c:numRef>
                <c:f>'Slide 4'!$K$4</c:f>
                <c:numCache>
                  <c:formatCode>General</c:formatCode>
                  <c:ptCount val="1"/>
                  <c:pt idx="0">
                    <c:v>1.2880570286640687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4'!$I$1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4'!$I$4</c:f>
              <c:numCache>
                <c:formatCode>General</c:formatCode>
                <c:ptCount val="1"/>
                <c:pt idx="0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9F-6A48-89FE-96957CC48119}"/>
            </c:ext>
          </c:extLst>
        </c:ser>
        <c:ser>
          <c:idx val="3"/>
          <c:order val="3"/>
          <c:tx>
            <c:strRef>
              <c:f>'Slide 4'!$H$5</c:f>
              <c:strCache>
                <c:ptCount val="1"/>
                <c:pt idx="0">
                  <c:v>3N+6C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4'!$K$5</c:f>
                <c:numCache>
                  <c:formatCode>General</c:formatCode>
                  <c:ptCount val="1"/>
                  <c:pt idx="0">
                    <c:v>0.88620174641756122</c:v>
                  </c:pt>
                </c:numCache>
              </c:numRef>
            </c:plus>
            <c:minus>
              <c:numRef>
                <c:f>'Slide 4'!$K$5</c:f>
                <c:numCache>
                  <c:formatCode>General</c:formatCode>
                  <c:ptCount val="1"/>
                  <c:pt idx="0">
                    <c:v>0.88620174641756122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4'!$I$1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4'!$I$5</c:f>
              <c:numCache>
                <c:formatCode>General</c:formatCode>
                <c:ptCount val="1"/>
                <c:pt idx="0">
                  <c:v>3.1666666666666665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9F-6A48-89FE-96957CC481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50"/>
        <c:axId val="1097424447"/>
        <c:axId val="136538239"/>
      </c:barChart>
      <c:catAx>
        <c:axId val="10974244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6538239"/>
        <c:crosses val="autoZero"/>
        <c:auto val="1"/>
        <c:lblAlgn val="ctr"/>
        <c:lblOffset val="100"/>
        <c:noMultiLvlLbl val="0"/>
      </c:catAx>
      <c:valAx>
        <c:axId val="136538239"/>
        <c:scaling>
          <c:orientation val="minMax"/>
          <c:max val="2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97424447"/>
        <c:crosses val="autoZero"/>
        <c:crossBetween val="between"/>
        <c:majorUnit val="5"/>
      </c:valAx>
      <c:spPr>
        <a:noFill/>
        <a:ln w="6350">
          <a:solidFill>
            <a:schemeClr val="bg1">
              <a:lumMod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73731650909493673"/>
          <c:y val="0.13194979340453733"/>
          <c:w val="0.2056148548024565"/>
          <c:h val="0.39092344273797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29170890056992E-2"/>
          <c:y val="6.5612490599999448E-2"/>
          <c:w val="0.89738669991261655"/>
          <c:h val="0.76147812598940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'Slide 9'!$K$2</c:f>
              <c:strCache>
                <c:ptCount val="1"/>
                <c:pt idx="0">
                  <c:v>MPK3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9'!$N$2</c:f>
                <c:numCache>
                  <c:formatCode>General</c:formatCode>
                  <c:ptCount val="1"/>
                  <c:pt idx="0">
                    <c:v>1.2583057392117918</c:v>
                  </c:pt>
                </c:numCache>
              </c:numRef>
            </c:plus>
            <c:minus>
              <c:numRef>
                <c:f>'Slide 9'!$N$2</c:f>
                <c:numCache>
                  <c:formatCode>General</c:formatCode>
                  <c:ptCount val="1"/>
                  <c:pt idx="0">
                    <c:v>1.2583057392117918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9'!$L$1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9'!$L$2</c:f>
              <c:numCache>
                <c:formatCode>General</c:formatCode>
                <c:ptCount val="1"/>
                <c:pt idx="0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0B-B342-9786-4D8BC6368805}"/>
            </c:ext>
          </c:extLst>
        </c:ser>
        <c:ser>
          <c:idx val="1"/>
          <c:order val="1"/>
          <c:tx>
            <c:strRef>
              <c:f>'Slide 9'!$K$3</c:f>
              <c:strCache>
                <c:ptCount val="1"/>
                <c:pt idx="0">
                  <c:v>MPK3C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9'!$N$3</c:f>
                <c:numCache>
                  <c:formatCode>General</c:formatCode>
                  <c:ptCount val="1"/>
                  <c:pt idx="0">
                    <c:v>1.2740117976714584</c:v>
                  </c:pt>
                </c:numCache>
              </c:numRef>
            </c:plus>
            <c:minus>
              <c:numRef>
                <c:f>'Slide 9'!$N$3</c:f>
                <c:numCache>
                  <c:formatCode>General</c:formatCode>
                  <c:ptCount val="1"/>
                  <c:pt idx="0">
                    <c:v>1.2740117976714584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9'!$L$1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9'!$L$3</c:f>
              <c:numCache>
                <c:formatCode>General</c:formatCode>
                <c:ptCount val="1"/>
                <c:pt idx="0">
                  <c:v>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0B-B342-9786-4D8BC6368805}"/>
            </c:ext>
          </c:extLst>
        </c:ser>
        <c:ser>
          <c:idx val="2"/>
          <c:order val="2"/>
          <c:tx>
            <c:strRef>
              <c:f>'Slide 9'!$K$4</c:f>
              <c:strCache>
                <c:ptCount val="1"/>
                <c:pt idx="0">
                  <c:v>MPK6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9'!$N$4</c:f>
                <c:numCache>
                  <c:formatCode>General</c:formatCode>
                  <c:ptCount val="1"/>
                  <c:pt idx="0">
                    <c:v>0.47407538930793991</c:v>
                  </c:pt>
                </c:numCache>
              </c:numRef>
            </c:plus>
            <c:minus>
              <c:numRef>
                <c:f>'Slide 9'!$N$4</c:f>
                <c:numCache>
                  <c:formatCode>General</c:formatCode>
                  <c:ptCount val="1"/>
                  <c:pt idx="0">
                    <c:v>0.47407538930793991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9'!$L$1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9'!$L$4</c:f>
              <c:numCache>
                <c:formatCode>General</c:formatCode>
                <c:ptCount val="1"/>
                <c:pt idx="0">
                  <c:v>3.1666666666666665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0B-B342-9786-4D8BC6368805}"/>
            </c:ext>
          </c:extLst>
        </c:ser>
        <c:ser>
          <c:idx val="3"/>
          <c:order val="3"/>
          <c:tx>
            <c:strRef>
              <c:f>'Slide 9'!$K$5</c:f>
              <c:strCache>
                <c:ptCount val="1"/>
                <c:pt idx="0">
                  <c:v>MPK6C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9'!$N$5</c:f>
                <c:numCache>
                  <c:formatCode>General</c:formatCode>
                  <c:ptCount val="1"/>
                  <c:pt idx="0">
                    <c:v>0.37856053783784799</c:v>
                  </c:pt>
                </c:numCache>
              </c:numRef>
            </c:plus>
            <c:minus>
              <c:numRef>
                <c:f>'Slide 9'!$N$5</c:f>
                <c:numCache>
                  <c:formatCode>General</c:formatCode>
                  <c:ptCount val="1"/>
                  <c:pt idx="0">
                    <c:v>0.37856053783784799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9'!$L$1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9'!$L$5</c:f>
              <c:numCache>
                <c:formatCode>General</c:formatCode>
                <c:ptCount val="1"/>
                <c:pt idx="0">
                  <c:v>3.9166666666666665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0B-B342-9786-4D8BC6368805}"/>
            </c:ext>
          </c:extLst>
        </c:ser>
        <c:ser>
          <c:idx val="4"/>
          <c:order val="4"/>
          <c:tx>
            <c:strRef>
              <c:f>'Slide 9'!$K$6</c:f>
              <c:strCache>
                <c:ptCount val="1"/>
                <c:pt idx="0">
                  <c:v>MPK1C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9'!$N$6</c:f>
                <c:numCache>
                  <c:formatCode>General</c:formatCode>
                  <c:ptCount val="1"/>
                  <c:pt idx="0">
                    <c:v>0.55675375838403407</c:v>
                  </c:pt>
                </c:numCache>
              </c:numRef>
            </c:plus>
            <c:minus>
              <c:numRef>
                <c:f>'Slide 9'!$N$6</c:f>
                <c:numCache>
                  <c:formatCode>General</c:formatCode>
                  <c:ptCount val="1"/>
                  <c:pt idx="0">
                    <c:v>0.55675375838403407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9'!$L$1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9'!$L$6</c:f>
              <c:numCache>
                <c:formatCode>General</c:formatCode>
                <c:ptCount val="1"/>
                <c:pt idx="0">
                  <c:v>3.9166666666666665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0B-B342-9786-4D8BC6368805}"/>
            </c:ext>
          </c:extLst>
        </c:ser>
        <c:ser>
          <c:idx val="5"/>
          <c:order val="5"/>
          <c:tx>
            <c:strRef>
              <c:f>'Slide 9'!$K$7</c:f>
              <c:strCache>
                <c:ptCount val="1"/>
                <c:pt idx="0">
                  <c:v>MPK4C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9'!$N$7</c:f>
                <c:numCache>
                  <c:formatCode>General</c:formatCode>
                  <c:ptCount val="1"/>
                  <c:pt idx="0">
                    <c:v>0.3046358979224712</c:v>
                  </c:pt>
                </c:numCache>
              </c:numRef>
            </c:plus>
            <c:minus>
              <c:numRef>
                <c:f>'Slide 9'!$N$7</c:f>
                <c:numCache>
                  <c:formatCode>General</c:formatCode>
                  <c:ptCount val="1"/>
                  <c:pt idx="0">
                    <c:v>0.3046358979224712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9'!$L$1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9'!$L$7</c:f>
              <c:numCache>
                <c:formatCode>General</c:formatCode>
                <c:ptCount val="1"/>
                <c:pt idx="0">
                  <c:v>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0B-B342-9786-4D8BC6368805}"/>
            </c:ext>
          </c:extLst>
        </c:ser>
        <c:ser>
          <c:idx val="6"/>
          <c:order val="6"/>
          <c:tx>
            <c:strRef>
              <c:f>'Slide 9'!$K$8</c:f>
              <c:strCache>
                <c:ptCount val="1"/>
                <c:pt idx="0">
                  <c:v>MPK7C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9'!$N$8</c:f>
                <c:numCache>
                  <c:formatCode>General</c:formatCode>
                  <c:ptCount val="1"/>
                  <c:pt idx="0">
                    <c:v>0.73167857379694756</c:v>
                  </c:pt>
                </c:numCache>
              </c:numRef>
            </c:plus>
            <c:minus>
              <c:numRef>
                <c:f>'Slide 9'!$N$8</c:f>
                <c:numCache>
                  <c:formatCode>General</c:formatCode>
                  <c:ptCount val="1"/>
                  <c:pt idx="0">
                    <c:v>0.73167857379694756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9'!$L$1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9'!$L$8</c:f>
              <c:numCache>
                <c:formatCode>General</c:formatCode>
                <c:ptCount val="1"/>
                <c:pt idx="0">
                  <c:v>7.333333333333333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0B-B342-9786-4D8BC6368805}"/>
            </c:ext>
          </c:extLst>
        </c:ser>
        <c:ser>
          <c:idx val="7"/>
          <c:order val="7"/>
          <c:tx>
            <c:strRef>
              <c:f>'Slide 9'!$K$9</c:f>
              <c:strCache>
                <c:ptCount val="1"/>
                <c:pt idx="0">
                  <c:v>MPK11C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'Slide 9'!$N$9</c:f>
                <c:numCache>
                  <c:formatCode>General</c:formatCode>
                  <c:ptCount val="1"/>
                  <c:pt idx="0">
                    <c:v>0.49936828780839382</c:v>
                  </c:pt>
                </c:numCache>
              </c:numRef>
            </c:plus>
            <c:minus>
              <c:numRef>
                <c:f>'Slide 9'!$N$9</c:f>
                <c:numCache>
                  <c:formatCode>General</c:formatCode>
                  <c:ptCount val="1"/>
                  <c:pt idx="0">
                    <c:v>0.49936828780839382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'Slide 9'!$L$1</c:f>
              <c:strCache>
                <c:ptCount val="1"/>
                <c:pt idx="0">
                  <c:v>AV</c:v>
                </c:pt>
              </c:strCache>
            </c:strRef>
          </c:cat>
          <c:val>
            <c:numRef>
              <c:f>'Slide 9'!$L$9</c:f>
              <c:numCache>
                <c:formatCode>General</c:formatCode>
                <c:ptCount val="1"/>
                <c:pt idx="0">
                  <c:v>3.4166666666666665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60B-B342-9786-4D8BC6368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30"/>
        <c:axId val="1430661631"/>
        <c:axId val="1434347375"/>
      </c:barChart>
      <c:catAx>
        <c:axId val="143066163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4347375"/>
        <c:crosses val="autoZero"/>
        <c:auto val="1"/>
        <c:lblAlgn val="ctr"/>
        <c:lblOffset val="100"/>
        <c:noMultiLvlLbl val="0"/>
      </c:catAx>
      <c:valAx>
        <c:axId val="1434347375"/>
        <c:scaling>
          <c:orientation val="minMax"/>
          <c:max val="1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30661631"/>
        <c:crosses val="autoZero"/>
        <c:crossBetween val="between"/>
        <c:majorUnit val="5"/>
      </c:valAx>
      <c:spPr>
        <a:noFill/>
        <a:ln w="6350">
          <a:solidFill>
            <a:schemeClr val="bg1">
              <a:lumMod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9627945799589958"/>
          <c:y val="8.6530907929922768E-2"/>
          <c:w val="0.7494447080605392"/>
          <c:h val="0.154019484195528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34880406909268E-2"/>
          <c:y val="4.3765762169145336E-2"/>
          <c:w val="0.88001420325946"/>
          <c:h val="0.91929727031440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MEKK1!$J$1</c:f>
              <c:strCache>
                <c:ptCount val="1"/>
                <c:pt idx="0">
                  <c:v>AV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CF-854B-BA88-ACF628F4497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CF-854B-BA88-ACF628F4497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CF-854B-BA88-ACF628F4497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CF-854B-BA88-ACF628F449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CF-854B-BA88-ACF628F449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8CF-854B-BA88-ACF628F44978}"/>
              </c:ext>
            </c:extLst>
          </c:dPt>
          <c:errBars>
            <c:errBarType val="both"/>
            <c:errValType val="cust"/>
            <c:noEndCap val="0"/>
            <c:plus>
              <c:numRef>
                <c:f>MEKK1!$L$2:$L$8</c:f>
                <c:numCache>
                  <c:formatCode>General</c:formatCode>
                  <c:ptCount val="7"/>
                  <c:pt idx="0">
                    <c:v>0.84515425472851646</c:v>
                  </c:pt>
                  <c:pt idx="1">
                    <c:v>0.59009684435208232</c:v>
                  </c:pt>
                  <c:pt idx="2">
                    <c:v>0.58056315025031635</c:v>
                  </c:pt>
                  <c:pt idx="4">
                    <c:v>1.1611263005006327</c:v>
                  </c:pt>
                  <c:pt idx="5">
                    <c:v>0.95314329607732262</c:v>
                  </c:pt>
                  <c:pt idx="6">
                    <c:v>0.7303986191506272</c:v>
                  </c:pt>
                </c:numCache>
              </c:numRef>
            </c:plus>
            <c:minus>
              <c:numRef>
                <c:f>MEKK1!$L$2:$L$8</c:f>
                <c:numCache>
                  <c:formatCode>General</c:formatCode>
                  <c:ptCount val="7"/>
                  <c:pt idx="0">
                    <c:v>0.84515425472851646</c:v>
                  </c:pt>
                  <c:pt idx="1">
                    <c:v>0.59009684435208232</c:v>
                  </c:pt>
                  <c:pt idx="2">
                    <c:v>0.58056315025031635</c:v>
                  </c:pt>
                  <c:pt idx="4">
                    <c:v>1.1611263005006327</c:v>
                  </c:pt>
                  <c:pt idx="5">
                    <c:v>0.95314329607732262</c:v>
                  </c:pt>
                  <c:pt idx="6">
                    <c:v>0.7303986191506272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MEKK1!$I$2:$I$8</c:f>
              <c:strCache>
                <c:ptCount val="7"/>
                <c:pt idx="0">
                  <c:v>DCP1</c:v>
                </c:pt>
                <c:pt idx="1">
                  <c:v>DCP1S237A</c:v>
                </c:pt>
                <c:pt idx="2">
                  <c:v>DCP1S237D</c:v>
                </c:pt>
                <c:pt idx="4">
                  <c:v>DCP1</c:v>
                </c:pt>
                <c:pt idx="5">
                  <c:v>DCP1S237A</c:v>
                </c:pt>
                <c:pt idx="6">
                  <c:v>DCP1S237D</c:v>
                </c:pt>
              </c:strCache>
            </c:strRef>
          </c:cat>
          <c:val>
            <c:numRef>
              <c:f>MEKK1!$J$2:$J$8</c:f>
              <c:numCache>
                <c:formatCode>General</c:formatCode>
                <c:ptCount val="7"/>
                <c:pt idx="0">
                  <c:v>7</c:v>
                </c:pt>
                <c:pt idx="1">
                  <c:v>9.75</c:v>
                </c:pt>
                <c:pt idx="2">
                  <c:v>3.875</c:v>
                </c:pt>
                <c:pt idx="4">
                  <c:v>14.25</c:v>
                </c:pt>
                <c:pt idx="5">
                  <c:v>19.125</c:v>
                </c:pt>
                <c:pt idx="6">
                  <c:v>13.625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8CF-854B-BA88-ACF628F44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20191088"/>
        <c:axId val="520640128"/>
      </c:barChart>
      <c:catAx>
        <c:axId val="520191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0640128"/>
        <c:crosses val="autoZero"/>
        <c:auto val="1"/>
        <c:lblAlgn val="ctr"/>
        <c:lblOffset val="100"/>
        <c:noMultiLvlLbl val="0"/>
      </c:catAx>
      <c:valAx>
        <c:axId val="520640128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0191088"/>
        <c:crosses val="autoZero"/>
        <c:crossBetween val="between"/>
      </c:valAx>
      <c:spPr>
        <a:noFill/>
        <a:ln w="6350">
          <a:solidFill>
            <a:schemeClr val="bg1">
              <a:lumMod val="50000"/>
              <a:alpha val="99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AE5A6-2A54-4A89-A7C0-D2D178936F4F}" type="datetimeFigureOut">
              <a:rPr lang="zh-TW" altLang="en-US" smtClean="0"/>
              <a:t>2025/8/7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D0F93-279D-4787-BF10-4A6BCEAC74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922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427F-42A5-07A2-EEA6-F0CD5B2EE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1B3A7-0CBA-52E9-4B96-DCE1B5BA6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802F6-D941-4D8C-9C02-E63ED7821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AD080-BC8B-4D4D-05B3-77C78AC0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00937-554C-1A2C-4A19-0C604844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2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7010-C258-90CE-734C-509A3998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7311E-F122-6B48-BD45-38F078CA5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1C94E-9CCC-DFBB-2AAB-8FA6B3602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BB28-D44A-771A-A341-1068F46D9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2A2EE-C6B0-0C32-9AAA-057B3393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0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983C9D-2884-1E00-8239-56077C5A4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99A66-135B-C5EF-27D6-917B82202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5DDCA-C21E-A0B9-294D-38A97908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CC526-E035-EDF0-1BAA-43C85CBB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8B97C-7229-EB17-2A82-F1CEBB08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0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289E-9CF8-BA23-460E-DD6C1CEB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F3E70-D725-DC7A-0FB6-C04B7F695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DCCB1-7DCF-8C80-C5F4-F79C25AA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030B4-4642-9B8C-EB57-5B6455C6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F9769-C2BC-4FEA-8D4F-1DF2FED3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8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16076-BE05-F48C-7248-F24D5245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C500-3862-F487-176D-2766B73D7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A4735-B9FF-BDDD-1716-DE409BBE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F12C6-1661-1C27-5FDB-D3705053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FAD92-6510-DCE1-0848-ECCDF76A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3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0B514-1D52-DD15-A817-4B018F458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DAECE-A8FD-DA8C-5EBD-506D3F73C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44020-DA6C-3305-84B1-AAFA35600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5630F-B88D-2CE0-EED9-F6ED6240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81401-6805-A729-CB62-428F4A9E0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ECCD8-CD86-691A-5905-F6C99B22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3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69B1-6161-1489-CD20-D43B92A9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9EF72-9884-53BD-C876-219C68C5E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072D1-397B-2340-8094-69DC191C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178BA-6891-0C53-3A66-2AAE9BC87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77B1F-FA86-3AC5-AA17-9F1459E0D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C960E-3FFF-6460-36AD-DEABEDC1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012987-556B-1689-800F-E390F3E1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6C018F-EC16-0BCC-39AE-EBC93C3B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42F2-56BD-2180-74FF-BC6B68336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862F0-DC88-6E4C-31F2-F4C28EAD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2402C-C6C2-7F2C-6851-3F1A3E69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2A87A9-3BD4-112E-1E50-81A67BF9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6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234EF-980E-F558-5E0D-03571812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8D502-8178-AD1C-0E65-36C787C3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8282C-867D-19FF-8E72-4E436CEA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0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D0E65-F52A-125A-0850-02E6F5233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D5CE2-6643-8E18-9077-85BBC371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D4E91-F40B-35C6-2BFB-3AFB62B75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5B5C-C4A3-44D8-A499-A567743B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027A2-D855-378B-A4C4-1E3713BD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EB1F6-E869-AC3F-085C-027951E2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8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24B9-7387-7046-0C19-1EAD95B8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9BD6B-157F-C2C1-8F84-90711EFDC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3E6FA-F708-AB6F-2245-2EA13EE00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EA16-BBDF-B7AD-D970-C74915B6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8DDF6-CF54-61BC-C488-189F1E7E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C9CCC-7897-4A7E-014B-17ED248C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4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4DEDB-501F-0882-DBEE-8D74EB684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CC62-02C5-76ED-2760-082ABF1B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84FEC-9681-D3F7-CDC4-82156668C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1B328-6731-8341-B098-29AE277674FA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BF13-4912-0F14-C979-C1B9D2A29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A616D-6FCE-5CF3-01D3-4C1EC284C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5D03F-18CC-B844-99CF-0E6E813D1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chart" Target="../charts/chart3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EB2480-8D72-F628-E549-A1FAA5BF5865}"/>
              </a:ext>
            </a:extLst>
          </p:cNvPr>
          <p:cNvGrpSpPr>
            <a:grpSpLocks noChangeAspect="1"/>
          </p:cNvGrpSpPr>
          <p:nvPr/>
        </p:nvGrpSpPr>
        <p:grpSpPr>
          <a:xfrm>
            <a:off x="742416" y="1593423"/>
            <a:ext cx="5253014" cy="2469065"/>
            <a:chOff x="1151100" y="1329267"/>
            <a:chExt cx="6566267" cy="308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897E4A-9BA0-988B-6377-C372C6C6CB2B}"/>
                </a:ext>
              </a:extLst>
            </p:cNvPr>
            <p:cNvSpPr txBox="1"/>
            <p:nvPr/>
          </p:nvSpPr>
          <p:spPr>
            <a:xfrm>
              <a:off x="3920067" y="1329267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TZF1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EE4B66-7A92-D766-1F46-8994F387CB90}"/>
                </a:ext>
              </a:extLst>
            </p:cNvPr>
            <p:cNvSpPr txBox="1"/>
            <p:nvPr/>
          </p:nvSpPr>
          <p:spPr>
            <a:xfrm>
              <a:off x="1684867" y="2777067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MPK3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6B8222-97DF-E0AD-76DF-F925EA6B787A}"/>
                </a:ext>
              </a:extLst>
            </p:cNvPr>
            <p:cNvSpPr txBox="1"/>
            <p:nvPr/>
          </p:nvSpPr>
          <p:spPr>
            <a:xfrm>
              <a:off x="2277533" y="3953933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MPK6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C166A9-4D2C-CA3E-1ADC-F3589696EAC0}"/>
                </a:ext>
              </a:extLst>
            </p:cNvPr>
            <p:cNvSpPr txBox="1"/>
            <p:nvPr/>
          </p:nvSpPr>
          <p:spPr>
            <a:xfrm>
              <a:off x="5898130" y="2777066"/>
              <a:ext cx="1058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MKK4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AB1183-E886-6482-0AE9-2844D305324F}"/>
                </a:ext>
              </a:extLst>
            </p:cNvPr>
            <p:cNvSpPr txBox="1"/>
            <p:nvPr/>
          </p:nvSpPr>
          <p:spPr>
            <a:xfrm>
              <a:off x="5534063" y="3953932"/>
              <a:ext cx="1058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MKK5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EC2D1D1-4779-7FC7-86B7-8FC7091E4CFF}"/>
                </a:ext>
              </a:extLst>
            </p:cNvPr>
            <p:cNvCxnSpPr/>
            <p:nvPr/>
          </p:nvCxnSpPr>
          <p:spPr>
            <a:xfrm flipH="1">
              <a:off x="2725537" y="1888067"/>
              <a:ext cx="1287663" cy="888999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32D3148-DC26-F35F-4C31-F46FFF9994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2804" y="1934866"/>
              <a:ext cx="851263" cy="201906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71EBFF9-EFC3-FA0F-AB92-E3CADFD897F1}"/>
                </a:ext>
              </a:extLst>
            </p:cNvPr>
            <p:cNvCxnSpPr>
              <a:cxnSpLocks/>
            </p:cNvCxnSpPr>
            <p:nvPr/>
          </p:nvCxnSpPr>
          <p:spPr>
            <a:xfrm>
              <a:off x="4578168" y="1938865"/>
              <a:ext cx="955895" cy="2015067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84560DC-374C-BBAD-9290-A2D22B0E4A4A}"/>
                </a:ext>
              </a:extLst>
            </p:cNvPr>
            <p:cNvCxnSpPr>
              <a:cxnSpLocks/>
            </p:cNvCxnSpPr>
            <p:nvPr/>
          </p:nvCxnSpPr>
          <p:spPr>
            <a:xfrm>
              <a:off x="4838908" y="1888067"/>
              <a:ext cx="1059222" cy="888999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E9764B2-88B4-6C37-432A-402D3EF3EE12}"/>
                </a:ext>
              </a:extLst>
            </p:cNvPr>
            <p:cNvCxnSpPr>
              <a:cxnSpLocks/>
            </p:cNvCxnSpPr>
            <p:nvPr/>
          </p:nvCxnSpPr>
          <p:spPr>
            <a:xfrm>
              <a:off x="3597239" y="4235564"/>
              <a:ext cx="1898281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B57541A-E30D-AB52-15F0-AE93984AEF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6039" y="3045998"/>
              <a:ext cx="2982091" cy="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8287394-BAAB-C6D2-202F-CD57B6824A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3215" y="3302231"/>
              <a:ext cx="364066" cy="71520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48D1E18-78F6-A68F-4BEF-3461AFB02D3D}"/>
                </a:ext>
              </a:extLst>
            </p:cNvPr>
            <p:cNvCxnSpPr>
              <a:cxnSpLocks/>
            </p:cNvCxnSpPr>
            <p:nvPr/>
          </p:nvCxnSpPr>
          <p:spPr>
            <a:xfrm>
              <a:off x="2186332" y="3289531"/>
              <a:ext cx="636935" cy="715202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27FB210-DE19-56F5-960C-0CE006E725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8590" y="3238730"/>
              <a:ext cx="2429540" cy="7660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C121F23-1759-8BA0-C043-5AE7ADCE5C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16039" y="3238731"/>
              <a:ext cx="2452480" cy="76200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rved Left Arrow 19">
              <a:extLst>
                <a:ext uri="{FF2B5EF4-FFF2-40B4-BE49-F238E27FC236}">
                  <a16:creationId xmlns:a16="http://schemas.microsoft.com/office/drawing/2014/main" id="{3869A573-DF2E-B06F-C086-7AECB25FC617}"/>
                </a:ext>
              </a:extLst>
            </p:cNvPr>
            <p:cNvSpPr/>
            <p:nvPr/>
          </p:nvSpPr>
          <p:spPr>
            <a:xfrm>
              <a:off x="7146933" y="2954876"/>
              <a:ext cx="570434" cy="262457"/>
            </a:xfrm>
            <a:prstGeom prst="curvedLeftArrow">
              <a:avLst>
                <a:gd name="adj1" fmla="val 12947"/>
                <a:gd name="adj2" fmla="val 50000"/>
                <a:gd name="adj3" fmla="val 25000"/>
              </a:avLst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urved Left Arrow 20">
              <a:extLst>
                <a:ext uri="{FF2B5EF4-FFF2-40B4-BE49-F238E27FC236}">
                  <a16:creationId xmlns:a16="http://schemas.microsoft.com/office/drawing/2014/main" id="{AD31AD6F-1EC2-77F5-A9D5-D6F5578F274E}"/>
                </a:ext>
              </a:extLst>
            </p:cNvPr>
            <p:cNvSpPr/>
            <p:nvPr/>
          </p:nvSpPr>
          <p:spPr>
            <a:xfrm>
              <a:off x="6797150" y="4129736"/>
              <a:ext cx="570434" cy="262457"/>
            </a:xfrm>
            <a:prstGeom prst="curvedLeftArrow">
              <a:avLst>
                <a:gd name="adj1" fmla="val 12947"/>
                <a:gd name="adj2" fmla="val 50000"/>
                <a:gd name="adj3" fmla="val 25000"/>
              </a:avLst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Left Arrow 21">
              <a:extLst>
                <a:ext uri="{FF2B5EF4-FFF2-40B4-BE49-F238E27FC236}">
                  <a16:creationId xmlns:a16="http://schemas.microsoft.com/office/drawing/2014/main" id="{C716A054-2F69-8E3A-695D-C1EDF700D70C}"/>
                </a:ext>
              </a:extLst>
            </p:cNvPr>
            <p:cNvSpPr/>
            <p:nvPr/>
          </p:nvSpPr>
          <p:spPr>
            <a:xfrm flipH="1">
              <a:off x="1151100" y="2942176"/>
              <a:ext cx="570434" cy="262457"/>
            </a:xfrm>
            <a:prstGeom prst="curvedLeftArrow">
              <a:avLst>
                <a:gd name="adj1" fmla="val 12947"/>
                <a:gd name="adj2" fmla="val 50000"/>
                <a:gd name="adj3" fmla="val 25000"/>
              </a:avLst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urved Left Arrow 22">
              <a:extLst>
                <a:ext uri="{FF2B5EF4-FFF2-40B4-BE49-F238E27FC236}">
                  <a16:creationId xmlns:a16="http://schemas.microsoft.com/office/drawing/2014/main" id="{A34F429B-A6CF-3290-D2D5-814A827BB2FE}"/>
                </a:ext>
              </a:extLst>
            </p:cNvPr>
            <p:cNvSpPr/>
            <p:nvPr/>
          </p:nvSpPr>
          <p:spPr>
            <a:xfrm flipH="1">
              <a:off x="1761067" y="4117036"/>
              <a:ext cx="570434" cy="262457"/>
            </a:xfrm>
            <a:prstGeom prst="curvedLeftArrow">
              <a:avLst>
                <a:gd name="adj1" fmla="val 12947"/>
                <a:gd name="adj2" fmla="val 50000"/>
                <a:gd name="adj3" fmla="val 25000"/>
              </a:avLst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文字方塊 63">
            <a:extLst>
              <a:ext uri="{FF2B5EF4-FFF2-40B4-BE49-F238E27FC236}">
                <a16:creationId xmlns:a16="http://schemas.microsoft.com/office/drawing/2014/main" id="{7ED17E40-5EBC-CCA2-A7DA-6D4FE3C7AD7E}"/>
              </a:ext>
            </a:extLst>
          </p:cNvPr>
          <p:cNvSpPr txBox="1"/>
          <p:nvPr/>
        </p:nvSpPr>
        <p:spPr>
          <a:xfrm>
            <a:off x="134679" y="4634648"/>
            <a:ext cx="659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S1 Proposed model of TZF1-MPK3/6-MKK4/5 interacting network in stress granules. 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is based on the results of current study and in a previous report (He </a:t>
            </a:r>
            <a:r>
              <a:rPr lang="en-US" altLang="zh-TW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2024) showing interaction between TZF1 and MPK3/6 and MKK4/5, respectively.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FB1F25-8E93-A623-2509-56441E2D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19" y="734354"/>
            <a:ext cx="28575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46829-4FDC-10AF-7531-CF000CAD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076" y="734354"/>
            <a:ext cx="28575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3F9019-9486-B1FC-E364-5D240D683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19" y="2703977"/>
            <a:ext cx="28575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0F5A9-63C9-4971-99A4-5149DF328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076" y="2703977"/>
            <a:ext cx="2857500" cy="1905000"/>
          </a:xfrm>
          <a:prstGeom prst="rect">
            <a:avLst/>
          </a:prstGeom>
        </p:spPr>
      </p:pic>
      <p:sp>
        <p:nvSpPr>
          <p:cNvPr id="8" name="文字方塊 5">
            <a:extLst>
              <a:ext uri="{FF2B5EF4-FFF2-40B4-BE49-F238E27FC236}">
                <a16:creationId xmlns:a16="http://schemas.microsoft.com/office/drawing/2014/main" id="{34FD737D-C8A1-38B6-0A33-4A5AB57D08DA}"/>
              </a:ext>
            </a:extLst>
          </p:cNvPr>
          <p:cNvSpPr txBox="1"/>
          <p:nvPr/>
        </p:nvSpPr>
        <p:spPr>
          <a:xfrm>
            <a:off x="525422" y="734354"/>
            <a:ext cx="2402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MKK4-nYFP+MKK4-cYFP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5">
            <a:extLst>
              <a:ext uri="{FF2B5EF4-FFF2-40B4-BE49-F238E27FC236}">
                <a16:creationId xmlns:a16="http://schemas.microsoft.com/office/drawing/2014/main" id="{0BB4D555-CBF6-B7DB-60E7-2CCA2744546E}"/>
              </a:ext>
            </a:extLst>
          </p:cNvPr>
          <p:cNvSpPr txBox="1"/>
          <p:nvPr/>
        </p:nvSpPr>
        <p:spPr>
          <a:xfrm>
            <a:off x="3440370" y="734354"/>
            <a:ext cx="236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MKK4-nYFP+MKK5-cYFP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7DDD8302-DDAC-CD0E-2CBB-80A8A4E6097D}"/>
              </a:ext>
            </a:extLst>
          </p:cNvPr>
          <p:cNvSpPr txBox="1"/>
          <p:nvPr/>
        </p:nvSpPr>
        <p:spPr>
          <a:xfrm>
            <a:off x="525422" y="2722816"/>
            <a:ext cx="2638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MKK5-nYFP+MKK4-cYFP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5">
            <a:extLst>
              <a:ext uri="{FF2B5EF4-FFF2-40B4-BE49-F238E27FC236}">
                <a16:creationId xmlns:a16="http://schemas.microsoft.com/office/drawing/2014/main" id="{1EF407A8-07EE-3455-D984-FBB35F83B458}"/>
              </a:ext>
            </a:extLst>
          </p:cNvPr>
          <p:cNvSpPr txBox="1"/>
          <p:nvPr/>
        </p:nvSpPr>
        <p:spPr>
          <a:xfrm>
            <a:off x="3440370" y="2722816"/>
            <a:ext cx="2374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MKK5-nYFP+MKK5-cYFP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63">
            <a:extLst>
              <a:ext uri="{FF2B5EF4-FFF2-40B4-BE49-F238E27FC236}">
                <a16:creationId xmlns:a16="http://schemas.microsoft.com/office/drawing/2014/main" id="{20DAF168-C10A-351C-53B1-2E74C8D8FFDA}"/>
              </a:ext>
            </a:extLst>
          </p:cNvPr>
          <p:cNvSpPr txBox="1"/>
          <p:nvPr/>
        </p:nvSpPr>
        <p:spPr>
          <a:xfrm>
            <a:off x="180753" y="7033624"/>
            <a:ext cx="649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S2 MKK4 and MKK5 interactions affect DCP1 granule assembly. </a:t>
            </a:r>
          </a:p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granule assembly of co-expressed PB marker DCP1-mCherry is suppressed by hetero-dimers of MKK4 and MKK5 and homo-dimers of MKK5, whereas unaffected by homo-dimers of MKK4 (upper left), in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BiFC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analyses. Scale bar= 15 </a:t>
            </a:r>
            <a:r>
              <a:rPr lang="el-GR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Images of the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BiFC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signals (YFP) are not shown.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Quantitative analysis of granule number per cell as shown in (A).</a:t>
            </a:r>
            <a:r>
              <a:rPr lang="en-US" altLang="zh-TW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Columns represent means ± </a:t>
            </a:r>
            <a:r>
              <a:rPr lang="en-US" altLang="zh-TW" sz="1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SE</a:t>
            </a:r>
            <a:r>
              <a:rPr lang="en-US" altLang="zh-TW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Different letters above the bars indicate significant differences as indicated by ANOVA (</a:t>
            </a:r>
            <a:r>
              <a:rPr lang="en-US" altLang="zh-TW" sz="1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</a:t>
            </a:r>
            <a:r>
              <a:rPr lang="en-US" altLang="zh-TW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&lt; 0.05).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9BDE40-F75B-C32A-E423-10D608ED250D}"/>
              </a:ext>
            </a:extLst>
          </p:cNvPr>
          <p:cNvCxnSpPr>
            <a:cxnSpLocks/>
          </p:cNvCxnSpPr>
          <p:nvPr/>
        </p:nvCxnSpPr>
        <p:spPr>
          <a:xfrm>
            <a:off x="5882631" y="4522768"/>
            <a:ext cx="3428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70DF18E-08EA-8178-7852-1E5A07EFE254}"/>
              </a:ext>
            </a:extLst>
          </p:cNvPr>
          <p:cNvSpPr txBox="1"/>
          <p:nvPr/>
        </p:nvSpPr>
        <p:spPr>
          <a:xfrm>
            <a:off x="349599" y="33424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9E9293-9BC9-E7DA-F8D4-441ACBAE7828}"/>
              </a:ext>
            </a:extLst>
          </p:cNvPr>
          <p:cNvSpPr txBox="1"/>
          <p:nvPr/>
        </p:nvSpPr>
        <p:spPr>
          <a:xfrm>
            <a:off x="1205414" y="465616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aphicFrame>
        <p:nvGraphicFramePr>
          <p:cNvPr id="15" name="圖表 1">
            <a:extLst>
              <a:ext uri="{FF2B5EF4-FFF2-40B4-BE49-F238E27FC236}">
                <a16:creationId xmlns:a16="http://schemas.microsoft.com/office/drawing/2014/main" id="{F74B0511-4911-C978-8F25-80702C8061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008396"/>
              </p:ext>
            </p:extLst>
          </p:nvPr>
        </p:nvGraphicFramePr>
        <p:xfrm>
          <a:off x="1659666" y="4694755"/>
          <a:ext cx="3538667" cy="253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43F59B77-E701-9B67-2F6F-AA60DAEF6535}"/>
              </a:ext>
            </a:extLst>
          </p:cNvPr>
          <p:cNvSpPr txBox="1"/>
          <p:nvPr/>
        </p:nvSpPr>
        <p:spPr>
          <a:xfrm rot="16200000">
            <a:off x="559882" y="5548843"/>
            <a:ext cx="2142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latin typeface="Arial" panose="020B0604020202020204" pitchFamily="34" charset="0"/>
                <a:cs typeface="Arial" panose="020B0604020202020204" pitchFamily="34" charset="0"/>
              </a:rPr>
              <a:t>Granule number per cell</a:t>
            </a:r>
            <a:endParaRPr lang="zh-TW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FBAECCC-A502-53F8-91C8-F9188F5D6E0E}"/>
              </a:ext>
            </a:extLst>
          </p:cNvPr>
          <p:cNvSpPr txBox="1"/>
          <p:nvPr/>
        </p:nvSpPr>
        <p:spPr>
          <a:xfrm>
            <a:off x="2367675" y="5132241"/>
            <a:ext cx="397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6845BF9-AD53-DBEF-3A76-76F373F4005B}"/>
              </a:ext>
            </a:extLst>
          </p:cNvPr>
          <p:cNvSpPr txBox="1"/>
          <p:nvPr/>
        </p:nvSpPr>
        <p:spPr>
          <a:xfrm>
            <a:off x="3080981" y="6345715"/>
            <a:ext cx="397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8C6533E-6E55-8205-FB73-908927C50A95}"/>
              </a:ext>
            </a:extLst>
          </p:cNvPr>
          <p:cNvSpPr txBox="1"/>
          <p:nvPr/>
        </p:nvSpPr>
        <p:spPr>
          <a:xfrm>
            <a:off x="3765069" y="6391093"/>
            <a:ext cx="397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85E71C2-07D5-0697-9217-2423C53BE3D7}"/>
              </a:ext>
            </a:extLst>
          </p:cNvPr>
          <p:cNvSpPr txBox="1"/>
          <p:nvPr/>
        </p:nvSpPr>
        <p:spPr>
          <a:xfrm>
            <a:off x="4456820" y="6328003"/>
            <a:ext cx="397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5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29382F-7714-B31E-094A-B9659A60C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3471196" y="2702271"/>
            <a:ext cx="28575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A1DBA7-22AE-515E-F875-1F945B64C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0528" y="2702271"/>
            <a:ext cx="2857500" cy="190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388216-3CEE-DF2A-EDC4-351CEB26E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196" y="734354"/>
            <a:ext cx="2857500" cy="1905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2751AD-D643-4848-B386-C2E046725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28" y="734354"/>
            <a:ext cx="2857500" cy="1905000"/>
          </a:xfrm>
          <a:prstGeom prst="rect">
            <a:avLst/>
          </a:prstGeom>
        </p:spPr>
      </p:pic>
      <p:sp>
        <p:nvSpPr>
          <p:cNvPr id="8" name="文字方塊 5">
            <a:extLst>
              <a:ext uri="{FF2B5EF4-FFF2-40B4-BE49-F238E27FC236}">
                <a16:creationId xmlns:a16="http://schemas.microsoft.com/office/drawing/2014/main" id="{34FD737D-C8A1-38B6-0A33-4A5AB57D08DA}"/>
              </a:ext>
            </a:extLst>
          </p:cNvPr>
          <p:cNvSpPr txBox="1"/>
          <p:nvPr/>
        </p:nvSpPr>
        <p:spPr>
          <a:xfrm>
            <a:off x="525422" y="734354"/>
            <a:ext cx="2402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MPK3-nYFP+MKK4-cYFP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5">
            <a:extLst>
              <a:ext uri="{FF2B5EF4-FFF2-40B4-BE49-F238E27FC236}">
                <a16:creationId xmlns:a16="http://schemas.microsoft.com/office/drawing/2014/main" id="{0BB4D555-CBF6-B7DB-60E7-2CCA2744546E}"/>
              </a:ext>
            </a:extLst>
          </p:cNvPr>
          <p:cNvSpPr txBox="1"/>
          <p:nvPr/>
        </p:nvSpPr>
        <p:spPr>
          <a:xfrm>
            <a:off x="3440370" y="734354"/>
            <a:ext cx="236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MPK3-nYFP+MKK5-cYFP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7DDD8302-DDAC-CD0E-2CBB-80A8A4E6097D}"/>
              </a:ext>
            </a:extLst>
          </p:cNvPr>
          <p:cNvSpPr txBox="1"/>
          <p:nvPr/>
        </p:nvSpPr>
        <p:spPr>
          <a:xfrm>
            <a:off x="525422" y="2722816"/>
            <a:ext cx="2610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MPK3-nYFP+MPK3-cYFP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5">
            <a:extLst>
              <a:ext uri="{FF2B5EF4-FFF2-40B4-BE49-F238E27FC236}">
                <a16:creationId xmlns:a16="http://schemas.microsoft.com/office/drawing/2014/main" id="{1EF407A8-07EE-3455-D984-FBB35F83B458}"/>
              </a:ext>
            </a:extLst>
          </p:cNvPr>
          <p:cNvSpPr txBox="1"/>
          <p:nvPr/>
        </p:nvSpPr>
        <p:spPr>
          <a:xfrm>
            <a:off x="3440370" y="2722816"/>
            <a:ext cx="2374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MPK3-nYFP+MPK6-cYFP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63">
            <a:extLst>
              <a:ext uri="{FF2B5EF4-FFF2-40B4-BE49-F238E27FC236}">
                <a16:creationId xmlns:a16="http://schemas.microsoft.com/office/drawing/2014/main" id="{20DAF168-C10A-351C-53B1-2E74C8D8FFDA}"/>
              </a:ext>
            </a:extLst>
          </p:cNvPr>
          <p:cNvSpPr txBox="1"/>
          <p:nvPr/>
        </p:nvSpPr>
        <p:spPr>
          <a:xfrm>
            <a:off x="243288" y="6948666"/>
            <a:ext cx="6453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S3 MPK3/6 and MKK4/5 interactions affect DCP1 granule assembly. </a:t>
            </a:r>
          </a:p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granule assembly of co-expressed PB marker DCP1-mCherry is suppressed by hetero-dimers of MPK3-MKK4, MPK3-MKK5, and MPK3-MPK6 (right panel), whereas unaffected by homo-dimer of MPK3 (lower left panel), in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BiFC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analyses. Scale bar= 15 </a:t>
            </a:r>
            <a:r>
              <a:rPr lang="el-GR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Images of the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BiFC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signals (YFP) are not shown.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Quantitative analysis of granule number per cell as shown in (A). </a:t>
            </a:r>
            <a:r>
              <a:rPr lang="en-US" altLang="zh-TW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Columns represent means ± </a:t>
            </a:r>
            <a:r>
              <a:rPr lang="en-US" altLang="zh-TW" sz="1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SE</a:t>
            </a:r>
            <a:r>
              <a:rPr lang="en-US" altLang="zh-TW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Different letters above the bars indicate significant differences as indicated by ANOVA (</a:t>
            </a:r>
            <a:r>
              <a:rPr lang="en-US" altLang="zh-TW" sz="1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</a:t>
            </a:r>
            <a:r>
              <a:rPr lang="en-US" altLang="zh-TW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&lt; 0.05).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9BDE40-F75B-C32A-E423-10D608ED250D}"/>
              </a:ext>
            </a:extLst>
          </p:cNvPr>
          <p:cNvCxnSpPr>
            <a:cxnSpLocks/>
          </p:cNvCxnSpPr>
          <p:nvPr/>
        </p:nvCxnSpPr>
        <p:spPr>
          <a:xfrm>
            <a:off x="5914435" y="4522768"/>
            <a:ext cx="3428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圖表 1">
            <a:extLst>
              <a:ext uri="{FF2B5EF4-FFF2-40B4-BE49-F238E27FC236}">
                <a16:creationId xmlns:a16="http://schemas.microsoft.com/office/drawing/2014/main" id="{B6F7A2C6-E031-9317-BD0A-B66D5EEB1D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961248"/>
              </p:ext>
            </p:extLst>
          </p:nvPr>
        </p:nvGraphicFramePr>
        <p:xfrm>
          <a:off x="1894667" y="4655108"/>
          <a:ext cx="3322508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8A30B5-CB8C-CE69-38FD-DF5A5006E2F5}"/>
              </a:ext>
            </a:extLst>
          </p:cNvPr>
          <p:cNvSpPr txBox="1"/>
          <p:nvPr/>
        </p:nvSpPr>
        <p:spPr>
          <a:xfrm>
            <a:off x="321289" y="39538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9E7D7-E595-6B06-07C3-7D8079840190}"/>
              </a:ext>
            </a:extLst>
          </p:cNvPr>
          <p:cNvSpPr txBox="1"/>
          <p:nvPr/>
        </p:nvSpPr>
        <p:spPr>
          <a:xfrm>
            <a:off x="1441869" y="4651075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1BAB42C-5A85-C0D3-45E9-5ACDF9375EF3}"/>
              </a:ext>
            </a:extLst>
          </p:cNvPr>
          <p:cNvSpPr txBox="1"/>
          <p:nvPr/>
        </p:nvSpPr>
        <p:spPr>
          <a:xfrm rot="16200000">
            <a:off x="772160" y="5542889"/>
            <a:ext cx="2142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latin typeface="Arial" panose="020B0604020202020204" pitchFamily="34" charset="0"/>
                <a:cs typeface="Arial" panose="020B0604020202020204" pitchFamily="34" charset="0"/>
              </a:rPr>
              <a:t>Granule number per cell</a:t>
            </a:r>
            <a:endParaRPr lang="zh-TW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5E630E2-A6B3-0665-C828-717428F9A420}"/>
              </a:ext>
            </a:extLst>
          </p:cNvPr>
          <p:cNvSpPr txBox="1"/>
          <p:nvPr/>
        </p:nvSpPr>
        <p:spPr>
          <a:xfrm>
            <a:off x="2550628" y="6089298"/>
            <a:ext cx="397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572C349-47F1-2068-5D13-D1B8D8FA3F63}"/>
              </a:ext>
            </a:extLst>
          </p:cNvPr>
          <p:cNvSpPr txBox="1"/>
          <p:nvPr/>
        </p:nvSpPr>
        <p:spPr>
          <a:xfrm>
            <a:off x="3860849" y="5356773"/>
            <a:ext cx="397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746394F-62FE-F6F1-A0DD-93D0B8B7295A}"/>
              </a:ext>
            </a:extLst>
          </p:cNvPr>
          <p:cNvSpPr txBox="1"/>
          <p:nvPr/>
        </p:nvSpPr>
        <p:spPr>
          <a:xfrm>
            <a:off x="3206046" y="6158591"/>
            <a:ext cx="397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8822CF5-83E0-7B67-738E-1B0971A331E9}"/>
              </a:ext>
            </a:extLst>
          </p:cNvPr>
          <p:cNvSpPr txBox="1"/>
          <p:nvPr/>
        </p:nvSpPr>
        <p:spPr>
          <a:xfrm>
            <a:off x="4514793" y="6123181"/>
            <a:ext cx="397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63">
            <a:extLst>
              <a:ext uri="{FF2B5EF4-FFF2-40B4-BE49-F238E27FC236}">
                <a16:creationId xmlns:a16="http://schemas.microsoft.com/office/drawing/2014/main" id="{859B29B6-89E7-2B1B-C983-794F4477F606}"/>
              </a:ext>
            </a:extLst>
          </p:cNvPr>
          <p:cNvSpPr txBox="1"/>
          <p:nvPr/>
        </p:nvSpPr>
        <p:spPr>
          <a:xfrm>
            <a:off x="213988" y="7678770"/>
            <a:ext cx="6455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S4 MPKs affect DCP1-mCherry granule dynamics.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Images of co-expressed GFP-MPK3/6 are not shown. MPKs-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cYFP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single BIFC constructs not being able to generate yellow fluorescence signals. All the images were taken with the same exposure time. Scale bar= 25 </a:t>
            </a:r>
            <a:r>
              <a:rPr lang="el-GR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Quantitative analysis  of granule number per cell as shown in (A).</a:t>
            </a:r>
            <a:r>
              <a:rPr lang="en-US" altLang="zh-TW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Columns represent means ± </a:t>
            </a:r>
            <a:r>
              <a:rPr lang="en-US" altLang="zh-TW" sz="1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SE</a:t>
            </a:r>
            <a:r>
              <a:rPr lang="en-US" altLang="zh-TW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Different letters above the bars indicate significant differences as indicated by ANOVA (</a:t>
            </a:r>
            <a:r>
              <a:rPr lang="en-US" altLang="zh-TW" sz="1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</a:t>
            </a:r>
            <a:r>
              <a:rPr lang="en-US" altLang="zh-TW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&lt; 0.05). </a:t>
            </a:r>
            <a:endParaRPr lang="zh-TW" altLang="en-US" sz="1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68EE1-4CC2-9303-B717-F5602BC01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591" y="54446"/>
            <a:ext cx="2095500" cy="139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C52D5C-1A62-DF0B-2D19-F571A406C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49" y="54446"/>
            <a:ext cx="2095500" cy="139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3AC4BF-1C45-B6B6-B005-03714AFD8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591" y="1488569"/>
            <a:ext cx="2092706" cy="139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13B92-F133-DDFA-7E0E-AB4BFA220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49" y="1488569"/>
            <a:ext cx="2095500" cy="139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6F43C-C01A-65E4-4E94-963DC3F29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449" y="2922692"/>
            <a:ext cx="2095500" cy="1397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7D19EC-BD23-5027-F58C-7A73C19F9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3591" y="2922692"/>
            <a:ext cx="2095500" cy="139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4FB4BA-03A4-C093-28D7-89CA9DB2F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449" y="4356814"/>
            <a:ext cx="2095500" cy="139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A4C1F3-5F54-F46A-89BE-BCFD0EDECC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3423591" y="4356814"/>
            <a:ext cx="2098294" cy="1397000"/>
          </a:xfrm>
          <a:prstGeom prst="rect">
            <a:avLst/>
          </a:prstGeom>
        </p:spPr>
      </p:pic>
      <p:sp>
        <p:nvSpPr>
          <p:cNvPr id="18" name="文字方塊 5">
            <a:extLst>
              <a:ext uri="{FF2B5EF4-FFF2-40B4-BE49-F238E27FC236}">
                <a16:creationId xmlns:a16="http://schemas.microsoft.com/office/drawing/2014/main" id="{E2C75014-8D30-8013-391A-F1E8D10D9FF4}"/>
              </a:ext>
            </a:extLst>
          </p:cNvPr>
          <p:cNvSpPr txBox="1"/>
          <p:nvPr/>
        </p:nvSpPr>
        <p:spPr>
          <a:xfrm>
            <a:off x="1272646" y="44398"/>
            <a:ext cx="1447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MPK3-GFP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5">
            <a:extLst>
              <a:ext uri="{FF2B5EF4-FFF2-40B4-BE49-F238E27FC236}">
                <a16:creationId xmlns:a16="http://schemas.microsoft.com/office/drawing/2014/main" id="{DB52D08A-48CB-BBBA-BFE2-F72AD0460325}"/>
              </a:ext>
            </a:extLst>
          </p:cNvPr>
          <p:cNvSpPr txBox="1"/>
          <p:nvPr/>
        </p:nvSpPr>
        <p:spPr>
          <a:xfrm>
            <a:off x="3422202" y="44398"/>
            <a:ext cx="1503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MPK3-cYFP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5">
            <a:extLst>
              <a:ext uri="{FF2B5EF4-FFF2-40B4-BE49-F238E27FC236}">
                <a16:creationId xmlns:a16="http://schemas.microsoft.com/office/drawing/2014/main" id="{ACDA1BBB-8C50-C1DC-B413-93F10A217BC4}"/>
              </a:ext>
            </a:extLst>
          </p:cNvPr>
          <p:cNvSpPr txBox="1"/>
          <p:nvPr/>
        </p:nvSpPr>
        <p:spPr>
          <a:xfrm>
            <a:off x="1272646" y="1485453"/>
            <a:ext cx="1503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MPK6-GFP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5">
            <a:extLst>
              <a:ext uri="{FF2B5EF4-FFF2-40B4-BE49-F238E27FC236}">
                <a16:creationId xmlns:a16="http://schemas.microsoft.com/office/drawing/2014/main" id="{EA0BAF92-9416-308C-07EF-9D33AE8976B2}"/>
              </a:ext>
            </a:extLst>
          </p:cNvPr>
          <p:cNvSpPr txBox="1"/>
          <p:nvPr/>
        </p:nvSpPr>
        <p:spPr>
          <a:xfrm>
            <a:off x="3422202" y="1485453"/>
            <a:ext cx="1503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MPK6-cYFP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5">
            <a:extLst>
              <a:ext uri="{FF2B5EF4-FFF2-40B4-BE49-F238E27FC236}">
                <a16:creationId xmlns:a16="http://schemas.microsoft.com/office/drawing/2014/main" id="{1CA2013E-7BB6-54BB-C127-A6F7FBD8338F}"/>
              </a:ext>
            </a:extLst>
          </p:cNvPr>
          <p:cNvSpPr txBox="1"/>
          <p:nvPr/>
        </p:nvSpPr>
        <p:spPr>
          <a:xfrm>
            <a:off x="1272646" y="2937442"/>
            <a:ext cx="1503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MPK1-cYFP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5">
            <a:extLst>
              <a:ext uri="{FF2B5EF4-FFF2-40B4-BE49-F238E27FC236}">
                <a16:creationId xmlns:a16="http://schemas.microsoft.com/office/drawing/2014/main" id="{56D943DB-FEE8-833F-9654-8EB90FE59328}"/>
              </a:ext>
            </a:extLst>
          </p:cNvPr>
          <p:cNvSpPr txBox="1"/>
          <p:nvPr/>
        </p:nvSpPr>
        <p:spPr>
          <a:xfrm>
            <a:off x="3422202" y="2937442"/>
            <a:ext cx="1503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MPK4-cYFP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5">
            <a:extLst>
              <a:ext uri="{FF2B5EF4-FFF2-40B4-BE49-F238E27FC236}">
                <a16:creationId xmlns:a16="http://schemas.microsoft.com/office/drawing/2014/main" id="{B3191D76-B591-F58B-BB85-94B7613389B1}"/>
              </a:ext>
            </a:extLst>
          </p:cNvPr>
          <p:cNvSpPr txBox="1"/>
          <p:nvPr/>
        </p:nvSpPr>
        <p:spPr>
          <a:xfrm>
            <a:off x="1272646" y="4362262"/>
            <a:ext cx="1503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MPK7-cYFP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5">
            <a:extLst>
              <a:ext uri="{FF2B5EF4-FFF2-40B4-BE49-F238E27FC236}">
                <a16:creationId xmlns:a16="http://schemas.microsoft.com/office/drawing/2014/main" id="{D9348D33-ACE3-2E6F-6324-1534615C4CE0}"/>
              </a:ext>
            </a:extLst>
          </p:cNvPr>
          <p:cNvSpPr txBox="1"/>
          <p:nvPr/>
        </p:nvSpPr>
        <p:spPr>
          <a:xfrm>
            <a:off x="3422202" y="4362262"/>
            <a:ext cx="161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MPK11-cYFP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圖表 1">
            <a:extLst>
              <a:ext uri="{FF2B5EF4-FFF2-40B4-BE49-F238E27FC236}">
                <a16:creationId xmlns:a16="http://schemas.microsoft.com/office/drawing/2014/main" id="{F6CBED1C-806E-60B0-C13C-BBDB164D5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205075"/>
              </p:ext>
            </p:extLst>
          </p:nvPr>
        </p:nvGraphicFramePr>
        <p:xfrm>
          <a:off x="1592882" y="5819301"/>
          <a:ext cx="3778643" cy="2142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AF095A0-42EE-0AC8-DC37-9425A012F8C8}"/>
              </a:ext>
            </a:extLst>
          </p:cNvPr>
          <p:cNvSpPr txBox="1"/>
          <p:nvPr/>
        </p:nvSpPr>
        <p:spPr>
          <a:xfrm>
            <a:off x="789738" y="-1606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DD10B-89E3-55DD-C603-CB5F4A7430F0}"/>
              </a:ext>
            </a:extLst>
          </p:cNvPr>
          <p:cNvSpPr txBox="1"/>
          <p:nvPr/>
        </p:nvSpPr>
        <p:spPr>
          <a:xfrm>
            <a:off x="789738" y="578484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FE0986F-75AA-F534-452A-BDD8DF9FC14A}"/>
              </a:ext>
            </a:extLst>
          </p:cNvPr>
          <p:cNvSpPr txBox="1"/>
          <p:nvPr/>
        </p:nvSpPr>
        <p:spPr>
          <a:xfrm rot="16200000">
            <a:off x="438778" y="6454768"/>
            <a:ext cx="2142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latin typeface="Arial" panose="020B0604020202020204" pitchFamily="34" charset="0"/>
                <a:cs typeface="Arial" panose="020B0604020202020204" pitchFamily="34" charset="0"/>
              </a:rPr>
              <a:t>Granule number per cell</a:t>
            </a:r>
            <a:endParaRPr lang="zh-TW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875713A-448D-0F37-A326-E8209FD7DF0E}"/>
              </a:ext>
            </a:extLst>
          </p:cNvPr>
          <p:cNvSpPr txBox="1"/>
          <p:nvPr/>
        </p:nvSpPr>
        <p:spPr>
          <a:xfrm>
            <a:off x="2041877" y="6292214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00F957C-43C4-D185-1263-31F121D18F87}"/>
              </a:ext>
            </a:extLst>
          </p:cNvPr>
          <p:cNvSpPr txBox="1"/>
          <p:nvPr/>
        </p:nvSpPr>
        <p:spPr>
          <a:xfrm>
            <a:off x="2437365" y="6272761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1161F12-F597-70FF-828B-41F93BCAB55C}"/>
              </a:ext>
            </a:extLst>
          </p:cNvPr>
          <p:cNvSpPr txBox="1"/>
          <p:nvPr/>
        </p:nvSpPr>
        <p:spPr>
          <a:xfrm>
            <a:off x="2839056" y="6952838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AE43DE1-79F5-93F0-3008-4DDC07435410}"/>
              </a:ext>
            </a:extLst>
          </p:cNvPr>
          <p:cNvSpPr txBox="1"/>
          <p:nvPr/>
        </p:nvSpPr>
        <p:spPr>
          <a:xfrm>
            <a:off x="3239205" y="6879924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CA63962-950E-5C52-B530-DB6624E01B19}"/>
              </a:ext>
            </a:extLst>
          </p:cNvPr>
          <p:cNvSpPr txBox="1"/>
          <p:nvPr/>
        </p:nvSpPr>
        <p:spPr>
          <a:xfrm>
            <a:off x="3631474" y="6867224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6BA796F-04AA-42D4-374F-114FE540882C}"/>
              </a:ext>
            </a:extLst>
          </p:cNvPr>
          <p:cNvSpPr txBox="1"/>
          <p:nvPr/>
        </p:nvSpPr>
        <p:spPr>
          <a:xfrm>
            <a:off x="4020737" y="7028401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B83CEAF-7E5D-9B33-DB5C-4D592AA366C5}"/>
              </a:ext>
            </a:extLst>
          </p:cNvPr>
          <p:cNvSpPr txBox="1"/>
          <p:nvPr/>
        </p:nvSpPr>
        <p:spPr>
          <a:xfrm>
            <a:off x="4361990" y="6479699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EF81C55-C630-1586-29EF-83FA4523C8BC}"/>
              </a:ext>
            </a:extLst>
          </p:cNvPr>
          <p:cNvSpPr txBox="1"/>
          <p:nvPr/>
        </p:nvSpPr>
        <p:spPr>
          <a:xfrm>
            <a:off x="4828577" y="6927438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B6297D-9E6E-46D3-765F-77CD72B3AB69}"/>
              </a:ext>
            </a:extLst>
          </p:cNvPr>
          <p:cNvCxnSpPr>
            <a:cxnSpLocks/>
          </p:cNvCxnSpPr>
          <p:nvPr/>
        </p:nvCxnSpPr>
        <p:spPr>
          <a:xfrm>
            <a:off x="5114674" y="5694275"/>
            <a:ext cx="3428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69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37">
            <a:extLst>
              <a:ext uri="{FF2B5EF4-FFF2-40B4-BE49-F238E27FC236}">
                <a16:creationId xmlns:a16="http://schemas.microsoft.com/office/drawing/2014/main" id="{7F7C1922-EE6C-636A-8624-20AEDB390025}"/>
              </a:ext>
            </a:extLst>
          </p:cNvPr>
          <p:cNvGrpSpPr/>
          <p:nvPr/>
        </p:nvGrpSpPr>
        <p:grpSpPr>
          <a:xfrm>
            <a:off x="1424336" y="1830973"/>
            <a:ext cx="4280903" cy="3061268"/>
            <a:chOff x="1395004" y="1318298"/>
            <a:chExt cx="4280903" cy="3061268"/>
          </a:xfrm>
        </p:grpSpPr>
        <p:pic>
          <p:nvPicPr>
            <p:cNvPr id="28" name="圖片 26">
              <a:extLst>
                <a:ext uri="{FF2B5EF4-FFF2-40B4-BE49-F238E27FC236}">
                  <a16:creationId xmlns:a16="http://schemas.microsoft.com/office/drawing/2014/main" id="{8999DDB5-9DF2-8462-95AC-20475C2E8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56" t="34604" r="59474" b="57766"/>
            <a:stretch/>
          </p:blipFill>
          <p:spPr>
            <a:xfrm>
              <a:off x="1922045" y="2842396"/>
              <a:ext cx="2868347" cy="485195"/>
            </a:xfrm>
            <a:prstGeom prst="rect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9" name="圖片 27">
              <a:extLst>
                <a:ext uri="{FF2B5EF4-FFF2-40B4-BE49-F238E27FC236}">
                  <a16:creationId xmlns:a16="http://schemas.microsoft.com/office/drawing/2014/main" id="{339A8DB8-4ED9-9810-0761-49E5EE1AD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7" t="57594" r="58893" b="34776"/>
            <a:stretch/>
          </p:blipFill>
          <p:spPr>
            <a:xfrm>
              <a:off x="1922045" y="3368384"/>
              <a:ext cx="2868347" cy="485195"/>
            </a:xfrm>
            <a:prstGeom prst="rect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30" name="直線接點 28">
              <a:extLst>
                <a:ext uri="{FF2B5EF4-FFF2-40B4-BE49-F238E27FC236}">
                  <a16:creationId xmlns:a16="http://schemas.microsoft.com/office/drawing/2014/main" id="{C5E60958-8CCD-5914-91C1-BCEBDC5357A5}"/>
                </a:ext>
              </a:extLst>
            </p:cNvPr>
            <p:cNvCxnSpPr/>
            <p:nvPr/>
          </p:nvCxnSpPr>
          <p:spPr>
            <a:xfrm>
              <a:off x="1845262" y="3110665"/>
              <a:ext cx="521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29">
              <a:extLst>
                <a:ext uri="{FF2B5EF4-FFF2-40B4-BE49-F238E27FC236}">
                  <a16:creationId xmlns:a16="http://schemas.microsoft.com/office/drawing/2014/main" id="{35E2C88C-7A55-48A5-0B17-0EF2793C47B8}"/>
                </a:ext>
              </a:extLst>
            </p:cNvPr>
            <p:cNvCxnSpPr/>
            <p:nvPr/>
          </p:nvCxnSpPr>
          <p:spPr>
            <a:xfrm>
              <a:off x="1844644" y="2906454"/>
              <a:ext cx="521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字方塊 30">
              <a:extLst>
                <a:ext uri="{FF2B5EF4-FFF2-40B4-BE49-F238E27FC236}">
                  <a16:creationId xmlns:a16="http://schemas.microsoft.com/office/drawing/2014/main" id="{EC220967-39FC-5FF4-B45E-D612CA1E1FFA}"/>
                </a:ext>
              </a:extLst>
            </p:cNvPr>
            <p:cNvSpPr txBox="1"/>
            <p:nvPr/>
          </p:nvSpPr>
          <p:spPr>
            <a:xfrm>
              <a:off x="1395004" y="2768710"/>
              <a:ext cx="482914" cy="438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pPr algn="r">
                <a:lnSpc>
                  <a:spcPct val="150000"/>
                </a:lnSpc>
              </a:pP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</p:txBody>
        </p:sp>
        <p:cxnSp>
          <p:nvCxnSpPr>
            <p:cNvPr id="33" name="直線接點 31">
              <a:extLst>
                <a:ext uri="{FF2B5EF4-FFF2-40B4-BE49-F238E27FC236}">
                  <a16:creationId xmlns:a16="http://schemas.microsoft.com/office/drawing/2014/main" id="{995AC1CA-2AB0-6BAC-6886-204194E54303}"/>
                </a:ext>
              </a:extLst>
            </p:cNvPr>
            <p:cNvCxnSpPr>
              <a:cxnSpLocks/>
            </p:cNvCxnSpPr>
            <p:nvPr/>
          </p:nvCxnSpPr>
          <p:spPr>
            <a:xfrm>
              <a:off x="1839241" y="3576874"/>
              <a:ext cx="521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字方塊 32">
              <a:extLst>
                <a:ext uri="{FF2B5EF4-FFF2-40B4-BE49-F238E27FC236}">
                  <a16:creationId xmlns:a16="http://schemas.microsoft.com/office/drawing/2014/main" id="{6A853FBB-A342-C88D-562E-1CE89A606A08}"/>
                </a:ext>
              </a:extLst>
            </p:cNvPr>
            <p:cNvSpPr txBox="1"/>
            <p:nvPr/>
          </p:nvSpPr>
          <p:spPr>
            <a:xfrm>
              <a:off x="1395004" y="3357320"/>
              <a:ext cx="482914" cy="308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en-US" altLang="zh-TW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35" name="圖片 33" descr="一張含有 Rectangle, 黑與白, 單色, 建築 的圖片&#10;&#10;自動產生的描述">
              <a:extLst>
                <a:ext uri="{FF2B5EF4-FFF2-40B4-BE49-F238E27FC236}">
                  <a16:creationId xmlns:a16="http://schemas.microsoft.com/office/drawing/2014/main" id="{EFEB7BBC-7981-FFFE-48E5-D7209732B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0000"/>
                      </a14:imgEffect>
                      <a14:imgEffect>
                        <a14:brightnessContrast bright="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3" t="33218" r="54122" b="59019"/>
            <a:stretch/>
          </p:blipFill>
          <p:spPr>
            <a:xfrm>
              <a:off x="1922045" y="3894371"/>
              <a:ext cx="2868347" cy="485195"/>
            </a:xfrm>
            <a:prstGeom prst="rect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6" name="文字方塊 34">
              <a:extLst>
                <a:ext uri="{FF2B5EF4-FFF2-40B4-BE49-F238E27FC236}">
                  <a16:creationId xmlns:a16="http://schemas.microsoft.com/office/drawing/2014/main" id="{A1BC4870-85AD-9A2A-0DCA-D3B431534E11}"/>
                </a:ext>
              </a:extLst>
            </p:cNvPr>
            <p:cNvSpPr txBox="1"/>
            <p:nvPr/>
          </p:nvSpPr>
          <p:spPr>
            <a:xfrm>
              <a:off x="4841200" y="3009396"/>
              <a:ext cx="621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-GFP </a:t>
              </a:r>
            </a:p>
          </p:txBody>
        </p:sp>
        <p:sp>
          <p:nvSpPr>
            <p:cNvPr id="37" name="文字方塊 35">
              <a:extLst>
                <a:ext uri="{FF2B5EF4-FFF2-40B4-BE49-F238E27FC236}">
                  <a16:creationId xmlns:a16="http://schemas.microsoft.com/office/drawing/2014/main" id="{CD0634B1-8721-AAA6-086B-5741D2952753}"/>
                </a:ext>
              </a:extLst>
            </p:cNvPr>
            <p:cNvSpPr txBox="1"/>
            <p:nvPr/>
          </p:nvSpPr>
          <p:spPr>
            <a:xfrm>
              <a:off x="4841200" y="3511396"/>
              <a:ext cx="621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-RFP</a:t>
              </a:r>
            </a:p>
          </p:txBody>
        </p:sp>
        <p:sp>
          <p:nvSpPr>
            <p:cNvPr id="38" name="文字方塊 23">
              <a:extLst>
                <a:ext uri="{FF2B5EF4-FFF2-40B4-BE49-F238E27FC236}">
                  <a16:creationId xmlns:a16="http://schemas.microsoft.com/office/drawing/2014/main" id="{1A3DE9AF-965C-2D7D-4AF2-EC8544CF58B9}"/>
                </a:ext>
              </a:extLst>
            </p:cNvPr>
            <p:cNvSpPr txBox="1"/>
            <p:nvPr/>
          </p:nvSpPr>
          <p:spPr>
            <a:xfrm rot="16200000">
              <a:off x="2692600" y="750523"/>
              <a:ext cx="1318942" cy="2948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MPK1-C (20) </a:t>
              </a: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MPK1-C (40)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MPK3-C (20)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MPK3-C (40)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MPK4-C (20)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MPK4-C (40)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MPK6-C (20)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MPK6-C (40)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MPK7-C (20)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MPK7-C (40)  </a:t>
              </a: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MPK11-C (20)</a:t>
              </a: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MPK11-C (40) 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DCP1-mC (20)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640"/>
                </a:lnSpc>
              </a:pPr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DCP1-mC (10)</a:t>
              </a:r>
              <a:endParaRPr lang="zh-TW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直線接點 24">
              <a:extLst>
                <a:ext uri="{FF2B5EF4-FFF2-40B4-BE49-F238E27FC236}">
                  <a16:creationId xmlns:a16="http://schemas.microsoft.com/office/drawing/2014/main" id="{BBBC5FB0-E9EC-7339-547D-8883BF21534A}"/>
                </a:ext>
              </a:extLst>
            </p:cNvPr>
            <p:cNvCxnSpPr/>
            <p:nvPr/>
          </p:nvCxnSpPr>
          <p:spPr>
            <a:xfrm>
              <a:off x="1922045" y="1611118"/>
              <a:ext cx="24398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字方塊 25">
              <a:extLst>
                <a:ext uri="{FF2B5EF4-FFF2-40B4-BE49-F238E27FC236}">
                  <a16:creationId xmlns:a16="http://schemas.microsoft.com/office/drawing/2014/main" id="{B4768432-4918-1E8B-3BA2-25D0FE920112}"/>
                </a:ext>
              </a:extLst>
            </p:cNvPr>
            <p:cNvSpPr txBox="1"/>
            <p:nvPr/>
          </p:nvSpPr>
          <p:spPr>
            <a:xfrm>
              <a:off x="2291890" y="1318298"/>
              <a:ext cx="1716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DCP1-mC (20)</a:t>
              </a:r>
            </a:p>
          </p:txBody>
        </p:sp>
        <p:sp>
          <p:nvSpPr>
            <p:cNvPr id="41" name="文字方塊 36">
              <a:extLst>
                <a:ext uri="{FF2B5EF4-FFF2-40B4-BE49-F238E27FC236}">
                  <a16:creationId xmlns:a16="http://schemas.microsoft.com/office/drawing/2014/main" id="{DD2ECBD3-4F42-EB6D-E7BA-EA6B5D848A18}"/>
                </a:ext>
              </a:extLst>
            </p:cNvPr>
            <p:cNvSpPr txBox="1"/>
            <p:nvPr/>
          </p:nvSpPr>
          <p:spPr>
            <a:xfrm>
              <a:off x="4841200" y="4027528"/>
              <a:ext cx="8347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Rubisco</a:t>
              </a:r>
            </a:p>
          </p:txBody>
        </p:sp>
      </p:grpSp>
      <p:sp>
        <p:nvSpPr>
          <p:cNvPr id="2" name="文字方塊 63">
            <a:extLst>
              <a:ext uri="{FF2B5EF4-FFF2-40B4-BE49-F238E27FC236}">
                <a16:creationId xmlns:a16="http://schemas.microsoft.com/office/drawing/2014/main" id="{BF9E260B-B2AC-2FC8-9BDF-D9EC2224CCE4}"/>
              </a:ext>
            </a:extLst>
          </p:cNvPr>
          <p:cNvSpPr txBox="1"/>
          <p:nvPr/>
        </p:nvSpPr>
        <p:spPr>
          <a:xfrm>
            <a:off x="128337" y="5121423"/>
            <a:ext cx="6544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S5 DCP1-mCherry accumulation affected by MPKs and MKKs.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DCP1-mCherry was co-expressed with two different doses (20 vs 40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plasmid) of MPK-</a:t>
            </a:r>
            <a:r>
              <a:rPr lang="en-US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cYFP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a protoplast transient expression assay.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Immuno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blot analysis was conducted using protein samples as indicated. GFP tagged proteins and MPK-</a:t>
            </a:r>
            <a:r>
              <a:rPr lang="en-US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cYFP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were detected by GFP antibody and DCP1-mCherry was detected by RFP antibody. </a:t>
            </a:r>
            <a:endParaRPr lang="zh-TW" altLang="en-US" sz="1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161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6DE23F-82CD-2D57-749D-9A97AB2DF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667302"/>
            <a:ext cx="2381250" cy="158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8CCB1-6D66-7C7D-2B65-EF6A664AF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2033170"/>
            <a:ext cx="2381250" cy="158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D203B-F7E0-50A2-F523-7BCA6E505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390344"/>
            <a:ext cx="2381250" cy="158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56138-66BE-8550-4671-BE5E34C7F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949500" y="390344"/>
            <a:ext cx="2381250" cy="158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9ADC2-28B2-3B89-6EB0-E2DFD7181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00" y="2033170"/>
            <a:ext cx="2381250" cy="1587500"/>
          </a:xfrm>
          <a:prstGeom prst="rect">
            <a:avLst/>
          </a:prstGeom>
        </p:spPr>
      </p:pic>
      <p:sp>
        <p:nvSpPr>
          <p:cNvPr id="10" name="文字方塊 5">
            <a:extLst>
              <a:ext uri="{FF2B5EF4-FFF2-40B4-BE49-F238E27FC236}">
                <a16:creationId xmlns:a16="http://schemas.microsoft.com/office/drawing/2014/main" id="{07227E18-C2A0-0D35-EE7D-F196738730D6}"/>
              </a:ext>
            </a:extLst>
          </p:cNvPr>
          <p:cNvSpPr txBox="1"/>
          <p:nvPr/>
        </p:nvSpPr>
        <p:spPr>
          <a:xfrm>
            <a:off x="949499" y="390794"/>
            <a:ext cx="1735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-mC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0BD6B206-979A-19CD-BF43-232DCCDFF5D6}"/>
              </a:ext>
            </a:extLst>
          </p:cNvPr>
          <p:cNvSpPr txBox="1"/>
          <p:nvPr/>
        </p:nvSpPr>
        <p:spPr>
          <a:xfrm>
            <a:off x="3709662" y="92462"/>
            <a:ext cx="1877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+MEKK1-2FLAG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5">
            <a:extLst>
              <a:ext uri="{FF2B5EF4-FFF2-40B4-BE49-F238E27FC236}">
                <a16:creationId xmlns:a16="http://schemas.microsoft.com/office/drawing/2014/main" id="{40E64442-F7A4-4041-8FAE-215ADF9229E6}"/>
              </a:ext>
            </a:extLst>
          </p:cNvPr>
          <p:cNvSpPr txBox="1"/>
          <p:nvPr/>
        </p:nvSpPr>
        <p:spPr>
          <a:xfrm>
            <a:off x="949499" y="2033170"/>
            <a:ext cx="192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S237A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-mC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A0D84B-6525-8462-6641-85D1521F8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500" y="3667302"/>
            <a:ext cx="2381250" cy="1587500"/>
          </a:xfrm>
          <a:prstGeom prst="rect">
            <a:avLst/>
          </a:prstGeom>
        </p:spPr>
      </p:pic>
      <p:sp>
        <p:nvSpPr>
          <p:cNvPr id="15" name="文字方塊 5">
            <a:extLst>
              <a:ext uri="{FF2B5EF4-FFF2-40B4-BE49-F238E27FC236}">
                <a16:creationId xmlns:a16="http://schemas.microsoft.com/office/drawing/2014/main" id="{527FA67C-0EA6-DA6E-38C4-E98B24D439FC}"/>
              </a:ext>
            </a:extLst>
          </p:cNvPr>
          <p:cNvSpPr txBox="1"/>
          <p:nvPr/>
        </p:nvSpPr>
        <p:spPr>
          <a:xfrm>
            <a:off x="949499" y="3667302"/>
            <a:ext cx="192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S237D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-mC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5">
            <a:extLst>
              <a:ext uri="{FF2B5EF4-FFF2-40B4-BE49-F238E27FC236}">
                <a16:creationId xmlns:a16="http://schemas.microsoft.com/office/drawing/2014/main" id="{CF4DBEB9-B3C3-BDCD-78DE-11F9CC001733}"/>
              </a:ext>
            </a:extLst>
          </p:cNvPr>
          <p:cNvSpPr txBox="1"/>
          <p:nvPr/>
        </p:nvSpPr>
        <p:spPr>
          <a:xfrm>
            <a:off x="3396634" y="390794"/>
            <a:ext cx="1735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-mC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5">
            <a:extLst>
              <a:ext uri="{FF2B5EF4-FFF2-40B4-BE49-F238E27FC236}">
                <a16:creationId xmlns:a16="http://schemas.microsoft.com/office/drawing/2014/main" id="{FAFFF662-B864-4300-B79C-DBBA95EE32D0}"/>
              </a:ext>
            </a:extLst>
          </p:cNvPr>
          <p:cNvSpPr txBox="1"/>
          <p:nvPr/>
        </p:nvSpPr>
        <p:spPr>
          <a:xfrm>
            <a:off x="3396634" y="2033170"/>
            <a:ext cx="192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S237A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-mC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5">
            <a:extLst>
              <a:ext uri="{FF2B5EF4-FFF2-40B4-BE49-F238E27FC236}">
                <a16:creationId xmlns:a16="http://schemas.microsoft.com/office/drawing/2014/main" id="{CD9D7FEB-AE77-669A-9869-0E1B65576967}"/>
              </a:ext>
            </a:extLst>
          </p:cNvPr>
          <p:cNvSpPr txBox="1"/>
          <p:nvPr/>
        </p:nvSpPr>
        <p:spPr>
          <a:xfrm>
            <a:off x="3396634" y="3667302"/>
            <a:ext cx="192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S237D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-mC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5">
            <a:extLst>
              <a:ext uri="{FF2B5EF4-FFF2-40B4-BE49-F238E27FC236}">
                <a16:creationId xmlns:a16="http://schemas.microsoft.com/office/drawing/2014/main" id="{A1571BCE-7290-7C24-905E-E9BFC17C126F}"/>
              </a:ext>
            </a:extLst>
          </p:cNvPr>
          <p:cNvSpPr txBox="1"/>
          <p:nvPr/>
        </p:nvSpPr>
        <p:spPr>
          <a:xfrm>
            <a:off x="1847131" y="92462"/>
            <a:ext cx="719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圖表 1">
            <a:extLst>
              <a:ext uri="{FF2B5EF4-FFF2-40B4-BE49-F238E27FC236}">
                <a16:creationId xmlns:a16="http://schemas.microsoft.com/office/drawing/2014/main" id="{5BD2BCCE-C842-55A2-DDA9-B41D9A4513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912553"/>
              </p:ext>
            </p:extLst>
          </p:nvPr>
        </p:nvGraphicFramePr>
        <p:xfrm>
          <a:off x="1402645" y="5320911"/>
          <a:ext cx="4252545" cy="1921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CEB1FF6-11D4-7FE7-9D62-944961743CBC}"/>
              </a:ext>
            </a:extLst>
          </p:cNvPr>
          <p:cNvSpPr txBox="1"/>
          <p:nvPr/>
        </p:nvSpPr>
        <p:spPr>
          <a:xfrm>
            <a:off x="4199169" y="5415914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+MEKK1</a:t>
            </a:r>
            <a:endParaRPr lang="en-US" sz="1400" b="1" dirty="0"/>
          </a:p>
        </p:txBody>
      </p:sp>
      <p:sp>
        <p:nvSpPr>
          <p:cNvPr id="2" name="文字方塊 63">
            <a:extLst>
              <a:ext uri="{FF2B5EF4-FFF2-40B4-BE49-F238E27FC236}">
                <a16:creationId xmlns:a16="http://schemas.microsoft.com/office/drawing/2014/main" id="{E5D857F5-0E42-0799-C0C3-3437EA1411DB}"/>
              </a:ext>
            </a:extLst>
          </p:cNvPr>
          <p:cNvSpPr txBox="1"/>
          <p:nvPr/>
        </p:nvSpPr>
        <p:spPr>
          <a:xfrm>
            <a:off x="88900" y="7869893"/>
            <a:ext cx="666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S6 The MEEK1 enhances DCP1-mCherry granule assembly when co-expressing in an Arabidopsis protoplast transient expression analysis. </a:t>
            </a:r>
          </a:p>
          <a:p>
            <a:pPr algn="just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enhancement is more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pronunced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phospho-dead DCP1</a:t>
            </a:r>
            <a:r>
              <a:rPr lang="en-US" altLang="zh-TW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S237A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not phospho-mimetic DCP1</a:t>
            </a:r>
            <a:r>
              <a:rPr lang="en-US" altLang="zh-TW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S237D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form. All the red images were taken with the same exposure time. Scale bar= 20 </a:t>
            </a:r>
            <a:r>
              <a:rPr lang="el-GR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Quantitative analysis of typical small granule number per cell as shown in (A).</a:t>
            </a:r>
            <a:r>
              <a:rPr lang="en-US" altLang="zh-TW" sz="1200" kern="12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Columns represent means ± </a:t>
            </a:r>
            <a:r>
              <a:rPr lang="en-US" altLang="zh-TW" sz="1200" i="1" kern="12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SE</a:t>
            </a:r>
            <a:r>
              <a:rPr lang="en-US" altLang="zh-TW" sz="1200" kern="12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Different letters above the bars indicate significant differences as indicated by ANOVA (</a:t>
            </a:r>
            <a:r>
              <a:rPr lang="en-US" altLang="zh-TW" sz="1200" i="1" kern="12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</a:t>
            </a:r>
            <a:r>
              <a:rPr lang="en-US" altLang="zh-TW" sz="1200" kern="12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&lt; 0.05).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2DA01-67FF-E8B6-41B2-C22632E904B4}"/>
              </a:ext>
            </a:extLst>
          </p:cNvPr>
          <p:cNvSpPr txBox="1"/>
          <p:nvPr/>
        </p:nvSpPr>
        <p:spPr>
          <a:xfrm>
            <a:off x="717734" y="17585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57ED58-D1DC-F804-99D1-A22B3360A3BE}"/>
              </a:ext>
            </a:extLst>
          </p:cNvPr>
          <p:cNvSpPr txBox="1"/>
          <p:nvPr/>
        </p:nvSpPr>
        <p:spPr>
          <a:xfrm>
            <a:off x="717734" y="522776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FBFEE9E-9F71-7D1E-BEFA-00DDE65CBFB2}"/>
              </a:ext>
            </a:extLst>
          </p:cNvPr>
          <p:cNvSpPr txBox="1"/>
          <p:nvPr/>
        </p:nvSpPr>
        <p:spPr>
          <a:xfrm rot="16200000">
            <a:off x="275863" y="6032359"/>
            <a:ext cx="2142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Granule number per cell</a:t>
            </a:r>
            <a:endParaRPr lang="zh-TW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91A2240-2C51-D883-53D0-F92CA0148F65}"/>
              </a:ext>
            </a:extLst>
          </p:cNvPr>
          <p:cNvSpPr txBox="1"/>
          <p:nvPr/>
        </p:nvSpPr>
        <p:spPr>
          <a:xfrm>
            <a:off x="1916837" y="6457135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33179CE-3B15-3D98-7A4B-34DE18F51B8F}"/>
              </a:ext>
            </a:extLst>
          </p:cNvPr>
          <p:cNvSpPr txBox="1"/>
          <p:nvPr/>
        </p:nvSpPr>
        <p:spPr>
          <a:xfrm>
            <a:off x="2440174" y="6321050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E699CC5-6149-2013-EA54-C9E3589B1EE9}"/>
              </a:ext>
            </a:extLst>
          </p:cNvPr>
          <p:cNvSpPr txBox="1"/>
          <p:nvPr/>
        </p:nvSpPr>
        <p:spPr>
          <a:xfrm>
            <a:off x="2978020" y="6661195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AC929A5-DDC8-132A-178C-54AAFC826506}"/>
              </a:ext>
            </a:extLst>
          </p:cNvPr>
          <p:cNvSpPr txBox="1"/>
          <p:nvPr/>
        </p:nvSpPr>
        <p:spPr>
          <a:xfrm>
            <a:off x="4045401" y="6010119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AE36843-F6E4-A3FB-59CF-A63CA329F137}"/>
              </a:ext>
            </a:extLst>
          </p:cNvPr>
          <p:cNvSpPr txBox="1"/>
          <p:nvPr/>
        </p:nvSpPr>
        <p:spPr>
          <a:xfrm>
            <a:off x="5107382" y="6075194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52AE15B-E242-425F-1310-0D1B59E06FE9}"/>
              </a:ext>
            </a:extLst>
          </p:cNvPr>
          <p:cNvSpPr txBox="1"/>
          <p:nvPr/>
        </p:nvSpPr>
        <p:spPr>
          <a:xfrm>
            <a:off x="4578495" y="5746285"/>
            <a:ext cx="3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4C1EDA34-7032-3FFA-6F3B-C851ED8A5C05}"/>
              </a:ext>
            </a:extLst>
          </p:cNvPr>
          <p:cNvCxnSpPr>
            <a:cxnSpLocks/>
          </p:cNvCxnSpPr>
          <p:nvPr/>
        </p:nvCxnSpPr>
        <p:spPr>
          <a:xfrm>
            <a:off x="5347507" y="5181136"/>
            <a:ext cx="3428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2B37D11-B274-5506-9B1D-3AB762EFEFCF}"/>
              </a:ext>
            </a:extLst>
          </p:cNvPr>
          <p:cNvSpPr txBox="1"/>
          <p:nvPr/>
        </p:nvSpPr>
        <p:spPr>
          <a:xfrm rot="19531753">
            <a:off x="1504956" y="7307443"/>
            <a:ext cx="71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DCP1 </a:t>
            </a:r>
            <a:endParaRPr lang="zh-TW" alt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574B6A6-FA6A-5E0F-C89C-58A9B83DB113}"/>
              </a:ext>
            </a:extLst>
          </p:cNvPr>
          <p:cNvSpPr txBox="1"/>
          <p:nvPr/>
        </p:nvSpPr>
        <p:spPr>
          <a:xfrm rot="19531753">
            <a:off x="1709128" y="7412305"/>
            <a:ext cx="1084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S237A</a:t>
            </a:r>
            <a:endParaRPr lang="zh-TW" alt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16E7AE7-9B7C-768C-2F9A-E83F7B428BD8}"/>
              </a:ext>
            </a:extLst>
          </p:cNvPr>
          <p:cNvSpPr txBox="1"/>
          <p:nvPr/>
        </p:nvSpPr>
        <p:spPr>
          <a:xfrm rot="19531753">
            <a:off x="2254689" y="7425024"/>
            <a:ext cx="1129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S237D</a:t>
            </a:r>
            <a:endParaRPr lang="zh-TW" alt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AC96749-13AA-236F-E45B-1F2E79DEF416}"/>
              </a:ext>
            </a:extLst>
          </p:cNvPr>
          <p:cNvSpPr txBox="1"/>
          <p:nvPr/>
        </p:nvSpPr>
        <p:spPr>
          <a:xfrm rot="19531753">
            <a:off x="3650338" y="7302294"/>
            <a:ext cx="71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DCP1 </a:t>
            </a:r>
            <a:endParaRPr lang="zh-TW" alt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7A595878-FE9D-BF32-84C9-84F4401145AE}"/>
              </a:ext>
            </a:extLst>
          </p:cNvPr>
          <p:cNvSpPr txBox="1"/>
          <p:nvPr/>
        </p:nvSpPr>
        <p:spPr>
          <a:xfrm rot="19531753">
            <a:off x="3854510" y="7407156"/>
            <a:ext cx="1084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S237A</a:t>
            </a:r>
            <a:endParaRPr lang="zh-TW" alt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E3AE1DA-4896-3FBF-9A74-CC7DF52A0F2C}"/>
              </a:ext>
            </a:extLst>
          </p:cNvPr>
          <p:cNvSpPr txBox="1"/>
          <p:nvPr/>
        </p:nvSpPr>
        <p:spPr>
          <a:xfrm rot="19531753">
            <a:off x="4400071" y="7419875"/>
            <a:ext cx="1129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DCP1</a:t>
            </a:r>
            <a:r>
              <a:rPr lang="en-US" altLang="zh-TW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S237D</a:t>
            </a:r>
            <a:endParaRPr lang="zh-TW" alt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33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19033</TotalTime>
  <Words>683</Words>
  <Application>Microsoft Macintosh PowerPoint</Application>
  <PresentationFormat>Letter Paper (8.5x11 in)</PresentationFormat>
  <Paragraphs>103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Jang, Jyan-Chyun</dc:creator>
  <cp:lastModifiedBy>Jang, Jyan-Chyun</cp:lastModifiedBy>
  <cp:revision>426</cp:revision>
  <dcterms:created xsi:type="dcterms:W3CDTF">2023-09-18T19:25:15Z</dcterms:created>
  <dcterms:modified xsi:type="dcterms:W3CDTF">2025-08-07T17:24:31Z</dcterms:modified>
</cp:coreProperties>
</file>