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0058400" cy="5741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29" autoAdjust="0"/>
    <p:restoredTop sz="84830" autoAdjust="0"/>
  </p:normalViewPr>
  <p:slideViewPr>
    <p:cSldViewPr snapToGrid="0">
      <p:cViewPr varScale="1">
        <p:scale>
          <a:sx n="116" d="100"/>
          <a:sy n="116" d="100"/>
        </p:scale>
        <p:origin x="696" y="102"/>
      </p:cViewPr>
      <p:guideLst>
        <p:guide orient="horz" pos="180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890ED-11B8-4800-B8B2-72C7F4E99478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1143000"/>
            <a:ext cx="5407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101A8-4275-45CB-8E2F-D2818FB704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68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Graphical Abstract for Original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101A8-4275-45CB-8E2F-D2818FB704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72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939720"/>
            <a:ext cx="7543800" cy="1999062"/>
          </a:xfrm>
        </p:spPr>
        <p:txBody>
          <a:bodyPr anchor="b"/>
          <a:lstStyle>
            <a:lvl1pPr algn="ctr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3015873"/>
            <a:ext cx="7543800" cy="1386318"/>
          </a:xfrm>
        </p:spPr>
        <p:txBody>
          <a:bodyPr/>
          <a:lstStyle>
            <a:lvl1pPr marL="0" indent="0" algn="ctr">
              <a:buNone/>
              <a:defRPr sz="1980"/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1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4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2" y="305708"/>
            <a:ext cx="2168843" cy="48660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305708"/>
            <a:ext cx="6380798" cy="486606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3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55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6" y="1431510"/>
            <a:ext cx="8675370" cy="2388507"/>
          </a:xfrm>
        </p:spPr>
        <p:txBody>
          <a:bodyPr anchor="b"/>
          <a:lstStyle>
            <a:lvl1pPr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6" y="3842614"/>
            <a:ext cx="8675370" cy="1256059"/>
          </a:xfrm>
        </p:spPr>
        <p:txBody>
          <a:bodyPr/>
          <a:lstStyle>
            <a:lvl1pPr marL="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1pPr>
            <a:lvl2pPr marL="37719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4380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3pPr>
            <a:lvl4pPr marL="113157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4pPr>
            <a:lvl5pPr marL="150876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5pPr>
            <a:lvl6pPr marL="188595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6pPr>
            <a:lvl7pPr marL="226314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7pPr>
            <a:lvl8pPr marL="264033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8pPr>
            <a:lvl9pPr marL="301752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86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1528538"/>
            <a:ext cx="4274820" cy="36432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1528538"/>
            <a:ext cx="4274820" cy="36432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05708"/>
            <a:ext cx="8675370" cy="11098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407585"/>
            <a:ext cx="4255174" cy="689836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097421"/>
            <a:ext cx="4255174" cy="30849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5" y="1407585"/>
            <a:ext cx="4276130" cy="689836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5" y="2097421"/>
            <a:ext cx="4276130" cy="30849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7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7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5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82799"/>
            <a:ext cx="3244096" cy="1339797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826740"/>
            <a:ext cx="5092065" cy="408053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722596"/>
            <a:ext cx="3244096" cy="3191323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8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82799"/>
            <a:ext cx="3244096" cy="1339797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826740"/>
            <a:ext cx="5092065" cy="4080533"/>
          </a:xfrm>
        </p:spPr>
        <p:txBody>
          <a:bodyPr anchor="t"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760" indent="0">
              <a:buNone/>
              <a:defRPr sz="1650"/>
            </a:lvl5pPr>
            <a:lvl6pPr marL="1885950" indent="0">
              <a:buNone/>
              <a:defRPr sz="1650"/>
            </a:lvl6pPr>
            <a:lvl7pPr marL="2263140" indent="0">
              <a:buNone/>
              <a:defRPr sz="1650"/>
            </a:lvl7pPr>
            <a:lvl8pPr marL="2640330" indent="0">
              <a:buNone/>
              <a:defRPr sz="1650"/>
            </a:lvl8pPr>
            <a:lvl9pPr marL="3017520" indent="0">
              <a:buNone/>
              <a:defRPr sz="16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722596"/>
            <a:ext cx="3244096" cy="3191323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4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305708"/>
            <a:ext cx="8675370" cy="11098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1528538"/>
            <a:ext cx="8675370" cy="3643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5321972"/>
            <a:ext cx="2263140" cy="305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559BE-96A6-4C40-8576-E268AFCD6E85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5321972"/>
            <a:ext cx="3394710" cy="305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5321972"/>
            <a:ext cx="2263140" cy="305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610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4380" rtl="0" eaLnBrk="1" latinLnBrk="0" hangingPunct="1">
        <a:lnSpc>
          <a:spcPct val="90000"/>
        </a:lnSpc>
        <a:spcBef>
          <a:spcPct val="0"/>
        </a:spcBef>
        <a:buNone/>
        <a:defRPr sz="3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595" indent="-188595" algn="l" defTabSz="75438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94297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32016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69735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207454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73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11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49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08D8275B-7224-4D89-7F74-A5D9F4FB2212}"/>
              </a:ext>
            </a:extLst>
          </p:cNvPr>
          <p:cNvSpPr/>
          <p:nvPr/>
        </p:nvSpPr>
        <p:spPr>
          <a:xfrm>
            <a:off x="0" y="812453"/>
            <a:ext cx="10058400" cy="353209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B882964D-9F40-273F-7C53-90516970A0C7}"/>
              </a:ext>
            </a:extLst>
          </p:cNvPr>
          <p:cNvSpPr/>
          <p:nvPr/>
        </p:nvSpPr>
        <p:spPr>
          <a:xfrm>
            <a:off x="0" y="812453"/>
            <a:ext cx="4896000" cy="3532094"/>
          </a:xfrm>
          <a:prstGeom prst="roundRect">
            <a:avLst/>
          </a:prstGeom>
          <a:solidFill>
            <a:srgbClr val="1949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27291C5A-76BD-B4F0-08F8-6AB58D21EBDF}"/>
              </a:ext>
            </a:extLst>
          </p:cNvPr>
          <p:cNvSpPr/>
          <p:nvPr/>
        </p:nvSpPr>
        <p:spPr>
          <a:xfrm>
            <a:off x="5104800" y="835978"/>
            <a:ext cx="4953599" cy="3532094"/>
          </a:xfrm>
          <a:prstGeom prst="roundRect">
            <a:avLst/>
          </a:prstGeom>
          <a:solidFill>
            <a:srgbClr val="1949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0" y="4344547"/>
            <a:ext cx="10058399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Voxel-based analysis revealed age- and sex-specific brain volume differences in pediatric migraine, suggesting structural alterations in the developing brain</a:t>
            </a:r>
            <a:endParaRPr lang="en-US" sz="1200" b="1" dirty="0">
              <a:solidFill>
                <a:srgbClr val="194998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D4CCB35-92BE-8A1B-F861-53272DECDF74}"/>
              </a:ext>
            </a:extLst>
          </p:cNvPr>
          <p:cNvSpPr txBox="1"/>
          <p:nvPr/>
        </p:nvSpPr>
        <p:spPr>
          <a:xfrm>
            <a:off x="5820198" y="3617765"/>
            <a:ext cx="3741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Figure 1 displays segmented anatomical regions obtained using 3D fluid-attenuated inversion recovery (FLAIR) imaging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82C05CB7-5D63-6480-C33B-2821BA749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565"/>
            <a:ext cx="10058400" cy="798888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Volumetric analysis assessment of cranial magnetic resonance imaging in pediatric patients with migraine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EFB4915-6504-01E7-08CE-4C45D7FA124A}"/>
              </a:ext>
            </a:extLst>
          </p:cNvPr>
          <p:cNvSpPr txBox="1"/>
          <p:nvPr/>
        </p:nvSpPr>
        <p:spPr>
          <a:xfrm>
            <a:off x="-45249" y="2496911"/>
            <a:ext cx="476683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200" dirty="0"/>
              <a:t>Cranial MRIs of 33 pediatric migraine patients and 22 healthy controls were analyzed using semi-automated segmentation in 3D</a:t>
            </a:r>
            <a:r>
              <a:rPr lang="tr-TR" sz="1200" dirty="0"/>
              <a:t> </a:t>
            </a:r>
            <a:r>
              <a:rPr lang="en-US" sz="1200" dirty="0"/>
              <a:t>Slicer to compare brain region volumes by age and sex.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sz="2200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6F539CE-8B52-619F-005A-0607B31055AE}"/>
              </a:ext>
            </a:extLst>
          </p:cNvPr>
          <p:cNvSpPr/>
          <p:nvPr/>
        </p:nvSpPr>
        <p:spPr>
          <a:xfrm flipV="1">
            <a:off x="0" y="5653385"/>
            <a:ext cx="1805354" cy="11717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blue sign with white text&#10;&#10;Description automatically generated with medium confidence">
            <a:extLst>
              <a:ext uri="{FF2B5EF4-FFF2-40B4-BE49-F238E27FC236}">
                <a16:creationId xmlns="" xmlns:a16="http://schemas.microsoft.com/office/drawing/2014/main" id="{1F66B3A0-490E-D235-D958-7181CA58BB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45321"/>
            <a:ext cx="1805354" cy="831510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362" y="835978"/>
            <a:ext cx="4677790" cy="2742678"/>
          </a:xfrm>
          <a:prstGeom prst="rect">
            <a:avLst/>
          </a:prstGeom>
        </p:spPr>
      </p:pic>
      <p:sp>
        <p:nvSpPr>
          <p:cNvPr id="16" name="TextBox 2"/>
          <p:cNvSpPr txBox="1"/>
          <p:nvPr/>
        </p:nvSpPr>
        <p:spPr>
          <a:xfrm>
            <a:off x="-45248" y="1528332"/>
            <a:ext cx="4766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200" dirty="0"/>
              <a:t>To compare brain region volumes between pediatric migraine patients and healthy controls using voxel-based morphometric analysis via 3D Slicer</a:t>
            </a:r>
            <a:r>
              <a:rPr lang="en-US" sz="1200" dirty="0" smtClean="0"/>
              <a:t>.</a:t>
            </a:r>
            <a:endParaRPr lang="tr-TR" sz="1200" dirty="0" smtClean="0"/>
          </a:p>
          <a:p>
            <a:pPr marL="342900" indent="-342900">
              <a:buFont typeface="Wingdings" pitchFamily="2" charset="2"/>
              <a:buChar char="Ø"/>
            </a:pPr>
            <a:endParaRPr lang="tr-TR" sz="1200" dirty="0"/>
          </a:p>
          <a:p>
            <a:pPr marL="342900" indent="-342900">
              <a:buFont typeface="Wingdings" pitchFamily="2" charset="2"/>
              <a:buChar char="Ø"/>
            </a:pPr>
            <a:endParaRPr lang="tr-TR" sz="1200" dirty="0" smtClean="0"/>
          </a:p>
          <a:p>
            <a:endParaRPr lang="en-US" sz="1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394357" y="5280454"/>
            <a:ext cx="1618795" cy="372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……, et al.2025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6295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107</Words>
  <Application>Microsoft Office PowerPoint</Application>
  <PresentationFormat>Özel</PresentationFormat>
  <Paragraphs>9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Volumetric analysis assessment of cranial magnetic resonance imaging in pediatric patients with migraine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2025-08-04T13:52:31Z</dcterms:created>
  <dcterms:modified xsi:type="dcterms:W3CDTF">2025-08-04T13:53:05Z</dcterms:modified>
</cp:coreProperties>
</file>