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7"/>
    <a:srgbClr val="AA0065"/>
    <a:srgbClr val="960059"/>
    <a:srgbClr val="003969"/>
    <a:srgbClr val="65AA00"/>
    <a:srgbClr val="0092F7"/>
    <a:srgbClr val="860050"/>
    <a:srgbClr val="DA0082"/>
    <a:srgbClr val="920057"/>
    <a:srgbClr val="8A0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7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03/08/2025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Prolonged </a:t>
            </a:r>
            <a:r>
              <a:rPr lang="en-US" altLang="ja-JP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</a:t>
            </a:r>
            <a:r>
              <a:rPr lang="en-US" altLang="ja-JP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ypotension in Children with Bilateral </a:t>
            </a:r>
            <a:r>
              <a:rPr lang="en-US" altLang="ja-JP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</a:t>
            </a:r>
            <a:r>
              <a:rPr lang="en-US" altLang="ja-JP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idney </a:t>
            </a:r>
            <a:r>
              <a:rPr lang="en-US" altLang="ja-JP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</a:t>
            </a:r>
            <a:r>
              <a:rPr lang="en-US" altLang="ja-JP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bsence</a:t>
            </a:r>
          </a:p>
          <a:p>
            <a:pPr>
              <a:lnSpc>
                <a:spcPct val="150000"/>
              </a:lnSpc>
            </a:pPr>
            <a:r>
              <a:rPr lang="en-US" altLang="ja-JP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: A Case </a:t>
            </a:r>
            <a:r>
              <a:rPr lang="en-US" altLang="ja-JP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</a:t>
            </a:r>
            <a:r>
              <a:rPr lang="en-US" altLang="ja-JP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eries and Pathophysiologic </a:t>
            </a:r>
            <a:r>
              <a:rPr lang="en-US" altLang="ja-JP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</a:t>
            </a:r>
            <a:r>
              <a:rPr lang="en-US" altLang="ja-JP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nsights</a:t>
            </a:r>
            <a:endParaRPr lang="ja-JP" altLang="ja-JP" sz="2000"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1498" y="1030044"/>
            <a:ext cx="12011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ja-JP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To describe the clinical features and outcomes of prolonged hypotension in pediatric patients with bilateral   </a:t>
            </a:r>
          </a:p>
          <a:p>
            <a:r>
              <a:rPr lang="en-US" altLang="ja-JP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   </a:t>
            </a:r>
            <a:r>
              <a:rPr lang="en-US" altLang="ja-JP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kidney absence and renin–angiotensin–aldosterone system (RAAS) deficiency.</a:t>
            </a:r>
            <a:r>
              <a:rPr lang="ja-JP" altLang="ja-JP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2000" b="1" dirty="0">
                <a:solidFill>
                  <a:schemeClr val="bg1"/>
                </a:solidFill>
                <a:latin typeface="+mj-lt"/>
              </a:rPr>
              <a:t>Nishi et al. 2025</a:t>
            </a:r>
            <a:endParaRPr lang="en-GB" altLang="ja-JP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5682118"/>
            <a:ext cx="7568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altLang="ja-JP" sz="1800" kern="0" dirty="0">
                <a:solidFill>
                  <a:schemeClr val="bg1"/>
                </a:solidFill>
                <a:effectLst/>
                <a:ea typeface="ＭＳ Ｐゴシック" panose="020B0600070205080204" pitchFamily="34" charset="-128"/>
              </a:rPr>
              <a:t>Children with bilateral kidney absence can recover from prolonged hypotension; however this </a:t>
            </a:r>
            <a:r>
              <a:rPr lang="en-US" altLang="ja-JP" kern="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condition </a:t>
            </a:r>
            <a:r>
              <a:rPr lang="en-US" altLang="ja-JP" sz="1800" kern="0" dirty="0">
                <a:solidFill>
                  <a:schemeClr val="bg1"/>
                </a:solidFill>
                <a:effectLst/>
                <a:ea typeface="ＭＳ Ｐゴシック" panose="020B0600070205080204" pitchFamily="34" charset="-128"/>
              </a:rPr>
              <a:t>is associated with an increased risk of neurologic complications. Sustained hemodynamic support is essential to minimize the  risk of irreversible injury during the hypotensive period.</a:t>
            </a:r>
            <a:r>
              <a:rPr lang="ja-JP" altLang="ja-JP">
                <a:solidFill>
                  <a:schemeClr val="bg1"/>
                </a:solidFill>
                <a:effectLst/>
              </a:rPr>
              <a:t> </a:t>
            </a:r>
            <a:endParaRPr lang="en" altLang="ja-JP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Box 25">
            <a:extLst>
              <a:ext uri="{FF2B5EF4-FFF2-40B4-BE49-F238E27FC236}">
                <a16:creationId xmlns:a16="http://schemas.microsoft.com/office/drawing/2014/main" id="{3429228E-13F2-E65C-E663-799A021375D8}"/>
              </a:ext>
            </a:extLst>
          </p:cNvPr>
          <p:cNvSpPr txBox="1"/>
          <p:nvPr/>
        </p:nvSpPr>
        <p:spPr>
          <a:xfrm>
            <a:off x="212360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51A962D-66A0-F525-7AF7-F6ACC1C9966C}"/>
              </a:ext>
            </a:extLst>
          </p:cNvPr>
          <p:cNvSpPr txBox="1"/>
          <p:nvPr/>
        </p:nvSpPr>
        <p:spPr>
          <a:xfrm>
            <a:off x="3091896" y="2645830"/>
            <a:ext cx="22560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AA0065"/>
                </a:solidFill>
              </a:rPr>
              <a:t>10</a:t>
            </a:r>
            <a:r>
              <a:rPr kumimoji="1"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ja-JP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children with </a:t>
            </a:r>
          </a:p>
          <a:p>
            <a:pPr algn="ctr"/>
            <a:r>
              <a:rPr kumimoji="1" lang="en-US" altLang="ja-JP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prolonged hypotension  </a:t>
            </a:r>
          </a:p>
          <a:p>
            <a:pPr algn="ctr"/>
            <a:r>
              <a:rPr kumimoji="1" lang="en-US" altLang="ja-JP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associated with </a:t>
            </a:r>
          </a:p>
          <a:p>
            <a:pPr algn="ctr"/>
            <a:r>
              <a:rPr kumimoji="1" lang="en-US" altLang="ja-JP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Bilateral kidney absence</a:t>
            </a:r>
          </a:p>
        </p:txBody>
      </p:sp>
      <p:cxnSp>
        <p:nvCxnSpPr>
          <p:cNvPr id="8" name="Straight Arrow Connector 13">
            <a:extLst>
              <a:ext uri="{FF2B5EF4-FFF2-40B4-BE49-F238E27FC236}">
                <a16:creationId xmlns:a16="http://schemas.microsoft.com/office/drawing/2014/main" id="{95A1D419-E310-2560-1C47-B459BD41BB98}"/>
              </a:ext>
            </a:extLst>
          </p:cNvPr>
          <p:cNvCxnSpPr>
            <a:cxnSpLocks/>
          </p:cNvCxnSpPr>
          <p:nvPr/>
        </p:nvCxnSpPr>
        <p:spPr>
          <a:xfrm>
            <a:off x="2983267" y="4166977"/>
            <a:ext cx="736668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2DC40BC-6884-D10C-5227-EF06E42FAC9F}"/>
              </a:ext>
            </a:extLst>
          </p:cNvPr>
          <p:cNvCxnSpPr>
            <a:cxnSpLocks/>
          </p:cNvCxnSpPr>
          <p:nvPr/>
        </p:nvCxnSpPr>
        <p:spPr>
          <a:xfrm>
            <a:off x="2983265" y="3373703"/>
            <a:ext cx="0" cy="1607058"/>
          </a:xfrm>
          <a:prstGeom prst="line">
            <a:avLst/>
          </a:prstGeom>
          <a:ln w="31750">
            <a:solidFill>
              <a:srgbClr val="0043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3">
            <a:extLst>
              <a:ext uri="{FF2B5EF4-FFF2-40B4-BE49-F238E27FC236}">
                <a16:creationId xmlns:a16="http://schemas.microsoft.com/office/drawing/2014/main" id="{91FD387B-A0B3-C787-F566-0598732E798F}"/>
              </a:ext>
            </a:extLst>
          </p:cNvPr>
          <p:cNvCxnSpPr>
            <a:cxnSpLocks/>
          </p:cNvCxnSpPr>
          <p:nvPr/>
        </p:nvCxnSpPr>
        <p:spPr>
          <a:xfrm>
            <a:off x="2354211" y="3354023"/>
            <a:ext cx="638784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3">
            <a:extLst>
              <a:ext uri="{FF2B5EF4-FFF2-40B4-BE49-F238E27FC236}">
                <a16:creationId xmlns:a16="http://schemas.microsoft.com/office/drawing/2014/main" id="{FE6454C5-FD51-1BA4-F15E-9638CA6969E4}"/>
              </a:ext>
            </a:extLst>
          </p:cNvPr>
          <p:cNvCxnSpPr>
            <a:cxnSpLocks/>
          </p:cNvCxnSpPr>
          <p:nvPr/>
        </p:nvCxnSpPr>
        <p:spPr>
          <a:xfrm>
            <a:off x="2354211" y="4951577"/>
            <a:ext cx="639650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4ED482D-9071-1FB4-9D6C-77A836BBD948}"/>
              </a:ext>
            </a:extLst>
          </p:cNvPr>
          <p:cNvSpPr txBox="1"/>
          <p:nvPr/>
        </p:nvSpPr>
        <p:spPr>
          <a:xfrm>
            <a:off x="9150365" y="4673989"/>
            <a:ext cx="2643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kern="0" dirty="0">
                <a:effectLst/>
                <a:ea typeface="ＭＳ Ｐゴシック" panose="020B0600070205080204" pitchFamily="34" charset="-128"/>
                <a:cs typeface="Arial" panose="020B0604020202020204" pitchFamily="34" charset="0"/>
              </a:rPr>
              <a:t>HIE, </a:t>
            </a:r>
            <a:r>
              <a:rPr lang="en-US" altLang="ja-JP" sz="1200" kern="0" dirty="0">
                <a:effectLst/>
                <a:ea typeface="ＭＳ Ｐゴシック" panose="020B0600070205080204" pitchFamily="34" charset="-128"/>
              </a:rPr>
              <a:t>hypoxic–ischemic encephalopathy</a:t>
            </a:r>
            <a:r>
              <a:rPr lang="ja-JP" altLang="ja-JP" sz="1200">
                <a:effectLst/>
              </a:rPr>
              <a:t> </a:t>
            </a:r>
            <a:endParaRPr kumimoji="1" lang="ja-JP" altLang="en-US" sz="1200">
              <a:cs typeface="Arial" panose="020B0604020202020204" pitchFamily="34" charset="0"/>
            </a:endParaRPr>
          </a:p>
        </p:txBody>
      </p:sp>
      <p:pic>
        <p:nvPicPr>
          <p:cNvPr id="31" name="グラフィックス 30" descr="赤ちゃん">
            <a:extLst>
              <a:ext uri="{FF2B5EF4-FFF2-40B4-BE49-F238E27FC236}">
                <a16:creationId xmlns:a16="http://schemas.microsoft.com/office/drawing/2014/main" id="{62B6CC32-92A8-9390-1032-D52FDCC92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7168" y="2605685"/>
            <a:ext cx="1162691" cy="1162691"/>
          </a:xfrm>
          <a:prstGeom prst="rect">
            <a:avLst/>
          </a:prstGeom>
        </p:spPr>
      </p:pic>
      <p:pic>
        <p:nvPicPr>
          <p:cNvPr id="33" name="グラフィックス 32" descr="赤ちゃん">
            <a:extLst>
              <a:ext uri="{FF2B5EF4-FFF2-40B4-BE49-F238E27FC236}">
                <a16:creationId xmlns:a16="http://schemas.microsoft.com/office/drawing/2014/main" id="{A14FA293-E0D4-6906-FA00-BFE1589DA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9423" y="3608107"/>
            <a:ext cx="1162691" cy="1162691"/>
          </a:xfrm>
          <a:prstGeom prst="rect">
            <a:avLst/>
          </a:prstGeom>
        </p:spPr>
      </p:pic>
      <p:pic>
        <p:nvPicPr>
          <p:cNvPr id="21" name="グラフィックス 20" descr="赤ちゃん">
            <a:extLst>
              <a:ext uri="{FF2B5EF4-FFF2-40B4-BE49-F238E27FC236}">
                <a16:creationId xmlns:a16="http://schemas.microsoft.com/office/drawing/2014/main" id="{B35B562A-C2F3-5D62-1512-44A1B6EE5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8830" y="4562889"/>
            <a:ext cx="1162691" cy="1162691"/>
          </a:xfrm>
          <a:prstGeom prst="rect">
            <a:avLst/>
          </a:prstGeom>
        </p:spPr>
      </p:pic>
      <p:cxnSp>
        <p:nvCxnSpPr>
          <p:cNvPr id="22" name="Straight Arrow Connector 13">
            <a:extLst>
              <a:ext uri="{FF2B5EF4-FFF2-40B4-BE49-F238E27FC236}">
                <a16:creationId xmlns:a16="http://schemas.microsoft.com/office/drawing/2014/main" id="{F3005A6A-401C-A730-EDF4-9F93EAC50F03}"/>
              </a:ext>
            </a:extLst>
          </p:cNvPr>
          <p:cNvCxnSpPr>
            <a:cxnSpLocks/>
          </p:cNvCxnSpPr>
          <p:nvPr/>
        </p:nvCxnSpPr>
        <p:spPr>
          <a:xfrm>
            <a:off x="2354211" y="4166977"/>
            <a:ext cx="629054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0BF8BC-F9C0-8DEC-9972-89D6B81C1554}"/>
              </a:ext>
            </a:extLst>
          </p:cNvPr>
          <p:cNvSpPr txBox="1"/>
          <p:nvPr/>
        </p:nvSpPr>
        <p:spPr>
          <a:xfrm>
            <a:off x="351243" y="2682174"/>
            <a:ext cx="1347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3</a:t>
            </a:r>
            <a:r>
              <a:rPr kumimoji="1" lang="en-US" altLang="ja-JP" sz="1400" dirty="0"/>
              <a:t> current cases</a:t>
            </a:r>
            <a:endParaRPr kumimoji="1" lang="ja-JP" altLang="en-US" sz="140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7E97259-3701-AFA6-C384-705BD166286C}"/>
              </a:ext>
            </a:extLst>
          </p:cNvPr>
          <p:cNvSpPr txBox="1"/>
          <p:nvPr/>
        </p:nvSpPr>
        <p:spPr>
          <a:xfrm>
            <a:off x="346669" y="3568043"/>
            <a:ext cx="117044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2</a:t>
            </a:r>
            <a:r>
              <a:rPr kumimoji="1" lang="en-US" altLang="ja-JP" sz="1400" dirty="0"/>
              <a:t> previously </a:t>
            </a:r>
          </a:p>
          <a:p>
            <a:r>
              <a:rPr kumimoji="1" lang="en-US" altLang="ja-JP" sz="1400" dirty="0"/>
              <a:t>reported by </a:t>
            </a:r>
          </a:p>
          <a:p>
            <a:r>
              <a:rPr kumimoji="1" lang="en-US" altLang="ja-JP" sz="1400" dirty="0"/>
              <a:t>our group</a:t>
            </a:r>
            <a:endParaRPr kumimoji="1" lang="ja-JP" altLang="en-US" sz="140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11AC992-028B-5B6B-5247-A203E490074E}"/>
              </a:ext>
            </a:extLst>
          </p:cNvPr>
          <p:cNvSpPr txBox="1"/>
          <p:nvPr/>
        </p:nvSpPr>
        <p:spPr>
          <a:xfrm>
            <a:off x="335352" y="4587636"/>
            <a:ext cx="129125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5</a:t>
            </a:r>
            <a:r>
              <a:rPr kumimoji="1" lang="en-US" altLang="ja-JP" sz="1400" dirty="0"/>
              <a:t> previously</a:t>
            </a:r>
          </a:p>
          <a:p>
            <a:r>
              <a:rPr kumimoji="1" lang="en-US" altLang="ja-JP" sz="1400" dirty="0"/>
              <a:t>reported in the</a:t>
            </a:r>
          </a:p>
          <a:p>
            <a:r>
              <a:rPr kumimoji="1" lang="en-US" altLang="ja-JP" sz="1400" dirty="0"/>
              <a:t>literature</a:t>
            </a:r>
            <a:endParaRPr kumimoji="1" lang="ja-JP" altLang="en-US" sz="1400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2D4E941F-19AB-3310-2A7B-248D1F31DF73}"/>
              </a:ext>
            </a:extLst>
          </p:cNvPr>
          <p:cNvSpPr/>
          <p:nvPr/>
        </p:nvSpPr>
        <p:spPr>
          <a:xfrm>
            <a:off x="5314812" y="1973572"/>
            <a:ext cx="297259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Age at hypotension onset:</a:t>
            </a:r>
          </a:p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Med </a:t>
            </a:r>
            <a:r>
              <a:rPr kumimoji="1" lang="en-US" altLang="ja-JP" sz="2400" dirty="0">
                <a:solidFill>
                  <a:srgbClr val="0070C0"/>
                </a:solidFill>
              </a:rPr>
              <a:t>7</a:t>
            </a:r>
            <a:r>
              <a:rPr kumimoji="1" lang="en-US" altLang="ja-JP" sz="1600" dirty="0">
                <a:solidFill>
                  <a:srgbClr val="0070C0"/>
                </a:solidFill>
              </a:rPr>
              <a:t> month</a:t>
            </a:r>
            <a:r>
              <a:rPr kumimoji="1" lang="en-US" altLang="ja-JP" sz="1600" dirty="0">
                <a:solidFill>
                  <a:srgbClr val="004277"/>
                </a:solidFill>
              </a:rPr>
              <a:t>s </a:t>
            </a:r>
            <a:r>
              <a:rPr kumimoji="1" lang="en-US" altLang="ja-JP" sz="1200" dirty="0">
                <a:solidFill>
                  <a:schemeClr val="tx1"/>
                </a:solidFill>
              </a:rPr>
              <a:t>(range, 1-48 months)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8A7BEA17-D517-0D07-32AC-8B2ADD211552}"/>
              </a:ext>
            </a:extLst>
          </p:cNvPr>
          <p:cNvSpPr/>
          <p:nvPr/>
        </p:nvSpPr>
        <p:spPr>
          <a:xfrm>
            <a:off x="5314812" y="2882415"/>
            <a:ext cx="2972598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Etiology of kidney loss</a:t>
            </a:r>
          </a:p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Congenital (n=2)</a:t>
            </a:r>
          </a:p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Bilateral nephrectomy (n=8)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2A6BDDA3-5CD1-1F64-1327-70F565FFBFC8}"/>
              </a:ext>
            </a:extLst>
          </p:cNvPr>
          <p:cNvSpPr/>
          <p:nvPr/>
        </p:nvSpPr>
        <p:spPr>
          <a:xfrm>
            <a:off x="5314813" y="3811281"/>
            <a:ext cx="297259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Interval between kidney loss </a:t>
            </a:r>
          </a:p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and hypotension onset:</a:t>
            </a:r>
          </a:p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Med </a:t>
            </a:r>
            <a:r>
              <a:rPr kumimoji="1" lang="en-US" altLang="ja-JP" sz="2400" dirty="0">
                <a:solidFill>
                  <a:srgbClr val="0070C0"/>
                </a:solidFill>
              </a:rPr>
              <a:t>14</a:t>
            </a:r>
            <a:r>
              <a:rPr kumimoji="1" lang="en-US" altLang="ja-JP" sz="1600" dirty="0">
                <a:solidFill>
                  <a:srgbClr val="0070C0"/>
                </a:solidFill>
              </a:rPr>
              <a:t> days </a:t>
            </a:r>
            <a:r>
              <a:rPr kumimoji="1" lang="en-US" altLang="ja-JP" sz="1200" dirty="0">
                <a:solidFill>
                  <a:schemeClr val="tx1"/>
                </a:solidFill>
              </a:rPr>
              <a:t>(range, 0 days-3 years)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8EAA356-EA60-294D-56F2-406CDACB6231}"/>
              </a:ext>
            </a:extLst>
          </p:cNvPr>
          <p:cNvSpPr txBox="1"/>
          <p:nvPr/>
        </p:nvSpPr>
        <p:spPr>
          <a:xfrm>
            <a:off x="5228860" y="1662713"/>
            <a:ext cx="2797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>
                <a:cs typeface="Arial" panose="020B0604020202020204" pitchFamily="34" charset="0"/>
              </a:rPr>
              <a:t>■</a:t>
            </a:r>
            <a:r>
              <a:rPr kumimoji="1" lang="en-US" altLang="ja-JP" sz="1400" b="1" dirty="0">
                <a:cs typeface="Arial" panose="020B0604020202020204" pitchFamily="34" charset="0"/>
              </a:rPr>
              <a:t>Clinical features with 10 patients</a:t>
            </a:r>
            <a:endParaRPr kumimoji="1" lang="ja-JP" altLang="en-US" sz="1400" b="1">
              <a:cs typeface="Arial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86D6CCF3-E417-8E0E-98FA-FBD56DC982B7}"/>
              </a:ext>
            </a:extLst>
          </p:cNvPr>
          <p:cNvSpPr/>
          <p:nvPr/>
        </p:nvSpPr>
        <p:spPr>
          <a:xfrm>
            <a:off x="8637456" y="1978541"/>
            <a:ext cx="3080838" cy="6856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2000" dirty="0">
                <a:solidFill>
                  <a:schemeClr val="tx1"/>
                </a:solidFill>
              </a:rPr>
              <a:t>Recovery of hypotension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sz="1600">
                <a:solidFill>
                  <a:srgbClr val="0070C0"/>
                </a:solidFill>
              </a:rPr>
              <a:t>　　　　</a:t>
            </a:r>
            <a:r>
              <a:rPr kumimoji="1" lang="en-US" altLang="ja-JP" sz="1600" dirty="0">
                <a:solidFill>
                  <a:schemeClr val="tx1"/>
                </a:solidFill>
              </a:rPr>
              <a:t>n= </a:t>
            </a:r>
            <a:r>
              <a:rPr kumimoji="1" lang="en-US" altLang="ja-JP" sz="2400" dirty="0">
                <a:solidFill>
                  <a:srgbClr val="0070C0"/>
                </a:solidFill>
              </a:rPr>
              <a:t>8 </a:t>
            </a:r>
            <a:r>
              <a:rPr kumimoji="1" lang="en-US" altLang="ja-JP" dirty="0">
                <a:solidFill>
                  <a:srgbClr val="0070C0"/>
                </a:solidFill>
              </a:rPr>
              <a:t>(</a:t>
            </a:r>
            <a:r>
              <a:rPr kumimoji="1" lang="en-US" altLang="ja-JP" sz="2400" dirty="0">
                <a:solidFill>
                  <a:srgbClr val="0070C0"/>
                </a:solidFill>
              </a:rPr>
              <a:t>80</a:t>
            </a:r>
            <a:r>
              <a:rPr kumimoji="1" lang="en-US" altLang="ja-JP" dirty="0">
                <a:solidFill>
                  <a:srgbClr val="0070C0"/>
                </a:solidFill>
              </a:rPr>
              <a:t>%</a:t>
            </a:r>
            <a:r>
              <a:rPr kumimoji="1" lang="en-US" altLang="ja-JP" sz="2000" dirty="0">
                <a:solidFill>
                  <a:srgbClr val="0070C0"/>
                </a:solidFill>
              </a:rPr>
              <a:t>)</a:t>
            </a:r>
            <a:endParaRPr kumimoji="1" lang="ja-JP" altLang="en-US">
              <a:solidFill>
                <a:srgbClr val="0070C0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0C76154-035B-11A3-5FF8-D31C6148D8A5}"/>
              </a:ext>
            </a:extLst>
          </p:cNvPr>
          <p:cNvSpPr txBox="1"/>
          <p:nvPr/>
        </p:nvSpPr>
        <p:spPr>
          <a:xfrm>
            <a:off x="8551504" y="1648226"/>
            <a:ext cx="2757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>
                <a:cs typeface="Arial" panose="020B0604020202020204" pitchFamily="34" charset="0"/>
              </a:rPr>
              <a:t>■</a:t>
            </a:r>
            <a:r>
              <a:rPr kumimoji="1" lang="en-US" altLang="ja-JP" sz="1400" b="1" dirty="0">
                <a:cs typeface="Arial" panose="020B0604020202020204" pitchFamily="34" charset="0"/>
              </a:rPr>
              <a:t>Clinical Outcomes of 10 patients</a:t>
            </a:r>
            <a:endParaRPr kumimoji="1" lang="ja-JP" altLang="en-US" sz="1400" b="1">
              <a:cs typeface="Arial" panose="020B0604020202020204" pitchFamily="34" charset="0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2C374754-A6A7-2E08-18D6-01DF8F1C7B82}"/>
              </a:ext>
            </a:extLst>
          </p:cNvPr>
          <p:cNvSpPr/>
          <p:nvPr/>
        </p:nvSpPr>
        <p:spPr>
          <a:xfrm>
            <a:off x="8637456" y="2664142"/>
            <a:ext cx="3080838" cy="6856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2000" dirty="0">
                <a:solidFill>
                  <a:schemeClr val="tx1"/>
                </a:solidFill>
              </a:rPr>
              <a:t>                    HIE </a:t>
            </a:r>
          </a:p>
          <a:p>
            <a:pPr algn="ctr"/>
            <a:r>
              <a:rPr kumimoji="1" lang="en-US" altLang="ja-JP" sz="1600" dirty="0">
                <a:solidFill>
                  <a:schemeClr val="tx1"/>
                </a:solidFill>
              </a:rPr>
              <a:t>n= </a:t>
            </a:r>
            <a:r>
              <a:rPr kumimoji="1" lang="en-US" altLang="ja-JP" sz="2400" dirty="0">
                <a:solidFill>
                  <a:srgbClr val="AA0065"/>
                </a:solidFill>
              </a:rPr>
              <a:t>6</a:t>
            </a:r>
            <a:r>
              <a:rPr kumimoji="1" lang="en-US" altLang="ja-JP" sz="2000" dirty="0">
                <a:solidFill>
                  <a:srgbClr val="AA0065"/>
                </a:solidFill>
              </a:rPr>
              <a:t> (</a:t>
            </a:r>
            <a:r>
              <a:rPr kumimoji="1" lang="en-US" altLang="ja-JP" sz="2400" dirty="0">
                <a:solidFill>
                  <a:srgbClr val="AA0065"/>
                </a:solidFill>
              </a:rPr>
              <a:t>60</a:t>
            </a:r>
            <a:r>
              <a:rPr kumimoji="1" lang="en-US" altLang="ja-JP" dirty="0">
                <a:solidFill>
                  <a:srgbClr val="AA0065"/>
                </a:solidFill>
              </a:rPr>
              <a:t>%</a:t>
            </a:r>
            <a:r>
              <a:rPr kumimoji="1" lang="en-US" altLang="ja-JP" sz="2000" dirty="0">
                <a:solidFill>
                  <a:srgbClr val="AA0065"/>
                </a:solidFill>
              </a:rPr>
              <a:t>)</a:t>
            </a:r>
            <a:endParaRPr kumimoji="1" lang="ja-JP" altLang="en-US">
              <a:solidFill>
                <a:srgbClr val="AA0065"/>
              </a:solidFill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40DF9EE9-642B-0BB9-EB06-FC83DF8D8BD0}"/>
              </a:ext>
            </a:extLst>
          </p:cNvPr>
          <p:cNvSpPr/>
          <p:nvPr/>
        </p:nvSpPr>
        <p:spPr>
          <a:xfrm>
            <a:off x="8637456" y="3349743"/>
            <a:ext cx="3080838" cy="68560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2000" dirty="0">
                <a:solidFill>
                  <a:schemeClr val="tx1"/>
                </a:solidFill>
              </a:rPr>
              <a:t>                  Death</a:t>
            </a:r>
          </a:p>
          <a:p>
            <a:pPr algn="ctr"/>
            <a:r>
              <a:rPr kumimoji="1" lang="en-US" altLang="ja-JP" sz="1600" dirty="0">
                <a:solidFill>
                  <a:schemeClr val="tx1"/>
                </a:solidFill>
              </a:rPr>
              <a:t>n= </a:t>
            </a:r>
            <a:r>
              <a:rPr kumimoji="1" lang="en-US" altLang="ja-JP" sz="2400" dirty="0">
                <a:solidFill>
                  <a:srgbClr val="AA0065"/>
                </a:solidFill>
              </a:rPr>
              <a:t>5</a:t>
            </a:r>
            <a:r>
              <a:rPr kumimoji="1" lang="en-US" altLang="ja-JP" sz="2000" dirty="0">
                <a:solidFill>
                  <a:srgbClr val="AA0065"/>
                </a:solidFill>
              </a:rPr>
              <a:t> (</a:t>
            </a:r>
            <a:r>
              <a:rPr kumimoji="1" lang="en-US" altLang="ja-JP" sz="2400" dirty="0">
                <a:solidFill>
                  <a:srgbClr val="AA0065"/>
                </a:solidFill>
              </a:rPr>
              <a:t>50</a:t>
            </a:r>
            <a:r>
              <a:rPr kumimoji="1" lang="en-US" altLang="ja-JP" dirty="0">
                <a:solidFill>
                  <a:srgbClr val="AA0065"/>
                </a:solidFill>
              </a:rPr>
              <a:t>%</a:t>
            </a:r>
            <a:r>
              <a:rPr kumimoji="1" lang="en-US" altLang="ja-JP" sz="2000" dirty="0">
                <a:solidFill>
                  <a:srgbClr val="AA0065"/>
                </a:solidFill>
              </a:rPr>
              <a:t>)</a:t>
            </a:r>
            <a:endParaRPr kumimoji="1" lang="ja-JP" altLang="en-US">
              <a:solidFill>
                <a:srgbClr val="AA0065"/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75E94D91-45E2-0975-DCCE-0543DB9752C7}"/>
              </a:ext>
            </a:extLst>
          </p:cNvPr>
          <p:cNvSpPr/>
          <p:nvPr/>
        </p:nvSpPr>
        <p:spPr>
          <a:xfrm>
            <a:off x="8637456" y="4040340"/>
            <a:ext cx="3080837" cy="6856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2000" dirty="0">
                <a:solidFill>
                  <a:schemeClr val="tx1"/>
                </a:solidFill>
              </a:rPr>
              <a:t>            Death or HIE</a:t>
            </a:r>
          </a:p>
          <a:p>
            <a:pPr algn="ctr"/>
            <a:r>
              <a:rPr kumimoji="1" lang="en-US" altLang="ja-JP" sz="1600" dirty="0">
                <a:solidFill>
                  <a:schemeClr val="tx1"/>
                </a:solidFill>
              </a:rPr>
              <a:t>n= </a:t>
            </a:r>
            <a:r>
              <a:rPr kumimoji="1" lang="en-US" altLang="ja-JP" sz="2400" dirty="0">
                <a:solidFill>
                  <a:srgbClr val="AA0065"/>
                </a:solidFill>
              </a:rPr>
              <a:t>6</a:t>
            </a:r>
            <a:r>
              <a:rPr kumimoji="1" lang="en-US" altLang="ja-JP" sz="2000" dirty="0">
                <a:solidFill>
                  <a:srgbClr val="AA0065"/>
                </a:solidFill>
              </a:rPr>
              <a:t> (</a:t>
            </a:r>
            <a:r>
              <a:rPr kumimoji="1" lang="en-US" altLang="ja-JP" sz="2400" dirty="0">
                <a:solidFill>
                  <a:srgbClr val="AA0065"/>
                </a:solidFill>
              </a:rPr>
              <a:t>60</a:t>
            </a:r>
            <a:r>
              <a:rPr kumimoji="1" lang="en-US" altLang="ja-JP" dirty="0">
                <a:solidFill>
                  <a:srgbClr val="AA0065"/>
                </a:solidFill>
              </a:rPr>
              <a:t>%</a:t>
            </a:r>
            <a:r>
              <a:rPr kumimoji="1" lang="en-US" altLang="ja-JP" sz="2000" dirty="0">
                <a:solidFill>
                  <a:srgbClr val="AA0065"/>
                </a:solidFill>
              </a:rPr>
              <a:t>)</a:t>
            </a:r>
            <a:endParaRPr kumimoji="1" lang="ja-JP" altLang="en-US">
              <a:solidFill>
                <a:srgbClr val="AA0065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7D1BE50-C837-67E2-CBF0-0F21192784FD}"/>
              </a:ext>
            </a:extLst>
          </p:cNvPr>
          <p:cNvSpPr txBox="1"/>
          <p:nvPr/>
        </p:nvSpPr>
        <p:spPr>
          <a:xfrm>
            <a:off x="3398540" y="4980761"/>
            <a:ext cx="858921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1600" b="1" u="sng" kern="0" dirty="0">
                <a:effectLst/>
                <a:ea typeface="ＭＳ Ｐゴシック" panose="020B0600070205080204" pitchFamily="34" charset="-128"/>
              </a:rPr>
              <a:t>Management strategies</a:t>
            </a:r>
            <a:r>
              <a:rPr lang="en-US" altLang="ja-JP" sz="1600" b="1" kern="0" dirty="0">
                <a:effectLst/>
                <a:ea typeface="ＭＳ Ｐゴシック" panose="020B0600070205080204" pitchFamily="34" charset="-128"/>
              </a:rPr>
              <a:t> </a:t>
            </a:r>
            <a:r>
              <a:rPr lang="en-US" altLang="ja-JP" sz="1600" kern="0" dirty="0">
                <a:effectLst/>
                <a:ea typeface="ＭＳ Ｐゴシック" panose="020B0600070205080204" pitchFamily="34" charset="-128"/>
              </a:rPr>
              <a:t>included fluid overload, vasopressors, and midodrine. </a:t>
            </a:r>
          </a:p>
          <a:p>
            <a:r>
              <a:rPr lang="en-US" altLang="ja-JP" sz="2000" b="1" kern="0" dirty="0">
                <a:solidFill>
                  <a:srgbClr val="0070C0"/>
                </a:solidFill>
                <a:effectLst/>
                <a:ea typeface="ＭＳ Ｐゴシック" panose="020B0600070205080204" pitchFamily="34" charset="-128"/>
              </a:rPr>
              <a:t>Angiotensin II</a:t>
            </a:r>
            <a:r>
              <a:rPr lang="en-US" altLang="ja-JP" sz="2000" kern="0" dirty="0">
                <a:solidFill>
                  <a:srgbClr val="0070C0"/>
                </a:solidFill>
                <a:effectLst/>
                <a:ea typeface="ＭＳ Ｐゴシック" panose="020B0600070205080204" pitchFamily="34" charset="-128"/>
              </a:rPr>
              <a:t> </a:t>
            </a:r>
            <a:r>
              <a:rPr lang="en-US" altLang="ja-JP" sz="1600" kern="0" dirty="0">
                <a:ea typeface="ＭＳ Ｐゴシック" panose="020B0600070205080204" pitchFamily="34" charset="-128"/>
              </a:rPr>
              <a:t>in two cases and </a:t>
            </a:r>
            <a:r>
              <a:rPr lang="en-US" altLang="ja-JP" sz="2000" b="1" kern="0" dirty="0">
                <a:solidFill>
                  <a:srgbClr val="0070C0"/>
                </a:solidFill>
                <a:effectLst/>
                <a:ea typeface="ＭＳ Ｐゴシック" panose="020B0600070205080204" pitchFamily="34" charset="-128"/>
              </a:rPr>
              <a:t>fluid overload </a:t>
            </a:r>
            <a:r>
              <a:rPr lang="en-US" altLang="ja-JP" sz="1600" kern="0" dirty="0">
                <a:effectLst/>
                <a:ea typeface="ＭＳ Ｐゴシック" panose="020B0600070205080204" pitchFamily="34" charset="-128"/>
              </a:rPr>
              <a:t>in two</a:t>
            </a:r>
            <a:r>
              <a:rPr lang="en-US" altLang="ja-JP" sz="1600" kern="0" dirty="0">
                <a:ea typeface="ＭＳ Ｐゴシック" panose="020B0600070205080204" pitchFamily="34" charset="-128"/>
              </a:rPr>
              <a:t> patients </a:t>
            </a:r>
            <a:r>
              <a:rPr lang="en-US" altLang="ja-JP" sz="1600" kern="0" dirty="0">
                <a:effectLst/>
                <a:ea typeface="ＭＳ Ｐゴシック" panose="020B0600070205080204" pitchFamily="34" charset="-128"/>
              </a:rPr>
              <a:t>were associated with favorable.</a:t>
            </a:r>
            <a:endParaRPr kumimoji="1" lang="ja-JP" altLang="en-US"/>
          </a:p>
        </p:txBody>
      </p:sp>
      <p:pic>
        <p:nvPicPr>
          <p:cNvPr id="4" name="グラフィックス 3" descr="頭の中の脳">
            <a:extLst>
              <a:ext uri="{FF2B5EF4-FFF2-40B4-BE49-F238E27FC236}">
                <a16:creationId xmlns:a16="http://schemas.microsoft.com/office/drawing/2014/main" id="{D03B0069-A5BF-1C8F-E8F1-D95E665D1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1665" y="2684000"/>
            <a:ext cx="689703" cy="689703"/>
          </a:xfrm>
          <a:prstGeom prst="rect">
            <a:avLst/>
          </a:prstGeom>
        </p:spPr>
      </p:pic>
      <p:pic>
        <p:nvPicPr>
          <p:cNvPr id="6" name="グラフィックス 5" descr="聴診器">
            <a:extLst>
              <a:ext uri="{FF2B5EF4-FFF2-40B4-BE49-F238E27FC236}">
                <a16:creationId xmlns:a16="http://schemas.microsoft.com/office/drawing/2014/main" id="{5926AE0C-90C3-6881-EA12-70DBBE714A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0633" y="2063176"/>
            <a:ext cx="567255" cy="567255"/>
          </a:xfrm>
          <a:prstGeom prst="rect">
            <a:avLst/>
          </a:prstGeom>
        </p:spPr>
      </p:pic>
      <p:pic>
        <p:nvPicPr>
          <p:cNvPr id="10" name="グラフィックス 9" descr="警告">
            <a:extLst>
              <a:ext uri="{FF2B5EF4-FFF2-40B4-BE49-F238E27FC236}">
                <a16:creationId xmlns:a16="http://schemas.microsoft.com/office/drawing/2014/main" id="{28E93F78-7094-B5B1-04EE-76A55E1A32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94340" y="3483219"/>
            <a:ext cx="508938" cy="508938"/>
          </a:xfrm>
          <a:prstGeom prst="rect">
            <a:avLst/>
          </a:prstGeom>
        </p:spPr>
      </p:pic>
      <p:pic>
        <p:nvPicPr>
          <p:cNvPr id="11" name="グラフィックス 10" descr="頭の中の脳">
            <a:extLst>
              <a:ext uri="{FF2B5EF4-FFF2-40B4-BE49-F238E27FC236}">
                <a16:creationId xmlns:a16="http://schemas.microsoft.com/office/drawing/2014/main" id="{4845C4F0-7D65-25A1-00DE-88629D8A95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76216" y="4175155"/>
            <a:ext cx="549892" cy="549892"/>
          </a:xfrm>
          <a:prstGeom prst="rect">
            <a:avLst/>
          </a:prstGeom>
        </p:spPr>
      </p:pic>
      <p:pic>
        <p:nvPicPr>
          <p:cNvPr id="13" name="グラフィックス 12" descr="警告">
            <a:extLst>
              <a:ext uri="{FF2B5EF4-FFF2-40B4-BE49-F238E27FC236}">
                <a16:creationId xmlns:a16="http://schemas.microsoft.com/office/drawing/2014/main" id="{40F6943F-43D4-843C-00E3-6898A83A78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05238" y="4279770"/>
            <a:ext cx="386815" cy="386815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AE0A8AE0-B68A-E9D6-EA91-F973A6CB8DB4}"/>
              </a:ext>
            </a:extLst>
          </p:cNvPr>
          <p:cNvGrpSpPr/>
          <p:nvPr/>
        </p:nvGrpSpPr>
        <p:grpSpPr>
          <a:xfrm>
            <a:off x="3507667" y="3690865"/>
            <a:ext cx="1616416" cy="1381614"/>
            <a:chOff x="3413690" y="3385830"/>
            <a:chExt cx="1838230" cy="1838230"/>
          </a:xfrm>
        </p:grpSpPr>
        <p:pic>
          <p:nvPicPr>
            <p:cNvPr id="30" name="グラフィックス 29" descr="赤ちゃん">
              <a:extLst>
                <a:ext uri="{FF2B5EF4-FFF2-40B4-BE49-F238E27FC236}">
                  <a16:creationId xmlns:a16="http://schemas.microsoft.com/office/drawing/2014/main" id="{D61616C8-0BD2-1D2A-F4CE-33F3F60C6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13690" y="3385830"/>
              <a:ext cx="1838230" cy="1838230"/>
            </a:xfrm>
            <a:prstGeom prst="rect">
              <a:avLst/>
            </a:prstGeom>
          </p:spPr>
        </p:pic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id="{DAE97820-4BF4-E8D8-7DA0-00D2446A7CE3}"/>
                </a:ext>
              </a:extLst>
            </p:cNvPr>
            <p:cNvGrpSpPr/>
            <p:nvPr/>
          </p:nvGrpSpPr>
          <p:grpSpPr>
            <a:xfrm>
              <a:off x="4132956" y="4330547"/>
              <a:ext cx="404635" cy="286388"/>
              <a:chOff x="3614885" y="134466"/>
              <a:chExt cx="4536985" cy="5049838"/>
            </a:xfrm>
            <a:noFill/>
          </p:grpSpPr>
          <p:sp>
            <p:nvSpPr>
              <p:cNvPr id="5" name="Freeform 6">
                <a:extLst>
                  <a:ext uri="{FF2B5EF4-FFF2-40B4-BE49-F238E27FC236}">
                    <a16:creationId xmlns:a16="http://schemas.microsoft.com/office/drawing/2014/main" id="{41AD2F89-5CB9-1C9A-4717-56FE4C977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4885" y="134466"/>
                <a:ext cx="1736721" cy="5049838"/>
              </a:xfrm>
              <a:custGeom>
                <a:avLst/>
                <a:gdLst>
                  <a:gd name="T0" fmla="*/ 2419 w 2478"/>
                  <a:gd name="T1" fmla="*/ 3605 h 3605"/>
                  <a:gd name="T2" fmla="*/ 2255 w 2478"/>
                  <a:gd name="T3" fmla="*/ 3582 h 3605"/>
                  <a:gd name="T4" fmla="*/ 2254 w 2478"/>
                  <a:gd name="T5" fmla="*/ 3013 h 3605"/>
                  <a:gd name="T6" fmla="*/ 1990 w 2478"/>
                  <a:gd name="T7" fmla="*/ 1994 h 3605"/>
                  <a:gd name="T8" fmla="*/ 1548 w 2478"/>
                  <a:gd name="T9" fmla="*/ 1544 h 3605"/>
                  <a:gd name="T10" fmla="*/ 1529 w 2478"/>
                  <a:gd name="T11" fmla="*/ 1537 h 3605"/>
                  <a:gd name="T12" fmla="*/ 1424 w 2478"/>
                  <a:gd name="T13" fmla="*/ 1484 h 3605"/>
                  <a:gd name="T14" fmla="*/ 1445 w 2478"/>
                  <a:gd name="T15" fmla="*/ 1322 h 3605"/>
                  <a:gd name="T16" fmla="*/ 1489 w 2478"/>
                  <a:gd name="T17" fmla="*/ 1202 h 3605"/>
                  <a:gd name="T18" fmla="*/ 1499 w 2478"/>
                  <a:gd name="T19" fmla="*/ 1839 h 3605"/>
                  <a:gd name="T20" fmla="*/ 1415 w 2478"/>
                  <a:gd name="T21" fmla="*/ 1599 h 3605"/>
                  <a:gd name="T22" fmla="*/ 1868 w 2478"/>
                  <a:gd name="T23" fmla="*/ 1982 h 3605"/>
                  <a:gd name="T24" fmla="*/ 1581 w 2478"/>
                  <a:gd name="T25" fmla="*/ 2861 h 3605"/>
                  <a:gd name="T26" fmla="*/ 1118 w 2478"/>
                  <a:gd name="T27" fmla="*/ 2935 h 3605"/>
                  <a:gd name="T28" fmla="*/ 164 w 2478"/>
                  <a:gd name="T29" fmla="*/ 2153 h 3605"/>
                  <a:gd name="T30" fmla="*/ 105 w 2478"/>
                  <a:gd name="T31" fmla="*/ 1098 h 3605"/>
                  <a:gd name="T32" fmla="*/ 538 w 2478"/>
                  <a:gd name="T33" fmla="*/ 307 h 3605"/>
                  <a:gd name="T34" fmla="*/ 1372 w 2478"/>
                  <a:gd name="T35" fmla="*/ 73 h 3605"/>
                  <a:gd name="T36" fmla="*/ 1824 w 2478"/>
                  <a:gd name="T37" fmla="*/ 305 h 3605"/>
                  <a:gd name="T38" fmla="*/ 1965 w 2478"/>
                  <a:gd name="T39" fmla="*/ 931 h 3605"/>
                  <a:gd name="T40" fmla="*/ 1657 w 2478"/>
                  <a:gd name="T41" fmla="*/ 1324 h 3605"/>
                  <a:gd name="T42" fmla="*/ 1614 w 2478"/>
                  <a:gd name="T43" fmla="*/ 1353 h 3605"/>
                  <a:gd name="T44" fmla="*/ 1786 w 2478"/>
                  <a:gd name="T45" fmla="*/ 1459 h 3605"/>
                  <a:gd name="T46" fmla="*/ 2227 w 2478"/>
                  <a:gd name="T47" fmla="*/ 2028 h 3605"/>
                  <a:gd name="T48" fmla="*/ 2429 w 2478"/>
                  <a:gd name="T49" fmla="*/ 3585 h 3605"/>
                  <a:gd name="T50" fmla="*/ 2419 w 2478"/>
                  <a:gd name="T51" fmla="*/ 3605 h 3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8" h="3605">
                    <a:moveTo>
                      <a:pt x="2419" y="3605"/>
                    </a:moveTo>
                    <a:cubicBezTo>
                      <a:pt x="2362" y="3597"/>
                      <a:pt x="2302" y="3589"/>
                      <a:pt x="2255" y="3582"/>
                    </a:cubicBezTo>
                    <a:cubicBezTo>
                      <a:pt x="2255" y="3385"/>
                      <a:pt x="2263" y="3199"/>
                      <a:pt x="2254" y="3013"/>
                    </a:cubicBezTo>
                    <a:cubicBezTo>
                      <a:pt x="2236" y="2656"/>
                      <a:pt x="2165" y="2311"/>
                      <a:pt x="1990" y="1994"/>
                    </a:cubicBezTo>
                    <a:cubicBezTo>
                      <a:pt x="1885" y="1803"/>
                      <a:pt x="1750" y="1640"/>
                      <a:pt x="1548" y="1544"/>
                    </a:cubicBezTo>
                    <a:cubicBezTo>
                      <a:pt x="1542" y="1541"/>
                      <a:pt x="1535" y="1539"/>
                      <a:pt x="1529" y="1537"/>
                    </a:cubicBezTo>
                    <a:cubicBezTo>
                      <a:pt x="1492" y="1520"/>
                      <a:pt x="1428" y="1507"/>
                      <a:pt x="1424" y="1484"/>
                    </a:cubicBezTo>
                    <a:cubicBezTo>
                      <a:pt x="1414" y="1433"/>
                      <a:pt x="1432" y="1376"/>
                      <a:pt x="1445" y="1322"/>
                    </a:cubicBezTo>
                    <a:cubicBezTo>
                      <a:pt x="1454" y="1283"/>
                      <a:pt x="1473" y="1245"/>
                      <a:pt x="1489" y="1202"/>
                    </a:cubicBezTo>
                    <a:cubicBezTo>
                      <a:pt x="1299" y="1299"/>
                      <a:pt x="1265" y="1692"/>
                      <a:pt x="1499" y="1839"/>
                    </a:cubicBezTo>
                    <a:cubicBezTo>
                      <a:pt x="1472" y="1762"/>
                      <a:pt x="1446" y="1689"/>
                      <a:pt x="1415" y="1599"/>
                    </a:cubicBezTo>
                    <a:cubicBezTo>
                      <a:pt x="1635" y="1669"/>
                      <a:pt x="1787" y="1790"/>
                      <a:pt x="1868" y="1982"/>
                    </a:cubicBezTo>
                    <a:cubicBezTo>
                      <a:pt x="2011" y="2323"/>
                      <a:pt x="1895" y="2667"/>
                      <a:pt x="1581" y="2861"/>
                    </a:cubicBezTo>
                    <a:cubicBezTo>
                      <a:pt x="1438" y="2950"/>
                      <a:pt x="1280" y="2960"/>
                      <a:pt x="1118" y="2935"/>
                    </a:cubicBezTo>
                    <a:cubicBezTo>
                      <a:pt x="649" y="2860"/>
                      <a:pt x="334" y="2584"/>
                      <a:pt x="164" y="2153"/>
                    </a:cubicBezTo>
                    <a:cubicBezTo>
                      <a:pt x="29" y="1813"/>
                      <a:pt x="0" y="1458"/>
                      <a:pt x="105" y="1098"/>
                    </a:cubicBezTo>
                    <a:cubicBezTo>
                      <a:pt x="191" y="801"/>
                      <a:pt x="315" y="527"/>
                      <a:pt x="538" y="307"/>
                    </a:cubicBezTo>
                    <a:cubicBezTo>
                      <a:pt x="772" y="76"/>
                      <a:pt x="1051" y="0"/>
                      <a:pt x="1372" y="73"/>
                    </a:cubicBezTo>
                    <a:cubicBezTo>
                      <a:pt x="1543" y="111"/>
                      <a:pt x="1705" y="171"/>
                      <a:pt x="1824" y="305"/>
                    </a:cubicBezTo>
                    <a:cubicBezTo>
                      <a:pt x="1985" y="486"/>
                      <a:pt x="2024" y="697"/>
                      <a:pt x="1965" y="931"/>
                    </a:cubicBezTo>
                    <a:cubicBezTo>
                      <a:pt x="1920" y="1108"/>
                      <a:pt x="1812" y="1234"/>
                      <a:pt x="1657" y="1324"/>
                    </a:cubicBezTo>
                    <a:cubicBezTo>
                      <a:pt x="1644" y="1331"/>
                      <a:pt x="1632" y="1341"/>
                      <a:pt x="1614" y="1353"/>
                    </a:cubicBezTo>
                    <a:cubicBezTo>
                      <a:pt x="1676" y="1391"/>
                      <a:pt x="1734" y="1422"/>
                      <a:pt x="1786" y="1459"/>
                    </a:cubicBezTo>
                    <a:cubicBezTo>
                      <a:pt x="1991" y="1604"/>
                      <a:pt x="2126" y="1804"/>
                      <a:pt x="2227" y="2028"/>
                    </a:cubicBezTo>
                    <a:cubicBezTo>
                      <a:pt x="2451" y="2526"/>
                      <a:pt x="2478" y="3051"/>
                      <a:pt x="2429" y="3585"/>
                    </a:cubicBezTo>
                    <a:cubicBezTo>
                      <a:pt x="2428" y="3589"/>
                      <a:pt x="2425" y="3593"/>
                      <a:pt x="2419" y="3605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1FBEB2"/>
                  </a:solidFill>
                </a:endParaRPr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6D7F2908-D361-DC6B-F0D3-3472B5F50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5149" y="134466"/>
                <a:ext cx="1736721" cy="5049838"/>
              </a:xfrm>
              <a:custGeom>
                <a:avLst/>
                <a:gdLst>
                  <a:gd name="T0" fmla="*/ 60 w 2478"/>
                  <a:gd name="T1" fmla="*/ 3605 h 3605"/>
                  <a:gd name="T2" fmla="*/ 223 w 2478"/>
                  <a:gd name="T3" fmla="*/ 3582 h 3605"/>
                  <a:gd name="T4" fmla="*/ 225 w 2478"/>
                  <a:gd name="T5" fmla="*/ 3013 h 3605"/>
                  <a:gd name="T6" fmla="*/ 488 w 2478"/>
                  <a:gd name="T7" fmla="*/ 1994 h 3605"/>
                  <a:gd name="T8" fmla="*/ 931 w 2478"/>
                  <a:gd name="T9" fmla="*/ 1544 h 3605"/>
                  <a:gd name="T10" fmla="*/ 949 w 2478"/>
                  <a:gd name="T11" fmla="*/ 1537 h 3605"/>
                  <a:gd name="T12" fmla="*/ 1055 w 2478"/>
                  <a:gd name="T13" fmla="*/ 1484 h 3605"/>
                  <a:gd name="T14" fmla="*/ 1034 w 2478"/>
                  <a:gd name="T15" fmla="*/ 1322 h 3605"/>
                  <a:gd name="T16" fmla="*/ 989 w 2478"/>
                  <a:gd name="T17" fmla="*/ 1202 h 3605"/>
                  <a:gd name="T18" fmla="*/ 980 w 2478"/>
                  <a:gd name="T19" fmla="*/ 1839 h 3605"/>
                  <a:gd name="T20" fmla="*/ 1064 w 2478"/>
                  <a:gd name="T21" fmla="*/ 1599 h 3605"/>
                  <a:gd name="T22" fmla="*/ 611 w 2478"/>
                  <a:gd name="T23" fmla="*/ 1982 h 3605"/>
                  <a:gd name="T24" fmla="*/ 898 w 2478"/>
                  <a:gd name="T25" fmla="*/ 2861 h 3605"/>
                  <a:gd name="T26" fmla="*/ 1360 w 2478"/>
                  <a:gd name="T27" fmla="*/ 2935 h 3605"/>
                  <a:gd name="T28" fmla="*/ 2315 w 2478"/>
                  <a:gd name="T29" fmla="*/ 2153 h 3605"/>
                  <a:gd name="T30" fmla="*/ 2374 w 2478"/>
                  <a:gd name="T31" fmla="*/ 1098 h 3605"/>
                  <a:gd name="T32" fmla="*/ 1941 w 2478"/>
                  <a:gd name="T33" fmla="*/ 307 h 3605"/>
                  <a:gd name="T34" fmla="*/ 1106 w 2478"/>
                  <a:gd name="T35" fmla="*/ 73 h 3605"/>
                  <a:gd name="T36" fmla="*/ 654 w 2478"/>
                  <a:gd name="T37" fmla="*/ 305 h 3605"/>
                  <a:gd name="T38" fmla="*/ 514 w 2478"/>
                  <a:gd name="T39" fmla="*/ 931 h 3605"/>
                  <a:gd name="T40" fmla="*/ 822 w 2478"/>
                  <a:gd name="T41" fmla="*/ 1324 h 3605"/>
                  <a:gd name="T42" fmla="*/ 864 w 2478"/>
                  <a:gd name="T43" fmla="*/ 1353 h 3605"/>
                  <a:gd name="T44" fmla="*/ 692 w 2478"/>
                  <a:gd name="T45" fmla="*/ 1459 h 3605"/>
                  <a:gd name="T46" fmla="*/ 251 w 2478"/>
                  <a:gd name="T47" fmla="*/ 2028 h 3605"/>
                  <a:gd name="T48" fmla="*/ 50 w 2478"/>
                  <a:gd name="T49" fmla="*/ 3585 h 3605"/>
                  <a:gd name="T50" fmla="*/ 60 w 2478"/>
                  <a:gd name="T51" fmla="*/ 3605 h 3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8" h="3605">
                    <a:moveTo>
                      <a:pt x="60" y="3605"/>
                    </a:moveTo>
                    <a:cubicBezTo>
                      <a:pt x="117" y="3597"/>
                      <a:pt x="177" y="3589"/>
                      <a:pt x="223" y="3582"/>
                    </a:cubicBezTo>
                    <a:cubicBezTo>
                      <a:pt x="223" y="3385"/>
                      <a:pt x="216" y="3199"/>
                      <a:pt x="225" y="3013"/>
                    </a:cubicBezTo>
                    <a:cubicBezTo>
                      <a:pt x="242" y="2656"/>
                      <a:pt x="314" y="2311"/>
                      <a:pt x="488" y="1994"/>
                    </a:cubicBezTo>
                    <a:cubicBezTo>
                      <a:pt x="593" y="1803"/>
                      <a:pt x="728" y="1640"/>
                      <a:pt x="931" y="1544"/>
                    </a:cubicBezTo>
                    <a:cubicBezTo>
                      <a:pt x="937" y="1541"/>
                      <a:pt x="943" y="1539"/>
                      <a:pt x="949" y="1537"/>
                    </a:cubicBezTo>
                    <a:cubicBezTo>
                      <a:pt x="986" y="1520"/>
                      <a:pt x="1050" y="1507"/>
                      <a:pt x="1055" y="1484"/>
                    </a:cubicBezTo>
                    <a:cubicBezTo>
                      <a:pt x="1064" y="1433"/>
                      <a:pt x="1046" y="1376"/>
                      <a:pt x="1034" y="1322"/>
                    </a:cubicBezTo>
                    <a:cubicBezTo>
                      <a:pt x="1024" y="1283"/>
                      <a:pt x="1006" y="1245"/>
                      <a:pt x="989" y="1202"/>
                    </a:cubicBezTo>
                    <a:cubicBezTo>
                      <a:pt x="1179" y="1299"/>
                      <a:pt x="1213" y="1692"/>
                      <a:pt x="980" y="1839"/>
                    </a:cubicBezTo>
                    <a:cubicBezTo>
                      <a:pt x="1007" y="1762"/>
                      <a:pt x="1032" y="1689"/>
                      <a:pt x="1064" y="1599"/>
                    </a:cubicBezTo>
                    <a:cubicBezTo>
                      <a:pt x="843" y="1669"/>
                      <a:pt x="691" y="1790"/>
                      <a:pt x="611" y="1982"/>
                    </a:cubicBezTo>
                    <a:cubicBezTo>
                      <a:pt x="468" y="2323"/>
                      <a:pt x="584" y="2667"/>
                      <a:pt x="898" y="2861"/>
                    </a:cubicBezTo>
                    <a:cubicBezTo>
                      <a:pt x="1041" y="2950"/>
                      <a:pt x="1199" y="2960"/>
                      <a:pt x="1360" y="2935"/>
                    </a:cubicBezTo>
                    <a:cubicBezTo>
                      <a:pt x="1830" y="2860"/>
                      <a:pt x="2144" y="2584"/>
                      <a:pt x="2315" y="2153"/>
                    </a:cubicBezTo>
                    <a:cubicBezTo>
                      <a:pt x="2449" y="1813"/>
                      <a:pt x="2478" y="1458"/>
                      <a:pt x="2374" y="1098"/>
                    </a:cubicBezTo>
                    <a:cubicBezTo>
                      <a:pt x="2288" y="801"/>
                      <a:pt x="2164" y="527"/>
                      <a:pt x="1941" y="307"/>
                    </a:cubicBezTo>
                    <a:cubicBezTo>
                      <a:pt x="1706" y="76"/>
                      <a:pt x="1427" y="0"/>
                      <a:pt x="1106" y="73"/>
                    </a:cubicBezTo>
                    <a:cubicBezTo>
                      <a:pt x="935" y="111"/>
                      <a:pt x="774" y="171"/>
                      <a:pt x="654" y="305"/>
                    </a:cubicBezTo>
                    <a:cubicBezTo>
                      <a:pt x="493" y="486"/>
                      <a:pt x="455" y="697"/>
                      <a:pt x="514" y="931"/>
                    </a:cubicBezTo>
                    <a:cubicBezTo>
                      <a:pt x="558" y="1108"/>
                      <a:pt x="667" y="1234"/>
                      <a:pt x="822" y="1324"/>
                    </a:cubicBezTo>
                    <a:cubicBezTo>
                      <a:pt x="835" y="1331"/>
                      <a:pt x="846" y="1341"/>
                      <a:pt x="864" y="1353"/>
                    </a:cubicBezTo>
                    <a:cubicBezTo>
                      <a:pt x="803" y="1391"/>
                      <a:pt x="745" y="1422"/>
                      <a:pt x="692" y="1459"/>
                    </a:cubicBezTo>
                    <a:cubicBezTo>
                      <a:pt x="488" y="1604"/>
                      <a:pt x="352" y="1804"/>
                      <a:pt x="251" y="2028"/>
                    </a:cubicBezTo>
                    <a:cubicBezTo>
                      <a:pt x="27" y="2526"/>
                      <a:pt x="0" y="3051"/>
                      <a:pt x="50" y="3585"/>
                    </a:cubicBezTo>
                    <a:cubicBezTo>
                      <a:pt x="50" y="3589"/>
                      <a:pt x="53" y="3593"/>
                      <a:pt x="60" y="3605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1FBEB2"/>
                  </a:solidFill>
                </a:endParaRPr>
              </a:p>
            </p:txBody>
          </p:sp>
        </p:grpSp>
      </p:grpSp>
      <p:grpSp>
        <p:nvGrpSpPr>
          <p:cNvPr id="14" name="Group 1">
            <a:extLst>
              <a:ext uri="{FF2B5EF4-FFF2-40B4-BE49-F238E27FC236}">
                <a16:creationId xmlns:a16="http://schemas.microsoft.com/office/drawing/2014/main" id="{C27FF007-0B34-3F7E-5FC9-E9961B82ADCD}"/>
              </a:ext>
            </a:extLst>
          </p:cNvPr>
          <p:cNvGrpSpPr/>
          <p:nvPr/>
        </p:nvGrpSpPr>
        <p:grpSpPr>
          <a:xfrm>
            <a:off x="1802216" y="3197829"/>
            <a:ext cx="252593" cy="214562"/>
            <a:chOff x="4169097" y="352355"/>
            <a:chExt cx="3567112" cy="5049838"/>
          </a:xfrm>
          <a:noFill/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B9D1AA4A-CE20-B79B-0C11-3B26AAED6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097" y="352355"/>
              <a:ext cx="1736725" cy="5049838"/>
            </a:xfrm>
            <a:custGeom>
              <a:avLst/>
              <a:gdLst>
                <a:gd name="T0" fmla="*/ 2419 w 2478"/>
                <a:gd name="T1" fmla="*/ 3605 h 3605"/>
                <a:gd name="T2" fmla="*/ 2255 w 2478"/>
                <a:gd name="T3" fmla="*/ 3582 h 3605"/>
                <a:gd name="T4" fmla="*/ 2254 w 2478"/>
                <a:gd name="T5" fmla="*/ 3013 h 3605"/>
                <a:gd name="T6" fmla="*/ 1990 w 2478"/>
                <a:gd name="T7" fmla="*/ 1994 h 3605"/>
                <a:gd name="T8" fmla="*/ 1548 w 2478"/>
                <a:gd name="T9" fmla="*/ 1544 h 3605"/>
                <a:gd name="T10" fmla="*/ 1529 w 2478"/>
                <a:gd name="T11" fmla="*/ 1537 h 3605"/>
                <a:gd name="T12" fmla="*/ 1424 w 2478"/>
                <a:gd name="T13" fmla="*/ 1484 h 3605"/>
                <a:gd name="T14" fmla="*/ 1445 w 2478"/>
                <a:gd name="T15" fmla="*/ 1322 h 3605"/>
                <a:gd name="T16" fmla="*/ 1489 w 2478"/>
                <a:gd name="T17" fmla="*/ 1202 h 3605"/>
                <a:gd name="T18" fmla="*/ 1499 w 2478"/>
                <a:gd name="T19" fmla="*/ 1839 h 3605"/>
                <a:gd name="T20" fmla="*/ 1415 w 2478"/>
                <a:gd name="T21" fmla="*/ 1599 h 3605"/>
                <a:gd name="T22" fmla="*/ 1868 w 2478"/>
                <a:gd name="T23" fmla="*/ 1982 h 3605"/>
                <a:gd name="T24" fmla="*/ 1581 w 2478"/>
                <a:gd name="T25" fmla="*/ 2861 h 3605"/>
                <a:gd name="T26" fmla="*/ 1118 w 2478"/>
                <a:gd name="T27" fmla="*/ 2935 h 3605"/>
                <a:gd name="T28" fmla="*/ 164 w 2478"/>
                <a:gd name="T29" fmla="*/ 2153 h 3605"/>
                <a:gd name="T30" fmla="*/ 105 w 2478"/>
                <a:gd name="T31" fmla="*/ 1098 h 3605"/>
                <a:gd name="T32" fmla="*/ 538 w 2478"/>
                <a:gd name="T33" fmla="*/ 307 h 3605"/>
                <a:gd name="T34" fmla="*/ 1372 w 2478"/>
                <a:gd name="T35" fmla="*/ 73 h 3605"/>
                <a:gd name="T36" fmla="*/ 1824 w 2478"/>
                <a:gd name="T37" fmla="*/ 305 h 3605"/>
                <a:gd name="T38" fmla="*/ 1965 w 2478"/>
                <a:gd name="T39" fmla="*/ 931 h 3605"/>
                <a:gd name="T40" fmla="*/ 1657 w 2478"/>
                <a:gd name="T41" fmla="*/ 1324 h 3605"/>
                <a:gd name="T42" fmla="*/ 1614 w 2478"/>
                <a:gd name="T43" fmla="*/ 1353 h 3605"/>
                <a:gd name="T44" fmla="*/ 1786 w 2478"/>
                <a:gd name="T45" fmla="*/ 1459 h 3605"/>
                <a:gd name="T46" fmla="*/ 2227 w 2478"/>
                <a:gd name="T47" fmla="*/ 2028 h 3605"/>
                <a:gd name="T48" fmla="*/ 2429 w 2478"/>
                <a:gd name="T49" fmla="*/ 3585 h 3605"/>
                <a:gd name="T50" fmla="*/ 2419 w 2478"/>
                <a:gd name="T51" fmla="*/ 3605 h 3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78" h="3605">
                  <a:moveTo>
                    <a:pt x="2419" y="3605"/>
                  </a:moveTo>
                  <a:cubicBezTo>
                    <a:pt x="2362" y="3597"/>
                    <a:pt x="2302" y="3589"/>
                    <a:pt x="2255" y="3582"/>
                  </a:cubicBezTo>
                  <a:cubicBezTo>
                    <a:pt x="2255" y="3385"/>
                    <a:pt x="2263" y="3199"/>
                    <a:pt x="2254" y="3013"/>
                  </a:cubicBezTo>
                  <a:cubicBezTo>
                    <a:pt x="2236" y="2656"/>
                    <a:pt x="2165" y="2311"/>
                    <a:pt x="1990" y="1994"/>
                  </a:cubicBezTo>
                  <a:cubicBezTo>
                    <a:pt x="1885" y="1803"/>
                    <a:pt x="1750" y="1640"/>
                    <a:pt x="1548" y="1544"/>
                  </a:cubicBezTo>
                  <a:cubicBezTo>
                    <a:pt x="1542" y="1541"/>
                    <a:pt x="1535" y="1539"/>
                    <a:pt x="1529" y="1537"/>
                  </a:cubicBezTo>
                  <a:cubicBezTo>
                    <a:pt x="1492" y="1520"/>
                    <a:pt x="1428" y="1507"/>
                    <a:pt x="1424" y="1484"/>
                  </a:cubicBezTo>
                  <a:cubicBezTo>
                    <a:pt x="1414" y="1433"/>
                    <a:pt x="1432" y="1376"/>
                    <a:pt x="1445" y="1322"/>
                  </a:cubicBezTo>
                  <a:cubicBezTo>
                    <a:pt x="1454" y="1283"/>
                    <a:pt x="1473" y="1245"/>
                    <a:pt x="1489" y="1202"/>
                  </a:cubicBezTo>
                  <a:cubicBezTo>
                    <a:pt x="1299" y="1299"/>
                    <a:pt x="1265" y="1692"/>
                    <a:pt x="1499" y="1839"/>
                  </a:cubicBezTo>
                  <a:cubicBezTo>
                    <a:pt x="1472" y="1762"/>
                    <a:pt x="1446" y="1689"/>
                    <a:pt x="1415" y="1599"/>
                  </a:cubicBezTo>
                  <a:cubicBezTo>
                    <a:pt x="1635" y="1669"/>
                    <a:pt x="1787" y="1790"/>
                    <a:pt x="1868" y="1982"/>
                  </a:cubicBezTo>
                  <a:cubicBezTo>
                    <a:pt x="2011" y="2323"/>
                    <a:pt x="1895" y="2667"/>
                    <a:pt x="1581" y="2861"/>
                  </a:cubicBezTo>
                  <a:cubicBezTo>
                    <a:pt x="1438" y="2950"/>
                    <a:pt x="1280" y="2960"/>
                    <a:pt x="1118" y="2935"/>
                  </a:cubicBezTo>
                  <a:cubicBezTo>
                    <a:pt x="649" y="2860"/>
                    <a:pt x="334" y="2584"/>
                    <a:pt x="164" y="2153"/>
                  </a:cubicBezTo>
                  <a:cubicBezTo>
                    <a:pt x="29" y="1813"/>
                    <a:pt x="0" y="1458"/>
                    <a:pt x="105" y="1098"/>
                  </a:cubicBezTo>
                  <a:cubicBezTo>
                    <a:pt x="191" y="801"/>
                    <a:pt x="315" y="527"/>
                    <a:pt x="538" y="307"/>
                  </a:cubicBezTo>
                  <a:cubicBezTo>
                    <a:pt x="772" y="76"/>
                    <a:pt x="1051" y="0"/>
                    <a:pt x="1372" y="73"/>
                  </a:cubicBezTo>
                  <a:cubicBezTo>
                    <a:pt x="1543" y="111"/>
                    <a:pt x="1705" y="171"/>
                    <a:pt x="1824" y="305"/>
                  </a:cubicBezTo>
                  <a:cubicBezTo>
                    <a:pt x="1985" y="486"/>
                    <a:pt x="2024" y="697"/>
                    <a:pt x="1965" y="931"/>
                  </a:cubicBezTo>
                  <a:cubicBezTo>
                    <a:pt x="1920" y="1108"/>
                    <a:pt x="1812" y="1234"/>
                    <a:pt x="1657" y="1324"/>
                  </a:cubicBezTo>
                  <a:cubicBezTo>
                    <a:pt x="1644" y="1331"/>
                    <a:pt x="1632" y="1341"/>
                    <a:pt x="1614" y="1353"/>
                  </a:cubicBezTo>
                  <a:cubicBezTo>
                    <a:pt x="1676" y="1391"/>
                    <a:pt x="1734" y="1422"/>
                    <a:pt x="1786" y="1459"/>
                  </a:cubicBezTo>
                  <a:cubicBezTo>
                    <a:pt x="1991" y="1604"/>
                    <a:pt x="2126" y="1804"/>
                    <a:pt x="2227" y="2028"/>
                  </a:cubicBezTo>
                  <a:cubicBezTo>
                    <a:pt x="2451" y="2526"/>
                    <a:pt x="2478" y="3051"/>
                    <a:pt x="2429" y="3585"/>
                  </a:cubicBezTo>
                  <a:cubicBezTo>
                    <a:pt x="2428" y="3589"/>
                    <a:pt x="2425" y="3593"/>
                    <a:pt x="2419" y="360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1FBEB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7E0699F2-5D79-EFD3-286E-5466F812B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484" y="352355"/>
              <a:ext cx="1736725" cy="5049838"/>
            </a:xfrm>
            <a:custGeom>
              <a:avLst/>
              <a:gdLst>
                <a:gd name="T0" fmla="*/ 60 w 2478"/>
                <a:gd name="T1" fmla="*/ 3605 h 3605"/>
                <a:gd name="T2" fmla="*/ 223 w 2478"/>
                <a:gd name="T3" fmla="*/ 3582 h 3605"/>
                <a:gd name="T4" fmla="*/ 225 w 2478"/>
                <a:gd name="T5" fmla="*/ 3013 h 3605"/>
                <a:gd name="T6" fmla="*/ 488 w 2478"/>
                <a:gd name="T7" fmla="*/ 1994 h 3605"/>
                <a:gd name="T8" fmla="*/ 931 w 2478"/>
                <a:gd name="T9" fmla="*/ 1544 h 3605"/>
                <a:gd name="T10" fmla="*/ 949 w 2478"/>
                <a:gd name="T11" fmla="*/ 1537 h 3605"/>
                <a:gd name="T12" fmla="*/ 1055 w 2478"/>
                <a:gd name="T13" fmla="*/ 1484 h 3605"/>
                <a:gd name="T14" fmla="*/ 1034 w 2478"/>
                <a:gd name="T15" fmla="*/ 1322 h 3605"/>
                <a:gd name="T16" fmla="*/ 989 w 2478"/>
                <a:gd name="T17" fmla="*/ 1202 h 3605"/>
                <a:gd name="T18" fmla="*/ 980 w 2478"/>
                <a:gd name="T19" fmla="*/ 1839 h 3605"/>
                <a:gd name="T20" fmla="*/ 1064 w 2478"/>
                <a:gd name="T21" fmla="*/ 1599 h 3605"/>
                <a:gd name="T22" fmla="*/ 611 w 2478"/>
                <a:gd name="T23" fmla="*/ 1982 h 3605"/>
                <a:gd name="T24" fmla="*/ 898 w 2478"/>
                <a:gd name="T25" fmla="*/ 2861 h 3605"/>
                <a:gd name="T26" fmla="*/ 1360 w 2478"/>
                <a:gd name="T27" fmla="*/ 2935 h 3605"/>
                <a:gd name="T28" fmla="*/ 2315 w 2478"/>
                <a:gd name="T29" fmla="*/ 2153 h 3605"/>
                <a:gd name="T30" fmla="*/ 2374 w 2478"/>
                <a:gd name="T31" fmla="*/ 1098 h 3605"/>
                <a:gd name="T32" fmla="*/ 1941 w 2478"/>
                <a:gd name="T33" fmla="*/ 307 h 3605"/>
                <a:gd name="T34" fmla="*/ 1106 w 2478"/>
                <a:gd name="T35" fmla="*/ 73 h 3605"/>
                <a:gd name="T36" fmla="*/ 654 w 2478"/>
                <a:gd name="T37" fmla="*/ 305 h 3605"/>
                <a:gd name="T38" fmla="*/ 514 w 2478"/>
                <a:gd name="T39" fmla="*/ 931 h 3605"/>
                <a:gd name="T40" fmla="*/ 822 w 2478"/>
                <a:gd name="T41" fmla="*/ 1324 h 3605"/>
                <a:gd name="T42" fmla="*/ 864 w 2478"/>
                <a:gd name="T43" fmla="*/ 1353 h 3605"/>
                <a:gd name="T44" fmla="*/ 692 w 2478"/>
                <a:gd name="T45" fmla="*/ 1459 h 3605"/>
                <a:gd name="T46" fmla="*/ 251 w 2478"/>
                <a:gd name="T47" fmla="*/ 2028 h 3605"/>
                <a:gd name="T48" fmla="*/ 50 w 2478"/>
                <a:gd name="T49" fmla="*/ 3585 h 3605"/>
                <a:gd name="T50" fmla="*/ 60 w 2478"/>
                <a:gd name="T51" fmla="*/ 3605 h 3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78" h="3605">
                  <a:moveTo>
                    <a:pt x="60" y="3605"/>
                  </a:moveTo>
                  <a:cubicBezTo>
                    <a:pt x="117" y="3597"/>
                    <a:pt x="177" y="3589"/>
                    <a:pt x="223" y="3582"/>
                  </a:cubicBezTo>
                  <a:cubicBezTo>
                    <a:pt x="223" y="3385"/>
                    <a:pt x="216" y="3199"/>
                    <a:pt x="225" y="3013"/>
                  </a:cubicBezTo>
                  <a:cubicBezTo>
                    <a:pt x="242" y="2656"/>
                    <a:pt x="314" y="2311"/>
                    <a:pt x="488" y="1994"/>
                  </a:cubicBezTo>
                  <a:cubicBezTo>
                    <a:pt x="593" y="1803"/>
                    <a:pt x="728" y="1640"/>
                    <a:pt x="931" y="1544"/>
                  </a:cubicBezTo>
                  <a:cubicBezTo>
                    <a:pt x="937" y="1541"/>
                    <a:pt x="943" y="1539"/>
                    <a:pt x="949" y="1537"/>
                  </a:cubicBezTo>
                  <a:cubicBezTo>
                    <a:pt x="986" y="1520"/>
                    <a:pt x="1050" y="1507"/>
                    <a:pt x="1055" y="1484"/>
                  </a:cubicBezTo>
                  <a:cubicBezTo>
                    <a:pt x="1064" y="1433"/>
                    <a:pt x="1046" y="1376"/>
                    <a:pt x="1034" y="1322"/>
                  </a:cubicBezTo>
                  <a:cubicBezTo>
                    <a:pt x="1024" y="1283"/>
                    <a:pt x="1006" y="1245"/>
                    <a:pt x="989" y="1202"/>
                  </a:cubicBezTo>
                  <a:cubicBezTo>
                    <a:pt x="1179" y="1299"/>
                    <a:pt x="1213" y="1692"/>
                    <a:pt x="980" y="1839"/>
                  </a:cubicBezTo>
                  <a:cubicBezTo>
                    <a:pt x="1007" y="1762"/>
                    <a:pt x="1032" y="1689"/>
                    <a:pt x="1064" y="1599"/>
                  </a:cubicBezTo>
                  <a:cubicBezTo>
                    <a:pt x="843" y="1669"/>
                    <a:pt x="691" y="1790"/>
                    <a:pt x="611" y="1982"/>
                  </a:cubicBezTo>
                  <a:cubicBezTo>
                    <a:pt x="468" y="2323"/>
                    <a:pt x="584" y="2667"/>
                    <a:pt x="898" y="2861"/>
                  </a:cubicBezTo>
                  <a:cubicBezTo>
                    <a:pt x="1041" y="2950"/>
                    <a:pt x="1199" y="2960"/>
                    <a:pt x="1360" y="2935"/>
                  </a:cubicBezTo>
                  <a:cubicBezTo>
                    <a:pt x="1830" y="2860"/>
                    <a:pt x="2144" y="2584"/>
                    <a:pt x="2315" y="2153"/>
                  </a:cubicBezTo>
                  <a:cubicBezTo>
                    <a:pt x="2449" y="1813"/>
                    <a:pt x="2478" y="1458"/>
                    <a:pt x="2374" y="1098"/>
                  </a:cubicBezTo>
                  <a:cubicBezTo>
                    <a:pt x="2288" y="801"/>
                    <a:pt x="2164" y="527"/>
                    <a:pt x="1941" y="307"/>
                  </a:cubicBezTo>
                  <a:cubicBezTo>
                    <a:pt x="1706" y="76"/>
                    <a:pt x="1427" y="0"/>
                    <a:pt x="1106" y="73"/>
                  </a:cubicBezTo>
                  <a:cubicBezTo>
                    <a:pt x="935" y="111"/>
                    <a:pt x="774" y="171"/>
                    <a:pt x="654" y="305"/>
                  </a:cubicBezTo>
                  <a:cubicBezTo>
                    <a:pt x="493" y="486"/>
                    <a:pt x="455" y="697"/>
                    <a:pt x="514" y="931"/>
                  </a:cubicBezTo>
                  <a:cubicBezTo>
                    <a:pt x="558" y="1108"/>
                    <a:pt x="667" y="1234"/>
                    <a:pt x="822" y="1324"/>
                  </a:cubicBezTo>
                  <a:cubicBezTo>
                    <a:pt x="835" y="1331"/>
                    <a:pt x="846" y="1341"/>
                    <a:pt x="864" y="1353"/>
                  </a:cubicBezTo>
                  <a:cubicBezTo>
                    <a:pt x="803" y="1391"/>
                    <a:pt x="745" y="1422"/>
                    <a:pt x="692" y="1459"/>
                  </a:cubicBezTo>
                  <a:cubicBezTo>
                    <a:pt x="488" y="1604"/>
                    <a:pt x="352" y="1804"/>
                    <a:pt x="251" y="2028"/>
                  </a:cubicBezTo>
                  <a:cubicBezTo>
                    <a:pt x="27" y="2526"/>
                    <a:pt x="0" y="3051"/>
                    <a:pt x="50" y="3585"/>
                  </a:cubicBezTo>
                  <a:cubicBezTo>
                    <a:pt x="50" y="3589"/>
                    <a:pt x="53" y="3593"/>
                    <a:pt x="60" y="360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BEB2"/>
                </a:solidFill>
              </a:endParaRPr>
            </a:p>
          </p:txBody>
        </p:sp>
      </p:grpSp>
      <p:grpSp>
        <p:nvGrpSpPr>
          <p:cNvPr id="20" name="Group 1">
            <a:extLst>
              <a:ext uri="{FF2B5EF4-FFF2-40B4-BE49-F238E27FC236}">
                <a16:creationId xmlns:a16="http://schemas.microsoft.com/office/drawing/2014/main" id="{B751B4A1-5817-2B9B-8A2D-976EEEDA9C2D}"/>
              </a:ext>
            </a:extLst>
          </p:cNvPr>
          <p:cNvGrpSpPr/>
          <p:nvPr/>
        </p:nvGrpSpPr>
        <p:grpSpPr>
          <a:xfrm>
            <a:off x="1818690" y="4186810"/>
            <a:ext cx="252593" cy="214562"/>
            <a:chOff x="4169097" y="352355"/>
            <a:chExt cx="3567112" cy="5049838"/>
          </a:xfrm>
          <a:noFill/>
        </p:grpSpPr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427F57ED-7F59-725E-B363-D7BB8A101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097" y="352355"/>
              <a:ext cx="1736725" cy="5049838"/>
            </a:xfrm>
            <a:custGeom>
              <a:avLst/>
              <a:gdLst>
                <a:gd name="T0" fmla="*/ 2419 w 2478"/>
                <a:gd name="T1" fmla="*/ 3605 h 3605"/>
                <a:gd name="T2" fmla="*/ 2255 w 2478"/>
                <a:gd name="T3" fmla="*/ 3582 h 3605"/>
                <a:gd name="T4" fmla="*/ 2254 w 2478"/>
                <a:gd name="T5" fmla="*/ 3013 h 3605"/>
                <a:gd name="T6" fmla="*/ 1990 w 2478"/>
                <a:gd name="T7" fmla="*/ 1994 h 3605"/>
                <a:gd name="T8" fmla="*/ 1548 w 2478"/>
                <a:gd name="T9" fmla="*/ 1544 h 3605"/>
                <a:gd name="T10" fmla="*/ 1529 w 2478"/>
                <a:gd name="T11" fmla="*/ 1537 h 3605"/>
                <a:gd name="T12" fmla="*/ 1424 w 2478"/>
                <a:gd name="T13" fmla="*/ 1484 h 3605"/>
                <a:gd name="T14" fmla="*/ 1445 w 2478"/>
                <a:gd name="T15" fmla="*/ 1322 h 3605"/>
                <a:gd name="T16" fmla="*/ 1489 w 2478"/>
                <a:gd name="T17" fmla="*/ 1202 h 3605"/>
                <a:gd name="T18" fmla="*/ 1499 w 2478"/>
                <a:gd name="T19" fmla="*/ 1839 h 3605"/>
                <a:gd name="T20" fmla="*/ 1415 w 2478"/>
                <a:gd name="T21" fmla="*/ 1599 h 3605"/>
                <a:gd name="T22" fmla="*/ 1868 w 2478"/>
                <a:gd name="T23" fmla="*/ 1982 h 3605"/>
                <a:gd name="T24" fmla="*/ 1581 w 2478"/>
                <a:gd name="T25" fmla="*/ 2861 h 3605"/>
                <a:gd name="T26" fmla="*/ 1118 w 2478"/>
                <a:gd name="T27" fmla="*/ 2935 h 3605"/>
                <a:gd name="T28" fmla="*/ 164 w 2478"/>
                <a:gd name="T29" fmla="*/ 2153 h 3605"/>
                <a:gd name="T30" fmla="*/ 105 w 2478"/>
                <a:gd name="T31" fmla="*/ 1098 h 3605"/>
                <a:gd name="T32" fmla="*/ 538 w 2478"/>
                <a:gd name="T33" fmla="*/ 307 h 3605"/>
                <a:gd name="T34" fmla="*/ 1372 w 2478"/>
                <a:gd name="T35" fmla="*/ 73 h 3605"/>
                <a:gd name="T36" fmla="*/ 1824 w 2478"/>
                <a:gd name="T37" fmla="*/ 305 h 3605"/>
                <a:gd name="T38" fmla="*/ 1965 w 2478"/>
                <a:gd name="T39" fmla="*/ 931 h 3605"/>
                <a:gd name="T40" fmla="*/ 1657 w 2478"/>
                <a:gd name="T41" fmla="*/ 1324 h 3605"/>
                <a:gd name="T42" fmla="*/ 1614 w 2478"/>
                <a:gd name="T43" fmla="*/ 1353 h 3605"/>
                <a:gd name="T44" fmla="*/ 1786 w 2478"/>
                <a:gd name="T45" fmla="*/ 1459 h 3605"/>
                <a:gd name="T46" fmla="*/ 2227 w 2478"/>
                <a:gd name="T47" fmla="*/ 2028 h 3605"/>
                <a:gd name="T48" fmla="*/ 2429 w 2478"/>
                <a:gd name="T49" fmla="*/ 3585 h 3605"/>
                <a:gd name="T50" fmla="*/ 2419 w 2478"/>
                <a:gd name="T51" fmla="*/ 3605 h 3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78" h="3605">
                  <a:moveTo>
                    <a:pt x="2419" y="3605"/>
                  </a:moveTo>
                  <a:cubicBezTo>
                    <a:pt x="2362" y="3597"/>
                    <a:pt x="2302" y="3589"/>
                    <a:pt x="2255" y="3582"/>
                  </a:cubicBezTo>
                  <a:cubicBezTo>
                    <a:pt x="2255" y="3385"/>
                    <a:pt x="2263" y="3199"/>
                    <a:pt x="2254" y="3013"/>
                  </a:cubicBezTo>
                  <a:cubicBezTo>
                    <a:pt x="2236" y="2656"/>
                    <a:pt x="2165" y="2311"/>
                    <a:pt x="1990" y="1994"/>
                  </a:cubicBezTo>
                  <a:cubicBezTo>
                    <a:pt x="1885" y="1803"/>
                    <a:pt x="1750" y="1640"/>
                    <a:pt x="1548" y="1544"/>
                  </a:cubicBezTo>
                  <a:cubicBezTo>
                    <a:pt x="1542" y="1541"/>
                    <a:pt x="1535" y="1539"/>
                    <a:pt x="1529" y="1537"/>
                  </a:cubicBezTo>
                  <a:cubicBezTo>
                    <a:pt x="1492" y="1520"/>
                    <a:pt x="1428" y="1507"/>
                    <a:pt x="1424" y="1484"/>
                  </a:cubicBezTo>
                  <a:cubicBezTo>
                    <a:pt x="1414" y="1433"/>
                    <a:pt x="1432" y="1376"/>
                    <a:pt x="1445" y="1322"/>
                  </a:cubicBezTo>
                  <a:cubicBezTo>
                    <a:pt x="1454" y="1283"/>
                    <a:pt x="1473" y="1245"/>
                    <a:pt x="1489" y="1202"/>
                  </a:cubicBezTo>
                  <a:cubicBezTo>
                    <a:pt x="1299" y="1299"/>
                    <a:pt x="1265" y="1692"/>
                    <a:pt x="1499" y="1839"/>
                  </a:cubicBezTo>
                  <a:cubicBezTo>
                    <a:pt x="1472" y="1762"/>
                    <a:pt x="1446" y="1689"/>
                    <a:pt x="1415" y="1599"/>
                  </a:cubicBezTo>
                  <a:cubicBezTo>
                    <a:pt x="1635" y="1669"/>
                    <a:pt x="1787" y="1790"/>
                    <a:pt x="1868" y="1982"/>
                  </a:cubicBezTo>
                  <a:cubicBezTo>
                    <a:pt x="2011" y="2323"/>
                    <a:pt x="1895" y="2667"/>
                    <a:pt x="1581" y="2861"/>
                  </a:cubicBezTo>
                  <a:cubicBezTo>
                    <a:pt x="1438" y="2950"/>
                    <a:pt x="1280" y="2960"/>
                    <a:pt x="1118" y="2935"/>
                  </a:cubicBezTo>
                  <a:cubicBezTo>
                    <a:pt x="649" y="2860"/>
                    <a:pt x="334" y="2584"/>
                    <a:pt x="164" y="2153"/>
                  </a:cubicBezTo>
                  <a:cubicBezTo>
                    <a:pt x="29" y="1813"/>
                    <a:pt x="0" y="1458"/>
                    <a:pt x="105" y="1098"/>
                  </a:cubicBezTo>
                  <a:cubicBezTo>
                    <a:pt x="191" y="801"/>
                    <a:pt x="315" y="527"/>
                    <a:pt x="538" y="307"/>
                  </a:cubicBezTo>
                  <a:cubicBezTo>
                    <a:pt x="772" y="76"/>
                    <a:pt x="1051" y="0"/>
                    <a:pt x="1372" y="73"/>
                  </a:cubicBezTo>
                  <a:cubicBezTo>
                    <a:pt x="1543" y="111"/>
                    <a:pt x="1705" y="171"/>
                    <a:pt x="1824" y="305"/>
                  </a:cubicBezTo>
                  <a:cubicBezTo>
                    <a:pt x="1985" y="486"/>
                    <a:pt x="2024" y="697"/>
                    <a:pt x="1965" y="931"/>
                  </a:cubicBezTo>
                  <a:cubicBezTo>
                    <a:pt x="1920" y="1108"/>
                    <a:pt x="1812" y="1234"/>
                    <a:pt x="1657" y="1324"/>
                  </a:cubicBezTo>
                  <a:cubicBezTo>
                    <a:pt x="1644" y="1331"/>
                    <a:pt x="1632" y="1341"/>
                    <a:pt x="1614" y="1353"/>
                  </a:cubicBezTo>
                  <a:cubicBezTo>
                    <a:pt x="1676" y="1391"/>
                    <a:pt x="1734" y="1422"/>
                    <a:pt x="1786" y="1459"/>
                  </a:cubicBezTo>
                  <a:cubicBezTo>
                    <a:pt x="1991" y="1604"/>
                    <a:pt x="2126" y="1804"/>
                    <a:pt x="2227" y="2028"/>
                  </a:cubicBezTo>
                  <a:cubicBezTo>
                    <a:pt x="2451" y="2526"/>
                    <a:pt x="2478" y="3051"/>
                    <a:pt x="2429" y="3585"/>
                  </a:cubicBezTo>
                  <a:cubicBezTo>
                    <a:pt x="2428" y="3589"/>
                    <a:pt x="2425" y="3593"/>
                    <a:pt x="2419" y="360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1FBEB2"/>
                </a:solidFill>
              </a:endParaRPr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4CF3AA60-705B-A307-5151-D22918D4C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484" y="352355"/>
              <a:ext cx="1736725" cy="5049838"/>
            </a:xfrm>
            <a:custGeom>
              <a:avLst/>
              <a:gdLst>
                <a:gd name="T0" fmla="*/ 60 w 2478"/>
                <a:gd name="T1" fmla="*/ 3605 h 3605"/>
                <a:gd name="T2" fmla="*/ 223 w 2478"/>
                <a:gd name="T3" fmla="*/ 3582 h 3605"/>
                <a:gd name="T4" fmla="*/ 225 w 2478"/>
                <a:gd name="T5" fmla="*/ 3013 h 3605"/>
                <a:gd name="T6" fmla="*/ 488 w 2478"/>
                <a:gd name="T7" fmla="*/ 1994 h 3605"/>
                <a:gd name="T8" fmla="*/ 931 w 2478"/>
                <a:gd name="T9" fmla="*/ 1544 h 3605"/>
                <a:gd name="T10" fmla="*/ 949 w 2478"/>
                <a:gd name="T11" fmla="*/ 1537 h 3605"/>
                <a:gd name="T12" fmla="*/ 1055 w 2478"/>
                <a:gd name="T13" fmla="*/ 1484 h 3605"/>
                <a:gd name="T14" fmla="*/ 1034 w 2478"/>
                <a:gd name="T15" fmla="*/ 1322 h 3605"/>
                <a:gd name="T16" fmla="*/ 989 w 2478"/>
                <a:gd name="T17" fmla="*/ 1202 h 3605"/>
                <a:gd name="T18" fmla="*/ 980 w 2478"/>
                <a:gd name="T19" fmla="*/ 1839 h 3605"/>
                <a:gd name="T20" fmla="*/ 1064 w 2478"/>
                <a:gd name="T21" fmla="*/ 1599 h 3605"/>
                <a:gd name="T22" fmla="*/ 611 w 2478"/>
                <a:gd name="T23" fmla="*/ 1982 h 3605"/>
                <a:gd name="T24" fmla="*/ 898 w 2478"/>
                <a:gd name="T25" fmla="*/ 2861 h 3605"/>
                <a:gd name="T26" fmla="*/ 1360 w 2478"/>
                <a:gd name="T27" fmla="*/ 2935 h 3605"/>
                <a:gd name="T28" fmla="*/ 2315 w 2478"/>
                <a:gd name="T29" fmla="*/ 2153 h 3605"/>
                <a:gd name="T30" fmla="*/ 2374 w 2478"/>
                <a:gd name="T31" fmla="*/ 1098 h 3605"/>
                <a:gd name="T32" fmla="*/ 1941 w 2478"/>
                <a:gd name="T33" fmla="*/ 307 h 3605"/>
                <a:gd name="T34" fmla="*/ 1106 w 2478"/>
                <a:gd name="T35" fmla="*/ 73 h 3605"/>
                <a:gd name="T36" fmla="*/ 654 w 2478"/>
                <a:gd name="T37" fmla="*/ 305 h 3605"/>
                <a:gd name="T38" fmla="*/ 514 w 2478"/>
                <a:gd name="T39" fmla="*/ 931 h 3605"/>
                <a:gd name="T40" fmla="*/ 822 w 2478"/>
                <a:gd name="T41" fmla="*/ 1324 h 3605"/>
                <a:gd name="T42" fmla="*/ 864 w 2478"/>
                <a:gd name="T43" fmla="*/ 1353 h 3605"/>
                <a:gd name="T44" fmla="*/ 692 w 2478"/>
                <a:gd name="T45" fmla="*/ 1459 h 3605"/>
                <a:gd name="T46" fmla="*/ 251 w 2478"/>
                <a:gd name="T47" fmla="*/ 2028 h 3605"/>
                <a:gd name="T48" fmla="*/ 50 w 2478"/>
                <a:gd name="T49" fmla="*/ 3585 h 3605"/>
                <a:gd name="T50" fmla="*/ 60 w 2478"/>
                <a:gd name="T51" fmla="*/ 3605 h 3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78" h="3605">
                  <a:moveTo>
                    <a:pt x="60" y="3605"/>
                  </a:moveTo>
                  <a:cubicBezTo>
                    <a:pt x="117" y="3597"/>
                    <a:pt x="177" y="3589"/>
                    <a:pt x="223" y="3582"/>
                  </a:cubicBezTo>
                  <a:cubicBezTo>
                    <a:pt x="223" y="3385"/>
                    <a:pt x="216" y="3199"/>
                    <a:pt x="225" y="3013"/>
                  </a:cubicBezTo>
                  <a:cubicBezTo>
                    <a:pt x="242" y="2656"/>
                    <a:pt x="314" y="2311"/>
                    <a:pt x="488" y="1994"/>
                  </a:cubicBezTo>
                  <a:cubicBezTo>
                    <a:pt x="593" y="1803"/>
                    <a:pt x="728" y="1640"/>
                    <a:pt x="931" y="1544"/>
                  </a:cubicBezTo>
                  <a:cubicBezTo>
                    <a:pt x="937" y="1541"/>
                    <a:pt x="943" y="1539"/>
                    <a:pt x="949" y="1537"/>
                  </a:cubicBezTo>
                  <a:cubicBezTo>
                    <a:pt x="986" y="1520"/>
                    <a:pt x="1050" y="1507"/>
                    <a:pt x="1055" y="1484"/>
                  </a:cubicBezTo>
                  <a:cubicBezTo>
                    <a:pt x="1064" y="1433"/>
                    <a:pt x="1046" y="1376"/>
                    <a:pt x="1034" y="1322"/>
                  </a:cubicBezTo>
                  <a:cubicBezTo>
                    <a:pt x="1024" y="1283"/>
                    <a:pt x="1006" y="1245"/>
                    <a:pt x="989" y="1202"/>
                  </a:cubicBezTo>
                  <a:cubicBezTo>
                    <a:pt x="1179" y="1299"/>
                    <a:pt x="1213" y="1692"/>
                    <a:pt x="980" y="1839"/>
                  </a:cubicBezTo>
                  <a:cubicBezTo>
                    <a:pt x="1007" y="1762"/>
                    <a:pt x="1032" y="1689"/>
                    <a:pt x="1064" y="1599"/>
                  </a:cubicBezTo>
                  <a:cubicBezTo>
                    <a:pt x="843" y="1669"/>
                    <a:pt x="691" y="1790"/>
                    <a:pt x="611" y="1982"/>
                  </a:cubicBezTo>
                  <a:cubicBezTo>
                    <a:pt x="468" y="2323"/>
                    <a:pt x="584" y="2667"/>
                    <a:pt x="898" y="2861"/>
                  </a:cubicBezTo>
                  <a:cubicBezTo>
                    <a:pt x="1041" y="2950"/>
                    <a:pt x="1199" y="2960"/>
                    <a:pt x="1360" y="2935"/>
                  </a:cubicBezTo>
                  <a:cubicBezTo>
                    <a:pt x="1830" y="2860"/>
                    <a:pt x="2144" y="2584"/>
                    <a:pt x="2315" y="2153"/>
                  </a:cubicBezTo>
                  <a:cubicBezTo>
                    <a:pt x="2449" y="1813"/>
                    <a:pt x="2478" y="1458"/>
                    <a:pt x="2374" y="1098"/>
                  </a:cubicBezTo>
                  <a:cubicBezTo>
                    <a:pt x="2288" y="801"/>
                    <a:pt x="2164" y="527"/>
                    <a:pt x="1941" y="307"/>
                  </a:cubicBezTo>
                  <a:cubicBezTo>
                    <a:pt x="1706" y="76"/>
                    <a:pt x="1427" y="0"/>
                    <a:pt x="1106" y="73"/>
                  </a:cubicBezTo>
                  <a:cubicBezTo>
                    <a:pt x="935" y="111"/>
                    <a:pt x="774" y="171"/>
                    <a:pt x="654" y="305"/>
                  </a:cubicBezTo>
                  <a:cubicBezTo>
                    <a:pt x="493" y="486"/>
                    <a:pt x="455" y="697"/>
                    <a:pt x="514" y="931"/>
                  </a:cubicBezTo>
                  <a:cubicBezTo>
                    <a:pt x="558" y="1108"/>
                    <a:pt x="667" y="1234"/>
                    <a:pt x="822" y="1324"/>
                  </a:cubicBezTo>
                  <a:cubicBezTo>
                    <a:pt x="835" y="1331"/>
                    <a:pt x="846" y="1341"/>
                    <a:pt x="864" y="1353"/>
                  </a:cubicBezTo>
                  <a:cubicBezTo>
                    <a:pt x="803" y="1391"/>
                    <a:pt x="745" y="1422"/>
                    <a:pt x="692" y="1459"/>
                  </a:cubicBezTo>
                  <a:cubicBezTo>
                    <a:pt x="488" y="1604"/>
                    <a:pt x="352" y="1804"/>
                    <a:pt x="251" y="2028"/>
                  </a:cubicBezTo>
                  <a:cubicBezTo>
                    <a:pt x="27" y="2526"/>
                    <a:pt x="0" y="3051"/>
                    <a:pt x="50" y="3585"/>
                  </a:cubicBezTo>
                  <a:cubicBezTo>
                    <a:pt x="50" y="3589"/>
                    <a:pt x="53" y="3593"/>
                    <a:pt x="60" y="360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BEB2"/>
                </a:solidFill>
              </a:endParaRPr>
            </a:p>
          </p:txBody>
        </p:sp>
      </p:grpSp>
      <p:grpSp>
        <p:nvGrpSpPr>
          <p:cNvPr id="35" name="Group 1">
            <a:extLst>
              <a:ext uri="{FF2B5EF4-FFF2-40B4-BE49-F238E27FC236}">
                <a16:creationId xmlns:a16="http://schemas.microsoft.com/office/drawing/2014/main" id="{B6C3F633-B755-9E0E-FA11-0323D7642264}"/>
              </a:ext>
            </a:extLst>
          </p:cNvPr>
          <p:cNvGrpSpPr/>
          <p:nvPr/>
        </p:nvGrpSpPr>
        <p:grpSpPr>
          <a:xfrm>
            <a:off x="1806333" y="5148529"/>
            <a:ext cx="252593" cy="214562"/>
            <a:chOff x="4169097" y="352355"/>
            <a:chExt cx="3567112" cy="5049838"/>
          </a:xfrm>
          <a:noFill/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7AD92E1D-9B75-7225-C795-3B9971D5B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097" y="352355"/>
              <a:ext cx="1736725" cy="5049838"/>
            </a:xfrm>
            <a:custGeom>
              <a:avLst/>
              <a:gdLst>
                <a:gd name="T0" fmla="*/ 2419 w 2478"/>
                <a:gd name="T1" fmla="*/ 3605 h 3605"/>
                <a:gd name="T2" fmla="*/ 2255 w 2478"/>
                <a:gd name="T3" fmla="*/ 3582 h 3605"/>
                <a:gd name="T4" fmla="*/ 2254 w 2478"/>
                <a:gd name="T5" fmla="*/ 3013 h 3605"/>
                <a:gd name="T6" fmla="*/ 1990 w 2478"/>
                <a:gd name="T7" fmla="*/ 1994 h 3605"/>
                <a:gd name="T8" fmla="*/ 1548 w 2478"/>
                <a:gd name="T9" fmla="*/ 1544 h 3605"/>
                <a:gd name="T10" fmla="*/ 1529 w 2478"/>
                <a:gd name="T11" fmla="*/ 1537 h 3605"/>
                <a:gd name="T12" fmla="*/ 1424 w 2478"/>
                <a:gd name="T13" fmla="*/ 1484 h 3605"/>
                <a:gd name="T14" fmla="*/ 1445 w 2478"/>
                <a:gd name="T15" fmla="*/ 1322 h 3605"/>
                <a:gd name="T16" fmla="*/ 1489 w 2478"/>
                <a:gd name="T17" fmla="*/ 1202 h 3605"/>
                <a:gd name="T18" fmla="*/ 1499 w 2478"/>
                <a:gd name="T19" fmla="*/ 1839 h 3605"/>
                <a:gd name="T20" fmla="*/ 1415 w 2478"/>
                <a:gd name="T21" fmla="*/ 1599 h 3605"/>
                <a:gd name="T22" fmla="*/ 1868 w 2478"/>
                <a:gd name="T23" fmla="*/ 1982 h 3605"/>
                <a:gd name="T24" fmla="*/ 1581 w 2478"/>
                <a:gd name="T25" fmla="*/ 2861 h 3605"/>
                <a:gd name="T26" fmla="*/ 1118 w 2478"/>
                <a:gd name="T27" fmla="*/ 2935 h 3605"/>
                <a:gd name="T28" fmla="*/ 164 w 2478"/>
                <a:gd name="T29" fmla="*/ 2153 h 3605"/>
                <a:gd name="T30" fmla="*/ 105 w 2478"/>
                <a:gd name="T31" fmla="*/ 1098 h 3605"/>
                <a:gd name="T32" fmla="*/ 538 w 2478"/>
                <a:gd name="T33" fmla="*/ 307 h 3605"/>
                <a:gd name="T34" fmla="*/ 1372 w 2478"/>
                <a:gd name="T35" fmla="*/ 73 h 3605"/>
                <a:gd name="T36" fmla="*/ 1824 w 2478"/>
                <a:gd name="T37" fmla="*/ 305 h 3605"/>
                <a:gd name="T38" fmla="*/ 1965 w 2478"/>
                <a:gd name="T39" fmla="*/ 931 h 3605"/>
                <a:gd name="T40" fmla="*/ 1657 w 2478"/>
                <a:gd name="T41" fmla="*/ 1324 h 3605"/>
                <a:gd name="T42" fmla="*/ 1614 w 2478"/>
                <a:gd name="T43" fmla="*/ 1353 h 3605"/>
                <a:gd name="T44" fmla="*/ 1786 w 2478"/>
                <a:gd name="T45" fmla="*/ 1459 h 3605"/>
                <a:gd name="T46" fmla="*/ 2227 w 2478"/>
                <a:gd name="T47" fmla="*/ 2028 h 3605"/>
                <a:gd name="T48" fmla="*/ 2429 w 2478"/>
                <a:gd name="T49" fmla="*/ 3585 h 3605"/>
                <a:gd name="T50" fmla="*/ 2419 w 2478"/>
                <a:gd name="T51" fmla="*/ 3605 h 3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78" h="3605">
                  <a:moveTo>
                    <a:pt x="2419" y="3605"/>
                  </a:moveTo>
                  <a:cubicBezTo>
                    <a:pt x="2362" y="3597"/>
                    <a:pt x="2302" y="3589"/>
                    <a:pt x="2255" y="3582"/>
                  </a:cubicBezTo>
                  <a:cubicBezTo>
                    <a:pt x="2255" y="3385"/>
                    <a:pt x="2263" y="3199"/>
                    <a:pt x="2254" y="3013"/>
                  </a:cubicBezTo>
                  <a:cubicBezTo>
                    <a:pt x="2236" y="2656"/>
                    <a:pt x="2165" y="2311"/>
                    <a:pt x="1990" y="1994"/>
                  </a:cubicBezTo>
                  <a:cubicBezTo>
                    <a:pt x="1885" y="1803"/>
                    <a:pt x="1750" y="1640"/>
                    <a:pt x="1548" y="1544"/>
                  </a:cubicBezTo>
                  <a:cubicBezTo>
                    <a:pt x="1542" y="1541"/>
                    <a:pt x="1535" y="1539"/>
                    <a:pt x="1529" y="1537"/>
                  </a:cubicBezTo>
                  <a:cubicBezTo>
                    <a:pt x="1492" y="1520"/>
                    <a:pt x="1428" y="1507"/>
                    <a:pt x="1424" y="1484"/>
                  </a:cubicBezTo>
                  <a:cubicBezTo>
                    <a:pt x="1414" y="1433"/>
                    <a:pt x="1432" y="1376"/>
                    <a:pt x="1445" y="1322"/>
                  </a:cubicBezTo>
                  <a:cubicBezTo>
                    <a:pt x="1454" y="1283"/>
                    <a:pt x="1473" y="1245"/>
                    <a:pt x="1489" y="1202"/>
                  </a:cubicBezTo>
                  <a:cubicBezTo>
                    <a:pt x="1299" y="1299"/>
                    <a:pt x="1265" y="1692"/>
                    <a:pt x="1499" y="1839"/>
                  </a:cubicBezTo>
                  <a:cubicBezTo>
                    <a:pt x="1472" y="1762"/>
                    <a:pt x="1446" y="1689"/>
                    <a:pt x="1415" y="1599"/>
                  </a:cubicBezTo>
                  <a:cubicBezTo>
                    <a:pt x="1635" y="1669"/>
                    <a:pt x="1787" y="1790"/>
                    <a:pt x="1868" y="1982"/>
                  </a:cubicBezTo>
                  <a:cubicBezTo>
                    <a:pt x="2011" y="2323"/>
                    <a:pt x="1895" y="2667"/>
                    <a:pt x="1581" y="2861"/>
                  </a:cubicBezTo>
                  <a:cubicBezTo>
                    <a:pt x="1438" y="2950"/>
                    <a:pt x="1280" y="2960"/>
                    <a:pt x="1118" y="2935"/>
                  </a:cubicBezTo>
                  <a:cubicBezTo>
                    <a:pt x="649" y="2860"/>
                    <a:pt x="334" y="2584"/>
                    <a:pt x="164" y="2153"/>
                  </a:cubicBezTo>
                  <a:cubicBezTo>
                    <a:pt x="29" y="1813"/>
                    <a:pt x="0" y="1458"/>
                    <a:pt x="105" y="1098"/>
                  </a:cubicBezTo>
                  <a:cubicBezTo>
                    <a:pt x="191" y="801"/>
                    <a:pt x="315" y="527"/>
                    <a:pt x="538" y="307"/>
                  </a:cubicBezTo>
                  <a:cubicBezTo>
                    <a:pt x="772" y="76"/>
                    <a:pt x="1051" y="0"/>
                    <a:pt x="1372" y="73"/>
                  </a:cubicBezTo>
                  <a:cubicBezTo>
                    <a:pt x="1543" y="111"/>
                    <a:pt x="1705" y="171"/>
                    <a:pt x="1824" y="305"/>
                  </a:cubicBezTo>
                  <a:cubicBezTo>
                    <a:pt x="1985" y="486"/>
                    <a:pt x="2024" y="697"/>
                    <a:pt x="1965" y="931"/>
                  </a:cubicBezTo>
                  <a:cubicBezTo>
                    <a:pt x="1920" y="1108"/>
                    <a:pt x="1812" y="1234"/>
                    <a:pt x="1657" y="1324"/>
                  </a:cubicBezTo>
                  <a:cubicBezTo>
                    <a:pt x="1644" y="1331"/>
                    <a:pt x="1632" y="1341"/>
                    <a:pt x="1614" y="1353"/>
                  </a:cubicBezTo>
                  <a:cubicBezTo>
                    <a:pt x="1676" y="1391"/>
                    <a:pt x="1734" y="1422"/>
                    <a:pt x="1786" y="1459"/>
                  </a:cubicBezTo>
                  <a:cubicBezTo>
                    <a:pt x="1991" y="1604"/>
                    <a:pt x="2126" y="1804"/>
                    <a:pt x="2227" y="2028"/>
                  </a:cubicBezTo>
                  <a:cubicBezTo>
                    <a:pt x="2451" y="2526"/>
                    <a:pt x="2478" y="3051"/>
                    <a:pt x="2429" y="3585"/>
                  </a:cubicBezTo>
                  <a:cubicBezTo>
                    <a:pt x="2428" y="3589"/>
                    <a:pt x="2425" y="3593"/>
                    <a:pt x="2419" y="360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1FBEB2"/>
                </a:solidFill>
              </a:endParaRPr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A793201C-C0FF-8CC0-09CC-44268B26B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484" y="352355"/>
              <a:ext cx="1736725" cy="5049838"/>
            </a:xfrm>
            <a:custGeom>
              <a:avLst/>
              <a:gdLst>
                <a:gd name="T0" fmla="*/ 60 w 2478"/>
                <a:gd name="T1" fmla="*/ 3605 h 3605"/>
                <a:gd name="T2" fmla="*/ 223 w 2478"/>
                <a:gd name="T3" fmla="*/ 3582 h 3605"/>
                <a:gd name="T4" fmla="*/ 225 w 2478"/>
                <a:gd name="T5" fmla="*/ 3013 h 3605"/>
                <a:gd name="T6" fmla="*/ 488 w 2478"/>
                <a:gd name="T7" fmla="*/ 1994 h 3605"/>
                <a:gd name="T8" fmla="*/ 931 w 2478"/>
                <a:gd name="T9" fmla="*/ 1544 h 3605"/>
                <a:gd name="T10" fmla="*/ 949 w 2478"/>
                <a:gd name="T11" fmla="*/ 1537 h 3605"/>
                <a:gd name="T12" fmla="*/ 1055 w 2478"/>
                <a:gd name="T13" fmla="*/ 1484 h 3605"/>
                <a:gd name="T14" fmla="*/ 1034 w 2478"/>
                <a:gd name="T15" fmla="*/ 1322 h 3605"/>
                <a:gd name="T16" fmla="*/ 989 w 2478"/>
                <a:gd name="T17" fmla="*/ 1202 h 3605"/>
                <a:gd name="T18" fmla="*/ 980 w 2478"/>
                <a:gd name="T19" fmla="*/ 1839 h 3605"/>
                <a:gd name="T20" fmla="*/ 1064 w 2478"/>
                <a:gd name="T21" fmla="*/ 1599 h 3605"/>
                <a:gd name="T22" fmla="*/ 611 w 2478"/>
                <a:gd name="T23" fmla="*/ 1982 h 3605"/>
                <a:gd name="T24" fmla="*/ 898 w 2478"/>
                <a:gd name="T25" fmla="*/ 2861 h 3605"/>
                <a:gd name="T26" fmla="*/ 1360 w 2478"/>
                <a:gd name="T27" fmla="*/ 2935 h 3605"/>
                <a:gd name="T28" fmla="*/ 2315 w 2478"/>
                <a:gd name="T29" fmla="*/ 2153 h 3605"/>
                <a:gd name="T30" fmla="*/ 2374 w 2478"/>
                <a:gd name="T31" fmla="*/ 1098 h 3605"/>
                <a:gd name="T32" fmla="*/ 1941 w 2478"/>
                <a:gd name="T33" fmla="*/ 307 h 3605"/>
                <a:gd name="T34" fmla="*/ 1106 w 2478"/>
                <a:gd name="T35" fmla="*/ 73 h 3605"/>
                <a:gd name="T36" fmla="*/ 654 w 2478"/>
                <a:gd name="T37" fmla="*/ 305 h 3605"/>
                <a:gd name="T38" fmla="*/ 514 w 2478"/>
                <a:gd name="T39" fmla="*/ 931 h 3605"/>
                <a:gd name="T40" fmla="*/ 822 w 2478"/>
                <a:gd name="T41" fmla="*/ 1324 h 3605"/>
                <a:gd name="T42" fmla="*/ 864 w 2478"/>
                <a:gd name="T43" fmla="*/ 1353 h 3605"/>
                <a:gd name="T44" fmla="*/ 692 w 2478"/>
                <a:gd name="T45" fmla="*/ 1459 h 3605"/>
                <a:gd name="T46" fmla="*/ 251 w 2478"/>
                <a:gd name="T47" fmla="*/ 2028 h 3605"/>
                <a:gd name="T48" fmla="*/ 50 w 2478"/>
                <a:gd name="T49" fmla="*/ 3585 h 3605"/>
                <a:gd name="T50" fmla="*/ 60 w 2478"/>
                <a:gd name="T51" fmla="*/ 3605 h 3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78" h="3605">
                  <a:moveTo>
                    <a:pt x="60" y="3605"/>
                  </a:moveTo>
                  <a:cubicBezTo>
                    <a:pt x="117" y="3597"/>
                    <a:pt x="177" y="3589"/>
                    <a:pt x="223" y="3582"/>
                  </a:cubicBezTo>
                  <a:cubicBezTo>
                    <a:pt x="223" y="3385"/>
                    <a:pt x="216" y="3199"/>
                    <a:pt x="225" y="3013"/>
                  </a:cubicBezTo>
                  <a:cubicBezTo>
                    <a:pt x="242" y="2656"/>
                    <a:pt x="314" y="2311"/>
                    <a:pt x="488" y="1994"/>
                  </a:cubicBezTo>
                  <a:cubicBezTo>
                    <a:pt x="593" y="1803"/>
                    <a:pt x="728" y="1640"/>
                    <a:pt x="931" y="1544"/>
                  </a:cubicBezTo>
                  <a:cubicBezTo>
                    <a:pt x="937" y="1541"/>
                    <a:pt x="943" y="1539"/>
                    <a:pt x="949" y="1537"/>
                  </a:cubicBezTo>
                  <a:cubicBezTo>
                    <a:pt x="986" y="1520"/>
                    <a:pt x="1050" y="1507"/>
                    <a:pt x="1055" y="1484"/>
                  </a:cubicBezTo>
                  <a:cubicBezTo>
                    <a:pt x="1064" y="1433"/>
                    <a:pt x="1046" y="1376"/>
                    <a:pt x="1034" y="1322"/>
                  </a:cubicBezTo>
                  <a:cubicBezTo>
                    <a:pt x="1024" y="1283"/>
                    <a:pt x="1006" y="1245"/>
                    <a:pt x="989" y="1202"/>
                  </a:cubicBezTo>
                  <a:cubicBezTo>
                    <a:pt x="1179" y="1299"/>
                    <a:pt x="1213" y="1692"/>
                    <a:pt x="980" y="1839"/>
                  </a:cubicBezTo>
                  <a:cubicBezTo>
                    <a:pt x="1007" y="1762"/>
                    <a:pt x="1032" y="1689"/>
                    <a:pt x="1064" y="1599"/>
                  </a:cubicBezTo>
                  <a:cubicBezTo>
                    <a:pt x="843" y="1669"/>
                    <a:pt x="691" y="1790"/>
                    <a:pt x="611" y="1982"/>
                  </a:cubicBezTo>
                  <a:cubicBezTo>
                    <a:pt x="468" y="2323"/>
                    <a:pt x="584" y="2667"/>
                    <a:pt x="898" y="2861"/>
                  </a:cubicBezTo>
                  <a:cubicBezTo>
                    <a:pt x="1041" y="2950"/>
                    <a:pt x="1199" y="2960"/>
                    <a:pt x="1360" y="2935"/>
                  </a:cubicBezTo>
                  <a:cubicBezTo>
                    <a:pt x="1830" y="2860"/>
                    <a:pt x="2144" y="2584"/>
                    <a:pt x="2315" y="2153"/>
                  </a:cubicBezTo>
                  <a:cubicBezTo>
                    <a:pt x="2449" y="1813"/>
                    <a:pt x="2478" y="1458"/>
                    <a:pt x="2374" y="1098"/>
                  </a:cubicBezTo>
                  <a:cubicBezTo>
                    <a:pt x="2288" y="801"/>
                    <a:pt x="2164" y="527"/>
                    <a:pt x="1941" y="307"/>
                  </a:cubicBezTo>
                  <a:cubicBezTo>
                    <a:pt x="1706" y="76"/>
                    <a:pt x="1427" y="0"/>
                    <a:pt x="1106" y="73"/>
                  </a:cubicBezTo>
                  <a:cubicBezTo>
                    <a:pt x="935" y="111"/>
                    <a:pt x="774" y="171"/>
                    <a:pt x="654" y="305"/>
                  </a:cubicBezTo>
                  <a:cubicBezTo>
                    <a:pt x="493" y="486"/>
                    <a:pt x="455" y="697"/>
                    <a:pt x="514" y="931"/>
                  </a:cubicBezTo>
                  <a:cubicBezTo>
                    <a:pt x="558" y="1108"/>
                    <a:pt x="667" y="1234"/>
                    <a:pt x="822" y="1324"/>
                  </a:cubicBezTo>
                  <a:cubicBezTo>
                    <a:pt x="835" y="1331"/>
                    <a:pt x="846" y="1341"/>
                    <a:pt x="864" y="1353"/>
                  </a:cubicBezTo>
                  <a:cubicBezTo>
                    <a:pt x="803" y="1391"/>
                    <a:pt x="745" y="1422"/>
                    <a:pt x="692" y="1459"/>
                  </a:cubicBezTo>
                  <a:cubicBezTo>
                    <a:pt x="488" y="1604"/>
                    <a:pt x="352" y="1804"/>
                    <a:pt x="251" y="2028"/>
                  </a:cubicBezTo>
                  <a:cubicBezTo>
                    <a:pt x="27" y="2526"/>
                    <a:pt x="0" y="3051"/>
                    <a:pt x="50" y="3585"/>
                  </a:cubicBezTo>
                  <a:cubicBezTo>
                    <a:pt x="50" y="3589"/>
                    <a:pt x="53" y="3593"/>
                    <a:pt x="60" y="360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BEB2"/>
                </a:solidFill>
              </a:endParaRPr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4321FED-752C-BE8F-3E69-6CDC71269163}"/>
              </a:ext>
            </a:extLst>
          </p:cNvPr>
          <p:cNvSpPr txBox="1"/>
          <p:nvPr/>
        </p:nvSpPr>
        <p:spPr>
          <a:xfrm>
            <a:off x="281498" y="2061969"/>
            <a:ext cx="439274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Bilateral kidney absence </a:t>
            </a:r>
            <a:r>
              <a:rPr kumimoji="1" lang="ja-JP" altLang="en-US" sz="1600"/>
              <a:t>→</a:t>
            </a:r>
            <a:r>
              <a:rPr kumimoji="1" lang="en-US" altLang="ja-JP" sz="1600" dirty="0"/>
              <a:t> RAAS deficiency </a:t>
            </a:r>
          </a:p>
          <a:p>
            <a:r>
              <a:rPr kumimoji="1" lang="en-US" altLang="ja-JP" sz="1600" dirty="0"/>
              <a:t>                                            </a:t>
            </a:r>
            <a:r>
              <a:rPr kumimoji="1" lang="ja-JP" altLang="en-US" sz="1600"/>
              <a:t>→</a:t>
            </a:r>
            <a:r>
              <a:rPr kumimoji="1" lang="en-US" altLang="ja-JP" sz="1600" dirty="0"/>
              <a:t> Prolonged hypotension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367063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3492</TotalTime>
  <Words>264</Words>
  <Application>Microsoft Macintosh PowerPoint</Application>
  <PresentationFormat>ワイド画面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プレゼンテーション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健太朗 西</cp:lastModifiedBy>
  <cp:revision>83</cp:revision>
  <dcterms:created xsi:type="dcterms:W3CDTF">2019-06-13T12:30:18Z</dcterms:created>
  <dcterms:modified xsi:type="dcterms:W3CDTF">2025-08-03T02:30:56Z</dcterms:modified>
</cp:coreProperties>
</file>