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1"/>
    <p:restoredTop sz="96266"/>
  </p:normalViewPr>
  <p:slideViewPr>
    <p:cSldViewPr snapToGrid="0">
      <p:cViewPr varScale="1">
        <p:scale>
          <a:sx n="122" d="100"/>
          <a:sy n="122" d="100"/>
        </p:scale>
        <p:origin x="20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775AC-6C5F-1B78-A40D-BB26B2D8C1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28A2F6A-9BC5-90C4-3ADE-EC81AD7CC2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E0B527-5674-6E0D-9032-F2664D94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059C0-3FC9-E04A-BC79-B45B8B5A19A0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3426A6-F4F9-0C8C-160D-52F91DC1F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1DAA74-D44F-6B63-9B67-060A93A4F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122A-80C3-A04B-B5C9-233FB4DCA1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193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4889B6-382C-0F86-F46E-E6C1F5E9B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E7878F2-5A4C-6686-8B5E-E4114C328B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2A169-F602-020D-9520-56BB7B39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059C0-3FC9-E04A-BC79-B45B8B5A19A0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D0ECC9-0772-7A08-2BF7-76E7175F3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E8B3DA-DE52-568A-5D33-C46E313C1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122A-80C3-A04B-B5C9-233FB4DCA1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8743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85B745-F9F7-CDA9-378F-933568F2CC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363790-9F98-0F75-2468-1BF938578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BA421-A954-C8AC-C8CC-195FFF6F9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059C0-3FC9-E04A-BC79-B45B8B5A19A0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9DB071-B022-1DF4-BE34-00454C1E5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EA4D24-9F87-3DA7-4CF2-033979B49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122A-80C3-A04B-B5C9-233FB4DCA1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15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0F121B-8FD0-AB5F-6ED1-518ED4453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131F0C3-00B6-CD7B-1FA8-063BF6283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D7C411-74DE-A330-5CCF-5A4F06523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059C0-3FC9-E04A-BC79-B45B8B5A19A0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2E2817-056C-CA83-D959-C4E83BFA7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7F2777-17FF-06C7-78CF-3DE79DCBC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122A-80C3-A04B-B5C9-233FB4DCA1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8809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4B7464-529A-3A08-E2C2-B6CC3C783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C247B5-34BF-0A09-B1DF-5D6B74A58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BDD731C-E359-C186-858E-4EA296EC8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059C0-3FC9-E04A-BC79-B45B8B5A19A0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BBFB97-380B-1FFC-77A9-80FC230AA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C8B8B-DB17-C440-F7B8-3A50BEACA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122A-80C3-A04B-B5C9-233FB4DCA1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745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2B1C94-6630-0EA7-9924-DDBB56FA0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216E5A6-A978-8622-581D-6D3332432C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DA232FC-23AC-D81F-9B48-24E38D7B94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CA217A-A6A9-33FE-5ACB-D7C32C02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059C0-3FC9-E04A-BC79-B45B8B5A19A0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85F6DA-1C00-908A-B853-644343C53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6DAB41-6B3F-44B2-E1FD-0872C6E36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122A-80C3-A04B-B5C9-233FB4DCA1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82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F0CB56-48C0-2DEB-3D73-8B850A43F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D0B3F2-32A7-146E-B9D7-8A378D414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DA9E5BE-AF42-7AB1-281D-957431BF20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F308669-76BC-F323-86D6-670FD66531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353C462-962A-78CF-466D-46665A1EB4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D110926-4785-37BF-8F0A-FEDCE9B38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059C0-3FC9-E04A-BC79-B45B8B5A19A0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7E2CF90-1E3B-0489-6770-5EEF25A6F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6DBF033-6D1B-12E2-D714-3B356F5F0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122A-80C3-A04B-B5C9-233FB4DCA1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9472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9792B6-1E9A-69AD-F38A-C6E1C9B8E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3F46A7A-0991-EDE8-0672-F344B08E9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059C0-3FC9-E04A-BC79-B45B8B5A19A0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804ADCE-9655-AD52-21C6-F828B08C0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F800A94-0AB6-2D73-1CEE-7654B0A4C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122A-80C3-A04B-B5C9-233FB4DCA1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6539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B101A17-2DEF-11D3-C200-B999985E8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059C0-3FC9-E04A-BC79-B45B8B5A19A0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C49E8CC-9D83-4FA2-3ABA-B9F80436A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CAB9BE9-C273-6015-C812-104AD5BF6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122A-80C3-A04B-B5C9-233FB4DCA1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03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20380E-9162-EDBB-9803-C8000C94D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C5EEA8B-BEDD-8AEC-8F1D-178685CAE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D793B74-254C-FA8A-DEBF-1E76575D3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B9425D-36CF-997B-E9D3-5AB40F69F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059C0-3FC9-E04A-BC79-B45B8B5A19A0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A2BE13D-726F-BAE2-7B45-98F028C21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60DF7D-B7BA-8BCF-411E-F6B479772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122A-80C3-A04B-B5C9-233FB4DCA1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693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AC6CE7-0B6C-FD7F-5E4D-BA4B0CBB1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E5CB0B8-8EF9-C8FC-AA0D-0AEBC0F4CD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2DD6E29-5D1D-6172-9F06-04AE07B63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464BBB-2E60-641A-475E-2027862F6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059C0-3FC9-E04A-BC79-B45B8B5A19A0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8B870DC-0F87-095F-E289-D906DE07F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53EAEA-6434-66C2-8C6A-568CA6BD0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A122A-80C3-A04B-B5C9-233FB4DCA1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388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F1A19FE-4CEE-186C-80BE-41FA49308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584A51E-2E73-6908-08F6-150CA9C36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FDEA786-9A64-B0BF-AB02-0AC6748621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059C0-3FC9-E04A-BC79-B45B8B5A19A0}" type="datetimeFigureOut">
              <a:rPr kumimoji="1" lang="ja-JP" altLang="en-US" smtClean="0"/>
              <a:t>2025/8/9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7A3152-AFD3-1870-3902-8A87F1416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D3A0B0-F599-F41B-06A9-070ECEEF48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A122A-80C3-A04B-B5C9-233FB4DCA1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143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577D807-0F88-D212-1CBD-6BC8466A313A}"/>
              </a:ext>
            </a:extLst>
          </p:cNvPr>
          <p:cNvGraphicFramePr>
            <a:graphicFrameLocks noGrp="1"/>
          </p:cNvGraphicFramePr>
          <p:nvPr/>
        </p:nvGraphicFramePr>
        <p:xfrm>
          <a:off x="959483" y="1085850"/>
          <a:ext cx="10239692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5557">
                  <a:extLst>
                    <a:ext uri="{9D8B030D-6E8A-4147-A177-3AD203B41FA5}">
                      <a16:colId xmlns:a16="http://schemas.microsoft.com/office/drawing/2014/main" val="4019547600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49821662"/>
                    </a:ext>
                  </a:extLst>
                </a:gridCol>
                <a:gridCol w="1412240">
                  <a:extLst>
                    <a:ext uri="{9D8B030D-6E8A-4147-A177-3AD203B41FA5}">
                      <a16:colId xmlns:a16="http://schemas.microsoft.com/office/drawing/2014/main" val="308070738"/>
                    </a:ext>
                  </a:extLst>
                </a:gridCol>
                <a:gridCol w="1631313">
                  <a:extLst>
                    <a:ext uri="{9D8B030D-6E8A-4147-A177-3AD203B41FA5}">
                      <a16:colId xmlns:a16="http://schemas.microsoft.com/office/drawing/2014/main" val="3449357498"/>
                    </a:ext>
                  </a:extLst>
                </a:gridCol>
                <a:gridCol w="1262380">
                  <a:extLst>
                    <a:ext uri="{9D8B030D-6E8A-4147-A177-3AD203B41FA5}">
                      <a16:colId xmlns:a16="http://schemas.microsoft.com/office/drawing/2014/main" val="189411565"/>
                    </a:ext>
                  </a:extLst>
                </a:gridCol>
                <a:gridCol w="1813242">
                  <a:extLst>
                    <a:ext uri="{9D8B030D-6E8A-4147-A177-3AD203B41FA5}">
                      <a16:colId xmlns:a16="http://schemas.microsoft.com/office/drawing/2014/main" val="11515929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</a:rPr>
                        <a:t>Pretreatment </a:t>
                      </a:r>
                    </a:p>
                    <a:p>
                      <a:pPr algn="ctr"/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</a:rPr>
                        <a:t>(6 months)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</a:rPr>
                        <a:t>Beginning of</a:t>
                      </a:r>
                    </a:p>
                    <a:p>
                      <a:pPr algn="ctr"/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</a:rPr>
                        <a:t>treatment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</a:rPr>
                        <a:t>Post-treatment</a:t>
                      </a:r>
                    </a:p>
                    <a:p>
                      <a:pPr algn="ctr"/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</a:rPr>
                        <a:t>(5 months)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</a:rPr>
                        <a:t>Post-treatment</a:t>
                      </a:r>
                    </a:p>
                    <a:p>
                      <a:pPr algn="ctr"/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</a:rPr>
                        <a:t>(8 months)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</a:rPr>
                        <a:t>At Transplantation</a:t>
                      </a:r>
                    </a:p>
                    <a:p>
                      <a:pPr algn="ctr"/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</a:rPr>
                        <a:t>(1 year)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853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LVEF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24%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25%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25%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44%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56%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673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LAD (mm)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37 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35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37 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39 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28 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8295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LVDd/Ds (mm)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56/51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53/47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47/42 </a:t>
                      </a:r>
                      <a:endParaRPr kumimoji="1" lang="ja-JP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42/33 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41/29 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564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LVEDVI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91.1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90.5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73.1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61.3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53.5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487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LVESVI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69.2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67.9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55.0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33.9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23.5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849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NT-proBNP (pg/mL)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NA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6771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8535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2010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821</a:t>
                      </a:r>
                      <a:endParaRPr kumimoji="1" lang="ja-JP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780286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C8D354F-7816-4014-6F62-236B78A029C1}"/>
              </a:ext>
            </a:extLst>
          </p:cNvPr>
          <p:cNvSpPr txBox="1"/>
          <p:nvPr/>
        </p:nvSpPr>
        <p:spPr>
          <a:xfrm>
            <a:off x="185736" y="4400550"/>
            <a:ext cx="117871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Table </a:t>
            </a:r>
            <a:r>
              <a:rPr lang="en-US" altLang="ja-JP" dirty="0"/>
              <a:t>1</a:t>
            </a:r>
            <a:r>
              <a:rPr kumimoji="1" lang="en-US" altLang="ja-JP" dirty="0"/>
              <a:t>. Changes in the transthoracic echocardiology results. </a:t>
            </a:r>
            <a:r>
              <a:rPr kumimoji="1" lang="en-US" altLang="ja-JP" sz="1800" i="1" dirty="0"/>
              <a:t>LVEF, </a:t>
            </a:r>
            <a:r>
              <a:rPr lang="en-US" altLang="ja-JP" dirty="0"/>
              <a:t>l</a:t>
            </a:r>
            <a:r>
              <a:rPr kumimoji="1" lang="en-US" altLang="ja-JP" sz="1800" dirty="0"/>
              <a:t>eft ventricular ejection fraction; </a:t>
            </a:r>
            <a:r>
              <a:rPr kumimoji="1" lang="en-US" altLang="ja-JP" sz="1800" i="1" dirty="0"/>
              <a:t>LAD</a:t>
            </a:r>
            <a:r>
              <a:rPr kumimoji="1" lang="en-US" altLang="ja-JP" i="1" dirty="0"/>
              <a:t>,</a:t>
            </a:r>
            <a:r>
              <a:rPr kumimoji="1" lang="en-US" altLang="ja-JP" dirty="0"/>
              <a:t> left atrium diameter; </a:t>
            </a:r>
            <a:r>
              <a:rPr kumimoji="1" lang="en-US" altLang="ja-JP" i="1" dirty="0"/>
              <a:t>LVDd/Ds, </a:t>
            </a:r>
            <a:r>
              <a:rPr lang="en-GB" altLang="ja-JP" dirty="0"/>
              <a:t>l</a:t>
            </a:r>
            <a:r>
              <a:rPr kumimoji="1" lang="en-GB" altLang="ja-JP" dirty="0"/>
              <a:t>eft </a:t>
            </a:r>
            <a:r>
              <a:rPr lang="en-GB" altLang="ja-JP" dirty="0"/>
              <a:t>v</a:t>
            </a:r>
            <a:r>
              <a:rPr kumimoji="1" lang="en-GB" altLang="ja-JP" dirty="0"/>
              <a:t>entricular </a:t>
            </a:r>
            <a:r>
              <a:rPr lang="en-GB" altLang="ja-JP" dirty="0"/>
              <a:t>e</a:t>
            </a:r>
            <a:r>
              <a:rPr kumimoji="1" lang="en-GB" altLang="ja-JP" dirty="0"/>
              <a:t>nd-diastolic/systolic </a:t>
            </a:r>
            <a:r>
              <a:rPr lang="en-GB" altLang="ja-JP" dirty="0"/>
              <a:t>d</a:t>
            </a:r>
            <a:r>
              <a:rPr kumimoji="1" lang="en-GB" altLang="ja-JP" dirty="0"/>
              <a:t>iameters</a:t>
            </a:r>
            <a:r>
              <a:rPr kumimoji="1" lang="en-US" altLang="ja-JP" dirty="0"/>
              <a:t>; </a:t>
            </a:r>
            <a:r>
              <a:rPr kumimoji="1" lang="en-US" altLang="ja-JP" i="1" dirty="0"/>
              <a:t>LVESVI, </a:t>
            </a:r>
            <a:r>
              <a:rPr lang="en-US" altLang="ja-JP" dirty="0"/>
              <a:t>l</a:t>
            </a:r>
            <a:r>
              <a:rPr kumimoji="1" lang="en-US" altLang="ja-JP" dirty="0"/>
              <a:t>eft </a:t>
            </a:r>
            <a:r>
              <a:rPr lang="en-US" altLang="ja-JP" dirty="0"/>
              <a:t>v</a:t>
            </a:r>
            <a:r>
              <a:rPr kumimoji="1" lang="en-US" altLang="ja-JP" dirty="0"/>
              <a:t>entricular </a:t>
            </a:r>
            <a:r>
              <a:rPr lang="en-US" altLang="ja-JP" dirty="0"/>
              <a:t>e</a:t>
            </a:r>
            <a:r>
              <a:rPr kumimoji="1" lang="en-US" altLang="ja-JP" dirty="0"/>
              <a:t>nd-systolic </a:t>
            </a:r>
            <a:r>
              <a:rPr lang="en-US" altLang="ja-JP" dirty="0"/>
              <a:t>v</a:t>
            </a:r>
            <a:r>
              <a:rPr kumimoji="1" lang="en-US" altLang="ja-JP" dirty="0"/>
              <a:t>olume </a:t>
            </a:r>
            <a:r>
              <a:rPr lang="en-US" altLang="ja-JP" dirty="0"/>
              <a:t>i</a:t>
            </a:r>
            <a:r>
              <a:rPr kumimoji="1" lang="en-US" altLang="ja-JP" dirty="0"/>
              <a:t>ndex; </a:t>
            </a:r>
            <a:r>
              <a:rPr kumimoji="1" lang="en-US" altLang="ja-JP" i="1" dirty="0"/>
              <a:t>LVEDVI, </a:t>
            </a:r>
            <a:r>
              <a:rPr kumimoji="1" lang="en-US" altLang="ja-JP" dirty="0"/>
              <a:t>left </a:t>
            </a:r>
            <a:r>
              <a:rPr lang="en-US" altLang="ja-JP" dirty="0"/>
              <a:t>v</a:t>
            </a:r>
            <a:r>
              <a:rPr kumimoji="1" lang="en-US" altLang="ja-JP" dirty="0"/>
              <a:t>entricular </a:t>
            </a:r>
            <a:r>
              <a:rPr lang="en-US" altLang="ja-JP" dirty="0"/>
              <a:t>e</a:t>
            </a:r>
            <a:r>
              <a:rPr kumimoji="1" lang="en-US" altLang="ja-JP" dirty="0"/>
              <a:t>nd-diastolic </a:t>
            </a:r>
            <a:r>
              <a:rPr lang="en-US" altLang="ja-JP" dirty="0"/>
              <a:t>v</a:t>
            </a:r>
            <a:r>
              <a:rPr kumimoji="1" lang="en-US" altLang="ja-JP" dirty="0"/>
              <a:t>olume </a:t>
            </a:r>
            <a:r>
              <a:rPr lang="en-US" altLang="ja-JP" dirty="0"/>
              <a:t>i</a:t>
            </a:r>
            <a:r>
              <a:rPr kumimoji="1" lang="en-US" altLang="ja-JP" dirty="0"/>
              <a:t>ndex; </a:t>
            </a:r>
            <a:r>
              <a:rPr kumimoji="1" lang="en-US" altLang="ja-JP" i="1" dirty="0"/>
              <a:t>NT-pro BNP, </a:t>
            </a:r>
            <a:r>
              <a:rPr kumimoji="1" lang="en-US" altLang="ja-JP" dirty="0"/>
              <a:t>N-terminal pro-brain natriuretic peptide.; </a:t>
            </a:r>
            <a:r>
              <a:rPr kumimoji="1" lang="en-US" altLang="ja-JP" i="1" dirty="0"/>
              <a:t>NA, </a:t>
            </a:r>
            <a:r>
              <a:rPr kumimoji="1" lang="en-US" altLang="ja-JP" dirty="0"/>
              <a:t>not available.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9157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97AA8E8-05D1-5032-8211-B20F7519A8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16961"/>
              </p:ext>
            </p:extLst>
          </p:nvPr>
        </p:nvGraphicFramePr>
        <p:xfrm>
          <a:off x="1072674" y="664697"/>
          <a:ext cx="10111739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5705">
                  <a:extLst>
                    <a:ext uri="{9D8B030D-6E8A-4147-A177-3AD203B41FA5}">
                      <a16:colId xmlns:a16="http://schemas.microsoft.com/office/drawing/2014/main" val="3412465400"/>
                    </a:ext>
                  </a:extLst>
                </a:gridCol>
                <a:gridCol w="1314767">
                  <a:extLst>
                    <a:ext uri="{9D8B030D-6E8A-4147-A177-3AD203B41FA5}">
                      <a16:colId xmlns:a16="http://schemas.microsoft.com/office/drawing/2014/main" val="2388362391"/>
                    </a:ext>
                  </a:extLst>
                </a:gridCol>
                <a:gridCol w="1648143">
                  <a:extLst>
                    <a:ext uri="{9D8B030D-6E8A-4147-A177-3AD203B41FA5}">
                      <a16:colId xmlns:a16="http://schemas.microsoft.com/office/drawing/2014/main" val="2260204360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625898828"/>
                    </a:ext>
                  </a:extLst>
                </a:gridCol>
                <a:gridCol w="973455">
                  <a:extLst>
                    <a:ext uri="{9D8B030D-6E8A-4147-A177-3AD203B41FA5}">
                      <a16:colId xmlns:a16="http://schemas.microsoft.com/office/drawing/2014/main" val="1927454719"/>
                    </a:ext>
                  </a:extLst>
                </a:gridCol>
                <a:gridCol w="1225867">
                  <a:extLst>
                    <a:ext uri="{9D8B030D-6E8A-4147-A177-3AD203B41FA5}">
                      <a16:colId xmlns:a16="http://schemas.microsoft.com/office/drawing/2014/main" val="3401698954"/>
                    </a:ext>
                  </a:extLst>
                </a:gridCol>
                <a:gridCol w="1165543">
                  <a:extLst>
                    <a:ext uri="{9D8B030D-6E8A-4147-A177-3AD203B41FA5}">
                      <a16:colId xmlns:a16="http://schemas.microsoft.com/office/drawing/2014/main" val="849546376"/>
                    </a:ext>
                  </a:extLst>
                </a:gridCol>
                <a:gridCol w="1359217">
                  <a:extLst>
                    <a:ext uri="{9D8B030D-6E8A-4147-A177-3AD203B41FA5}">
                      <a16:colId xmlns:a16="http://schemas.microsoft.com/office/drawing/2014/main" val="16074296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Author, year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No. of patients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Echocardiographic </a:t>
                      </a:r>
                    </a:p>
                    <a:p>
                      <a:pPr algn="ctr"/>
                      <a:r>
                        <a:rPr kumimoji="1" lang="en-US" altLang="ja-JP" sz="1200" dirty="0"/>
                        <a:t>findings</a:t>
                      </a:r>
                      <a:endParaRPr kumimoji="1" lang="ja-JP" altLang="en-US" sz="12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Ejection </a:t>
                      </a:r>
                    </a:p>
                    <a:p>
                      <a:pPr algn="ctr"/>
                      <a:r>
                        <a:rPr kumimoji="1" lang="en-US" altLang="ja-JP" sz="1200" dirty="0"/>
                        <a:t>fraction(%)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NT-</a:t>
                      </a:r>
                      <a:r>
                        <a:rPr kumimoji="1" lang="en-US" altLang="ja-JP" sz="1200" dirty="0" err="1"/>
                        <a:t>proBNP</a:t>
                      </a:r>
                      <a:r>
                        <a:rPr kumimoji="1" lang="en-US" altLang="ja-JP" sz="1200" dirty="0"/>
                        <a:t>(</a:t>
                      </a:r>
                      <a:r>
                        <a:rPr kumimoji="1" lang="en-US" altLang="ja-JP" sz="1200" dirty="0" err="1"/>
                        <a:t>pg</a:t>
                      </a:r>
                      <a:r>
                        <a:rPr kumimoji="1" lang="en-US" altLang="ja-JP" sz="1200" dirty="0"/>
                        <a:t>/mL)</a:t>
                      </a:r>
                      <a:endParaRPr kumimoji="1" lang="ja-JP" altLang="en-US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duration</a:t>
                      </a:r>
                      <a:endParaRPr kumimoji="1" lang="ja-JP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270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120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</a:rPr>
                        <a:t>Pre</a:t>
                      </a:r>
                      <a:endParaRPr kumimoji="1" lang="ja-JP" altLang="en-US" sz="12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</a:rPr>
                        <a:t>post</a:t>
                      </a:r>
                      <a:endParaRPr kumimoji="1" lang="ja-JP" altLang="en-US" sz="12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</a:rPr>
                        <a:t>Pre</a:t>
                      </a:r>
                      <a:endParaRPr kumimoji="1" lang="ja-JP" altLang="en-US" sz="12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chemeClr val="bg1"/>
                          </a:solidFill>
                        </a:rPr>
                        <a:t>Post</a:t>
                      </a:r>
                      <a:endParaRPr kumimoji="1" lang="ja-JP" altLang="en-US" sz="12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0312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Heyse A[10]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Improve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N/A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N/A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11400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5960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3 months</a:t>
                      </a:r>
                      <a:endParaRPr kumimoji="1" lang="ja-JP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544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Lee S [11]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23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Improve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29.7±4.4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40.8±10.4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N/A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447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 err="1"/>
                        <a:t>Lihua</a:t>
                      </a:r>
                      <a:r>
                        <a:rPr kumimoji="1" lang="en-US" altLang="ja-JP" sz="1200" dirty="0"/>
                        <a:t> W[12]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110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Improve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35.1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49.8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14455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6435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12 months</a:t>
                      </a:r>
                      <a:endParaRPr kumimoji="1" lang="ja-JP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412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Daimon S[13]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7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Improve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46.1±7.9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55.9±6.6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decrease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 to 3 months</a:t>
                      </a:r>
                      <a:endParaRPr kumimoji="1" lang="ja-JP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248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Wen Y[14]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54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Improve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N/A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N/A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10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Feng Y[15]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Improve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18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60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N/A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6151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Daimon S[16]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Improve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case1 40</a:t>
                      </a:r>
                    </a:p>
                    <a:p>
                      <a:pPr algn="ctr"/>
                      <a:r>
                        <a:rPr kumimoji="1" lang="en-US" altLang="ja-JP" sz="1200" dirty="0"/>
                        <a:t>case2 24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case1 56.6</a:t>
                      </a:r>
                    </a:p>
                    <a:p>
                      <a:pPr algn="ctr"/>
                      <a:r>
                        <a:rPr kumimoji="1" lang="en-US" altLang="ja-JP" sz="1200" dirty="0"/>
                        <a:t>case2 54.9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case1 110,373</a:t>
                      </a:r>
                    </a:p>
                    <a:p>
                      <a:pPr algn="ctr"/>
                      <a:r>
                        <a:rPr kumimoji="1" lang="en-US" altLang="ja-JP" sz="1200" dirty="0"/>
                        <a:t>case2 22,723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Case1 18,734</a:t>
                      </a:r>
                    </a:p>
                    <a:p>
                      <a:pPr algn="ctr"/>
                      <a:r>
                        <a:rPr kumimoji="1" lang="en-US" altLang="ja-JP" sz="1200" dirty="0"/>
                        <a:t>Case2 2116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Case1 4months</a:t>
                      </a:r>
                    </a:p>
                    <a:p>
                      <a:pPr algn="ctr"/>
                      <a:r>
                        <a:rPr kumimoji="1" lang="en-US" altLang="ja-JP" sz="1200" dirty="0"/>
                        <a:t>Case2 6 months</a:t>
                      </a:r>
                      <a:endParaRPr kumimoji="1" lang="ja-JP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959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This case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/>
                        <a:t>Improve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25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56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6771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821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12 months</a:t>
                      </a:r>
                      <a:endParaRPr kumimoji="1" lang="ja-JP" alt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324085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FF6847F-3480-ED05-28BF-1857C7DF5494}"/>
              </a:ext>
            </a:extLst>
          </p:cNvPr>
          <p:cNvSpPr txBox="1"/>
          <p:nvPr/>
        </p:nvSpPr>
        <p:spPr>
          <a:xfrm>
            <a:off x="963406" y="4929229"/>
            <a:ext cx="10665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Table 2. Use of sacubitril-valsartan in hemodialysis patients: literature review. N/A, Not Applicable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9064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302</Words>
  <Application>Microsoft Macintosh PowerPoint</Application>
  <PresentationFormat>ワイド画面</PresentationFormat>
  <Paragraphs>121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yusuke ushio</dc:creator>
  <cp:lastModifiedBy>yusuke ushio</cp:lastModifiedBy>
  <cp:revision>3</cp:revision>
  <dcterms:created xsi:type="dcterms:W3CDTF">2025-08-09T06:45:09Z</dcterms:created>
  <dcterms:modified xsi:type="dcterms:W3CDTF">2025-08-09T07:15:17Z</dcterms:modified>
</cp:coreProperties>
</file>