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2F7"/>
    <a:srgbClr val="FF99FF"/>
    <a:srgbClr val="00CC99"/>
    <a:srgbClr val="003969"/>
    <a:srgbClr val="65AA00"/>
    <a:srgbClr val="AA0065"/>
    <a:srgbClr val="960059"/>
    <a:srgbClr val="860050"/>
    <a:srgbClr val="DA0082"/>
    <a:srgbClr val="92005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339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-132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xmlns="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xmlns="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xmlns="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xmlns="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xmlns="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xmlns="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xmlns="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xmlns="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xmlns="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xmlns="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xmlns="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xmlns="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pPr/>
              <a:t>30/07/2025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 err="1" smtClean="0">
                <a:solidFill>
                  <a:schemeClr val="bg1"/>
                </a:solidFill>
              </a:rPr>
              <a:t>Prediction</a:t>
            </a:r>
            <a:r>
              <a:rPr lang="tr-TR" sz="2800" dirty="0" smtClean="0">
                <a:solidFill>
                  <a:schemeClr val="bg1"/>
                </a:solidFill>
              </a:rPr>
              <a:t> of </a:t>
            </a:r>
            <a:r>
              <a:rPr lang="tr-TR" sz="2800" dirty="0" err="1" smtClean="0">
                <a:solidFill>
                  <a:schemeClr val="bg1"/>
                </a:solidFill>
              </a:rPr>
              <a:t>Split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Renal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Function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and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Obstruction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with</a:t>
            </a:r>
            <a:r>
              <a:rPr lang="tr-TR" sz="2800" dirty="0" smtClean="0">
                <a:solidFill>
                  <a:schemeClr val="bg1"/>
                </a:solidFill>
              </a:rPr>
              <a:t> MR </a:t>
            </a:r>
            <a:r>
              <a:rPr lang="tr-TR" sz="2800" dirty="0" err="1" smtClean="0">
                <a:solidFill>
                  <a:schemeClr val="bg1"/>
                </a:solidFill>
              </a:rPr>
              <a:t>Urography</a:t>
            </a:r>
            <a:r>
              <a:rPr lang="tr-TR" sz="2800" dirty="0" smtClean="0">
                <a:solidFill>
                  <a:schemeClr val="bg1"/>
                </a:solidFill>
              </a:rPr>
              <a:t> in </a:t>
            </a:r>
            <a:r>
              <a:rPr lang="tr-TR" sz="2800" dirty="0" err="1" smtClean="0">
                <a:solidFill>
                  <a:schemeClr val="bg1"/>
                </a:solidFill>
              </a:rPr>
              <a:t>Comparison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with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Dynamic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Renal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Scintigraphy</a:t>
            </a:r>
            <a:endParaRPr lang="tr-TR" sz="28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3448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tr-TR" dirty="0" err="1" smtClean="0">
                <a:solidFill>
                  <a:schemeClr val="bg1"/>
                </a:solidFill>
              </a:rPr>
              <a:t>To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advance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our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knowledge</a:t>
            </a:r>
            <a:r>
              <a:rPr lang="tr-TR" dirty="0" smtClean="0">
                <a:solidFill>
                  <a:schemeClr val="bg1"/>
                </a:solidFill>
              </a:rPr>
              <a:t> of </a:t>
            </a:r>
            <a:r>
              <a:rPr lang="tr-TR" dirty="0" err="1" smtClean="0">
                <a:solidFill>
                  <a:schemeClr val="bg1"/>
                </a:solidFill>
              </a:rPr>
              <a:t>split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real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functions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by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comparing</a:t>
            </a:r>
            <a:r>
              <a:rPr lang="tr-TR" dirty="0" smtClean="0">
                <a:solidFill>
                  <a:schemeClr val="bg1"/>
                </a:solidFill>
              </a:rPr>
              <a:t> MRU </a:t>
            </a:r>
            <a:r>
              <a:rPr lang="tr-TR" dirty="0" err="1" smtClean="0">
                <a:solidFill>
                  <a:schemeClr val="bg1"/>
                </a:solidFill>
              </a:rPr>
              <a:t>and</a:t>
            </a:r>
            <a:r>
              <a:rPr lang="tr-TR" dirty="0" smtClean="0">
                <a:solidFill>
                  <a:schemeClr val="bg1"/>
                </a:solidFill>
              </a:rPr>
              <a:t> MAG3 </a:t>
            </a:r>
            <a:r>
              <a:rPr lang="tr-TR" dirty="0" err="1" smtClean="0">
                <a:solidFill>
                  <a:schemeClr val="bg1"/>
                </a:solidFill>
              </a:rPr>
              <a:t>scintigraphy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 </a:t>
            </a:r>
            <a:r>
              <a:rPr lang="tr-TR" dirty="0" err="1" smtClean="0"/>
              <a:t>Dynamic</a:t>
            </a:r>
            <a:r>
              <a:rPr lang="tr-TR" dirty="0" smtClean="0"/>
              <a:t> </a:t>
            </a:r>
            <a:r>
              <a:rPr lang="tr-TR" dirty="0" err="1" smtClean="0"/>
              <a:t>contrast</a:t>
            </a:r>
            <a:r>
              <a:rPr lang="tr-TR" dirty="0" smtClean="0"/>
              <a:t> </a:t>
            </a:r>
            <a:r>
              <a:rPr lang="tr-TR" dirty="0" err="1" smtClean="0"/>
              <a:t>enhanced</a:t>
            </a:r>
            <a:r>
              <a:rPr lang="tr-TR" dirty="0" smtClean="0"/>
              <a:t> MR </a:t>
            </a:r>
            <a:r>
              <a:rPr lang="tr-TR" dirty="0" err="1" smtClean="0"/>
              <a:t>urography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smtClean="0"/>
              <a:t>MAG3 </a:t>
            </a:r>
            <a:r>
              <a:rPr lang="tr-TR" dirty="0" err="1" smtClean="0"/>
              <a:t>scintigraphy</a:t>
            </a:r>
            <a:r>
              <a:rPr lang="tr-TR" dirty="0" smtClean="0"/>
              <a:t> </a:t>
            </a:r>
            <a:r>
              <a:rPr lang="en-US" dirty="0" smtClean="0"/>
              <a:t> stud</a:t>
            </a:r>
            <a:r>
              <a:rPr lang="tr-TR" dirty="0" err="1" smtClean="0"/>
              <a:t>ies</a:t>
            </a:r>
            <a:r>
              <a:rPr lang="tr-TR" dirty="0" smtClean="0"/>
              <a:t> </a:t>
            </a:r>
            <a:r>
              <a:rPr lang="en-US" dirty="0" smtClean="0"/>
              <a:t>of </a:t>
            </a:r>
            <a:r>
              <a:rPr lang="tr-TR" dirty="0" smtClean="0"/>
              <a:t>90</a:t>
            </a:r>
            <a:r>
              <a:rPr lang="en-US" dirty="0" smtClean="0"/>
              <a:t> </a:t>
            </a:r>
            <a:r>
              <a:rPr lang="en-US" dirty="0"/>
              <a:t>children </a:t>
            </a:r>
            <a:r>
              <a:rPr lang="en-US" dirty="0" smtClean="0"/>
              <a:t>(</a:t>
            </a:r>
            <a:r>
              <a:rPr lang="tr-TR" dirty="0" err="1" smtClean="0"/>
              <a:t>age</a:t>
            </a:r>
            <a:r>
              <a:rPr lang="tr-TR" dirty="0" smtClean="0"/>
              <a:t>: 1-216 </a:t>
            </a:r>
            <a:r>
              <a:rPr lang="tr-TR" dirty="0" err="1" smtClean="0"/>
              <a:t>months</a:t>
            </a:r>
            <a:r>
              <a:rPr lang="en-US" dirty="0" smtClean="0"/>
              <a:t>)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>
                <a:solidFill>
                  <a:schemeClr val="bg1"/>
                </a:solidFill>
                <a:latin typeface="+mj-lt"/>
              </a:rPr>
              <a:t>Çobanoglu</a:t>
            </a:r>
            <a:r>
              <a:rPr lang="tr-TR" sz="20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20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7" y="5719172"/>
            <a:ext cx="72837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tr-TR" sz="1200" dirty="0" err="1" smtClean="0">
                <a:solidFill>
                  <a:schemeClr val="bg1"/>
                </a:solidFill>
              </a:rPr>
              <a:t>There</a:t>
            </a:r>
            <a:r>
              <a:rPr lang="tr-TR" sz="1200" dirty="0" smtClean="0">
                <a:solidFill>
                  <a:schemeClr val="bg1"/>
                </a:solidFill>
              </a:rPr>
              <a:t> is a </a:t>
            </a:r>
            <a:r>
              <a:rPr lang="tr-TR" sz="1200" dirty="0" err="1" smtClean="0">
                <a:solidFill>
                  <a:schemeClr val="bg1"/>
                </a:solidFill>
              </a:rPr>
              <a:t>significant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positive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correlation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between</a:t>
            </a:r>
            <a:r>
              <a:rPr lang="tr-TR" sz="1200" dirty="0" smtClean="0">
                <a:solidFill>
                  <a:schemeClr val="bg1"/>
                </a:solidFill>
              </a:rPr>
              <a:t> SRF </a:t>
            </a:r>
            <a:r>
              <a:rPr lang="tr-TR" sz="1200" dirty="0" err="1" smtClean="0">
                <a:solidFill>
                  <a:schemeClr val="bg1"/>
                </a:solidFill>
              </a:rPr>
              <a:t>values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obtained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via</a:t>
            </a:r>
            <a:r>
              <a:rPr lang="tr-TR" sz="1200" dirty="0" smtClean="0">
                <a:solidFill>
                  <a:schemeClr val="bg1"/>
                </a:solidFill>
              </a:rPr>
              <a:t> MRU </a:t>
            </a:r>
            <a:r>
              <a:rPr lang="tr-TR" sz="1200" dirty="0" err="1" smtClean="0">
                <a:solidFill>
                  <a:schemeClr val="bg1"/>
                </a:solidFill>
              </a:rPr>
              <a:t>and</a:t>
            </a:r>
            <a:r>
              <a:rPr lang="tr-TR" sz="1200" dirty="0" smtClean="0">
                <a:solidFill>
                  <a:schemeClr val="bg1"/>
                </a:solidFill>
              </a:rPr>
              <a:t> MAG3 </a:t>
            </a:r>
            <a:r>
              <a:rPr lang="tr-TR" sz="1200" dirty="0" err="1" smtClean="0">
                <a:solidFill>
                  <a:schemeClr val="bg1"/>
                </a:solidFill>
              </a:rPr>
              <a:t>scintigraphy</a:t>
            </a:r>
            <a:r>
              <a:rPr lang="tr-TR" sz="1200" dirty="0" smtClean="0">
                <a:solidFill>
                  <a:schemeClr val="bg1"/>
                </a:solidFill>
              </a:rPr>
              <a:t>.  RTT </a:t>
            </a:r>
            <a:r>
              <a:rPr lang="tr-TR" sz="1200" dirty="0" err="1" smtClean="0">
                <a:solidFill>
                  <a:schemeClr val="bg1"/>
                </a:solidFill>
              </a:rPr>
              <a:t>values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obtained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from</a:t>
            </a:r>
            <a:r>
              <a:rPr lang="tr-TR" sz="1200" dirty="0" smtClean="0">
                <a:solidFill>
                  <a:schemeClr val="bg1"/>
                </a:solidFill>
              </a:rPr>
              <a:t> MRU </a:t>
            </a:r>
            <a:r>
              <a:rPr lang="tr-TR" sz="1200" dirty="0" err="1" smtClean="0">
                <a:solidFill>
                  <a:schemeClr val="bg1"/>
                </a:solidFill>
              </a:rPr>
              <a:t>offer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valuable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diagnostic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accuracy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for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prediction</a:t>
            </a:r>
            <a:r>
              <a:rPr lang="tr-TR" sz="1200" dirty="0" smtClean="0">
                <a:solidFill>
                  <a:schemeClr val="bg1"/>
                </a:solidFill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</a:rPr>
              <a:t>urinary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obstruction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when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compared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with</a:t>
            </a:r>
            <a:r>
              <a:rPr lang="tr-TR" sz="1200" dirty="0" smtClean="0">
                <a:solidFill>
                  <a:schemeClr val="bg1"/>
                </a:solidFill>
              </a:rPr>
              <a:t> T1/2 </a:t>
            </a:r>
            <a:r>
              <a:rPr lang="tr-TR" sz="1200" dirty="0" err="1" smtClean="0">
                <a:solidFill>
                  <a:schemeClr val="bg1"/>
                </a:solidFill>
              </a:rPr>
              <a:t>obtained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from</a:t>
            </a:r>
            <a:r>
              <a:rPr lang="tr-TR" sz="1200" dirty="0" smtClean="0">
                <a:solidFill>
                  <a:schemeClr val="bg1"/>
                </a:solidFill>
              </a:rPr>
              <a:t> MAG3 </a:t>
            </a:r>
            <a:r>
              <a:rPr lang="tr-TR" sz="1200" dirty="0" err="1" smtClean="0">
                <a:solidFill>
                  <a:schemeClr val="bg1"/>
                </a:solidFill>
              </a:rPr>
              <a:t>scintigraphy</a:t>
            </a:r>
            <a:r>
              <a:rPr lang="tr-TR" sz="1200" dirty="0" smtClean="0">
                <a:solidFill>
                  <a:schemeClr val="bg1"/>
                </a:solidFill>
              </a:rPr>
              <a:t>. </a:t>
            </a:r>
            <a:r>
              <a:rPr lang="tr-TR" sz="1200" dirty="0" err="1" smtClean="0">
                <a:solidFill>
                  <a:schemeClr val="bg1"/>
                </a:solidFill>
              </a:rPr>
              <a:t>Thus</a:t>
            </a:r>
            <a:r>
              <a:rPr lang="tr-TR" sz="1200" dirty="0" smtClean="0">
                <a:solidFill>
                  <a:schemeClr val="bg1"/>
                </a:solidFill>
              </a:rPr>
              <a:t>, </a:t>
            </a:r>
            <a:r>
              <a:rPr lang="tr-TR" sz="1200" dirty="0" err="1" smtClean="0">
                <a:solidFill>
                  <a:schemeClr val="bg1"/>
                </a:solidFill>
              </a:rPr>
              <a:t>dynamic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contrast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enhanced</a:t>
            </a:r>
            <a:r>
              <a:rPr lang="tr-TR" sz="1200" dirty="0" smtClean="0">
                <a:solidFill>
                  <a:schemeClr val="bg1"/>
                </a:solidFill>
              </a:rPr>
              <a:t> MRU-</a:t>
            </a:r>
            <a:r>
              <a:rPr lang="tr-TR" sz="1200" dirty="0" err="1" smtClean="0">
                <a:solidFill>
                  <a:schemeClr val="bg1"/>
                </a:solidFill>
              </a:rPr>
              <a:t>based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quantitative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results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are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helpful</a:t>
            </a:r>
            <a:r>
              <a:rPr lang="tr-TR" sz="1200" dirty="0" smtClean="0">
                <a:solidFill>
                  <a:schemeClr val="bg1"/>
                </a:solidFill>
              </a:rPr>
              <a:t> in </a:t>
            </a:r>
            <a:r>
              <a:rPr lang="tr-TR" sz="1200" dirty="0" err="1" smtClean="0">
                <a:solidFill>
                  <a:schemeClr val="bg1"/>
                </a:solidFill>
              </a:rPr>
              <a:t>determining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functional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status</a:t>
            </a:r>
            <a:r>
              <a:rPr lang="tr-TR" sz="1200" dirty="0" smtClean="0">
                <a:solidFill>
                  <a:schemeClr val="bg1"/>
                </a:solidFill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</a:rPr>
              <a:t>kidney</a:t>
            </a:r>
            <a:r>
              <a:rPr lang="tr-TR" sz="1200" dirty="0" smtClean="0">
                <a:solidFill>
                  <a:schemeClr val="bg1"/>
                </a:solidFill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xmlns="" id="{3EAE6CCA-B0B7-78EC-E64C-20F6F752096D}"/>
              </a:ext>
            </a:extLst>
          </p:cNvPr>
          <p:cNvSpPr/>
          <p:nvPr/>
        </p:nvSpPr>
        <p:spPr>
          <a:xfrm>
            <a:off x="5005979" y="2943797"/>
            <a:ext cx="1602343" cy="661484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MR </a:t>
            </a:r>
            <a:r>
              <a:rPr lang="tr-TR" dirty="0" err="1" smtClean="0"/>
              <a:t>urography</a:t>
            </a:r>
            <a:endParaRPr lang="en-GB" dirty="0"/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xmlns="" id="{DC9ABAEC-C108-6F24-76C3-0678C1366C98}"/>
              </a:ext>
            </a:extLst>
          </p:cNvPr>
          <p:cNvSpPr/>
          <p:nvPr/>
        </p:nvSpPr>
        <p:spPr>
          <a:xfrm>
            <a:off x="79572" y="3030943"/>
            <a:ext cx="1886665" cy="928873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90 </a:t>
            </a:r>
            <a:r>
              <a:rPr lang="tr-TR" dirty="0" err="1" smtClean="0"/>
              <a:t>patients</a:t>
            </a:r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sz="1200" dirty="0" smtClean="0"/>
              <a:t>43 </a:t>
            </a:r>
            <a:r>
              <a:rPr lang="tr-TR" sz="1200" dirty="0" err="1" smtClean="0"/>
              <a:t>females</a:t>
            </a:r>
            <a:r>
              <a:rPr lang="tr-TR" sz="1200" dirty="0" smtClean="0"/>
              <a:t> (48%), </a:t>
            </a:r>
            <a:r>
              <a:rPr lang="tr-TR" sz="1200" dirty="0" err="1" smtClean="0"/>
              <a:t>and</a:t>
            </a:r>
            <a:r>
              <a:rPr lang="tr-TR" sz="1200" dirty="0" smtClean="0"/>
              <a:t> 47 </a:t>
            </a:r>
            <a:r>
              <a:rPr lang="tr-TR" sz="1200" dirty="0" err="1" smtClean="0"/>
              <a:t>males</a:t>
            </a:r>
            <a:r>
              <a:rPr lang="tr-TR" sz="1200" dirty="0" smtClean="0"/>
              <a:t> (52%)</a:t>
            </a:r>
            <a:endParaRPr lang="en-GB" sz="1200" dirty="0"/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xmlns="" id="{7BA93235-4E12-E7C9-84B6-F2E73C0D516A}"/>
              </a:ext>
            </a:extLst>
          </p:cNvPr>
          <p:cNvSpPr/>
          <p:nvPr/>
        </p:nvSpPr>
        <p:spPr>
          <a:xfrm>
            <a:off x="126067" y="4150817"/>
            <a:ext cx="1886665" cy="786768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100" dirty="0" smtClean="0"/>
              <a:t>76.82±62.59 </a:t>
            </a:r>
            <a:r>
              <a:rPr lang="tr-TR" sz="1100" dirty="0" err="1" smtClean="0"/>
              <a:t>months</a:t>
            </a:r>
            <a:r>
              <a:rPr lang="tr-TR" sz="1100" dirty="0" smtClean="0"/>
              <a:t>.</a:t>
            </a:r>
          </a:p>
          <a:p>
            <a:pPr algn="ctr"/>
            <a:endParaRPr lang="en-GB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155F6B9-625E-F199-F057-CA9933273ACD}"/>
              </a:ext>
            </a:extLst>
          </p:cNvPr>
          <p:cNvSpPr txBox="1"/>
          <p:nvPr/>
        </p:nvSpPr>
        <p:spPr>
          <a:xfrm>
            <a:off x="173447" y="5212964"/>
            <a:ext cx="1201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Abbreviations</a:t>
            </a:r>
            <a:r>
              <a:rPr lang="en-US" sz="1200" b="1" dirty="0" smtClean="0"/>
              <a:t>:</a:t>
            </a:r>
            <a:r>
              <a:rPr lang="tr-TR" sz="1200" b="1" dirty="0" smtClean="0"/>
              <a:t> SRF: </a:t>
            </a:r>
            <a:r>
              <a:rPr lang="tr-TR" sz="1200" b="1" dirty="0" err="1" smtClean="0"/>
              <a:t>split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renal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function</a:t>
            </a:r>
            <a:endParaRPr lang="el-GR" sz="1200" dirty="0"/>
          </a:p>
        </p:txBody>
      </p:sp>
      <p:sp>
        <p:nvSpPr>
          <p:cNvPr id="63" name="Rectangle 19">
            <a:extLst>
              <a:ext uri="{FF2B5EF4-FFF2-40B4-BE49-F238E27FC236}">
                <a16:creationId xmlns:a16="http://schemas.microsoft.com/office/drawing/2014/main" xmlns="" id="{1070060F-9613-6894-D37C-414DC454D3FE}"/>
              </a:ext>
            </a:extLst>
          </p:cNvPr>
          <p:cNvSpPr/>
          <p:nvPr/>
        </p:nvSpPr>
        <p:spPr>
          <a:xfrm>
            <a:off x="2520605" y="3510353"/>
            <a:ext cx="1602343" cy="661484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Clinical assessment</a:t>
            </a:r>
          </a:p>
        </p:txBody>
      </p:sp>
      <p:sp>
        <p:nvSpPr>
          <p:cNvPr id="64" name="Rectangle 19">
            <a:extLst>
              <a:ext uri="{FF2B5EF4-FFF2-40B4-BE49-F238E27FC236}">
                <a16:creationId xmlns:a16="http://schemas.microsoft.com/office/drawing/2014/main" xmlns="" id="{FD8CA76E-0F43-EAB7-AF3E-CC6E1971AC4E}"/>
              </a:ext>
            </a:extLst>
          </p:cNvPr>
          <p:cNvSpPr/>
          <p:nvPr/>
        </p:nvSpPr>
        <p:spPr>
          <a:xfrm>
            <a:off x="5048881" y="4058804"/>
            <a:ext cx="1602343" cy="661484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MAG3 </a:t>
            </a:r>
            <a:r>
              <a:rPr lang="tr-TR" dirty="0" err="1" smtClean="0">
                <a:solidFill>
                  <a:schemeClr val="bg1"/>
                </a:solidFill>
              </a:rPr>
              <a:t>scintigraphy</a:t>
            </a:r>
            <a:endParaRPr lang="en-GB" dirty="0"/>
          </a:p>
        </p:txBody>
      </p:sp>
      <p:sp>
        <p:nvSpPr>
          <p:cNvPr id="67" name="Βέλος: Δεξιό 66">
            <a:extLst>
              <a:ext uri="{FF2B5EF4-FFF2-40B4-BE49-F238E27FC236}">
                <a16:creationId xmlns:a16="http://schemas.microsoft.com/office/drawing/2014/main" xmlns="" id="{4FD6934D-CFC9-2C18-DE98-1EB86A10773F}"/>
              </a:ext>
            </a:extLst>
          </p:cNvPr>
          <p:cNvSpPr/>
          <p:nvPr/>
        </p:nvSpPr>
        <p:spPr>
          <a:xfrm>
            <a:off x="2058467" y="3676542"/>
            <a:ext cx="383606" cy="369332"/>
          </a:xfrm>
          <a:prstGeom prst="rightArrow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8" name="Βέλος: Δεξιό 67">
            <a:extLst>
              <a:ext uri="{FF2B5EF4-FFF2-40B4-BE49-F238E27FC236}">
                <a16:creationId xmlns:a16="http://schemas.microsoft.com/office/drawing/2014/main" xmlns="" id="{C0BE69D6-F540-CDB1-1948-8A5C884C4BC2}"/>
              </a:ext>
            </a:extLst>
          </p:cNvPr>
          <p:cNvSpPr/>
          <p:nvPr/>
        </p:nvSpPr>
        <p:spPr>
          <a:xfrm>
            <a:off x="4135280" y="3676542"/>
            <a:ext cx="383606" cy="369332"/>
          </a:xfrm>
          <a:prstGeom prst="rightArrow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1" name="Up Arrow 10">
            <a:extLst>
              <a:ext uri="{FF2B5EF4-FFF2-40B4-BE49-F238E27FC236}">
                <a16:creationId xmlns:a16="http://schemas.microsoft.com/office/drawing/2014/main" xmlns="" id="{8B108791-E30E-983F-2D72-7FE6633E3F93}"/>
              </a:ext>
            </a:extLst>
          </p:cNvPr>
          <p:cNvSpPr/>
          <p:nvPr/>
        </p:nvSpPr>
        <p:spPr>
          <a:xfrm rot="10800000">
            <a:off x="4673519" y="4233229"/>
            <a:ext cx="215903" cy="242991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3" name="Up Arrow 10">
            <a:extLst>
              <a:ext uri="{FF2B5EF4-FFF2-40B4-BE49-F238E27FC236}">
                <a16:creationId xmlns:a16="http://schemas.microsoft.com/office/drawing/2014/main" xmlns="" id="{4A34F3B2-4B2B-F903-F752-85D0657158F3}"/>
              </a:ext>
            </a:extLst>
          </p:cNvPr>
          <p:cNvSpPr/>
          <p:nvPr/>
        </p:nvSpPr>
        <p:spPr>
          <a:xfrm>
            <a:off x="4666713" y="3232705"/>
            <a:ext cx="215903" cy="242991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1" name="30 Resim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814821" y="2833222"/>
            <a:ext cx="5377179" cy="2198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3514</TotalTime>
  <Words>149</Words>
  <Application>Microsoft Office PowerPoint</Application>
  <PresentationFormat>Özel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Office Theme</vt:lpstr>
      <vt:lpstr>Slayt 1</vt:lpstr>
    </vt:vector>
  </TitlesOfParts>
  <Company>University College London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SE B</cp:lastModifiedBy>
  <cp:revision>82</cp:revision>
  <dcterms:created xsi:type="dcterms:W3CDTF">2019-06-13T12:30:18Z</dcterms:created>
  <dcterms:modified xsi:type="dcterms:W3CDTF">2025-07-30T18:12:12Z</dcterms:modified>
</cp:coreProperties>
</file>